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54"/>
  </p:notesMasterIdLst>
  <p:sldIdLst>
    <p:sldId id="316" r:id="rId5"/>
    <p:sldId id="548" r:id="rId6"/>
    <p:sldId id="512" r:id="rId7"/>
    <p:sldId id="376" r:id="rId8"/>
    <p:sldId id="377" r:id="rId9"/>
    <p:sldId id="500" r:id="rId10"/>
    <p:sldId id="366" r:id="rId11"/>
    <p:sldId id="370" r:id="rId12"/>
    <p:sldId id="345" r:id="rId13"/>
    <p:sldId id="346" r:id="rId14"/>
    <p:sldId id="368" r:id="rId15"/>
    <p:sldId id="541" r:id="rId16"/>
    <p:sldId id="378" r:id="rId17"/>
    <p:sldId id="319" r:id="rId18"/>
    <p:sldId id="406" r:id="rId19"/>
    <p:sldId id="333" r:id="rId20"/>
    <p:sldId id="561" r:id="rId21"/>
    <p:sldId id="369" r:id="rId22"/>
    <p:sldId id="501" r:id="rId23"/>
    <p:sldId id="503" r:id="rId24"/>
    <p:sldId id="544" r:id="rId25"/>
    <p:sldId id="348" r:id="rId26"/>
    <p:sldId id="408" r:id="rId27"/>
    <p:sldId id="504" r:id="rId28"/>
    <p:sldId id="465" r:id="rId29"/>
    <p:sldId id="429" r:id="rId30"/>
    <p:sldId id="481" r:id="rId31"/>
    <p:sldId id="502" r:id="rId32"/>
    <p:sldId id="476" r:id="rId33"/>
    <p:sldId id="505" r:id="rId34"/>
    <p:sldId id="430" r:id="rId35"/>
    <p:sldId id="506" r:id="rId36"/>
    <p:sldId id="477" r:id="rId37"/>
    <p:sldId id="409" r:id="rId38"/>
    <p:sldId id="478" r:id="rId39"/>
    <p:sldId id="545" r:id="rId40"/>
    <p:sldId id="317" r:id="rId41"/>
    <p:sldId id="349" r:id="rId42"/>
    <p:sldId id="508" r:id="rId43"/>
    <p:sldId id="467" r:id="rId44"/>
    <p:sldId id="547" r:id="rId45"/>
    <p:sldId id="350" r:id="rId46"/>
    <p:sldId id="509" r:id="rId47"/>
    <p:sldId id="543" r:id="rId48"/>
    <p:sldId id="320" r:id="rId49"/>
    <p:sldId id="546" r:id="rId50"/>
    <p:sldId id="510" r:id="rId51"/>
    <p:sldId id="427" r:id="rId52"/>
    <p:sldId id="542" r:id="rId53"/>
  </p:sldIdLst>
  <p:sldSz cx="12192000" cy="6858000"/>
  <p:notesSz cx="6858000" cy="9144000"/>
  <p:embeddedFontLst>
    <p:embeddedFont>
      <p:font typeface="Branding Black" panose="00000A00000000000000" charset="0"/>
      <p:bold r:id="rId55"/>
    </p:embeddedFont>
    <p:embeddedFont>
      <p:font typeface="Branding BlackItalic" panose="00000A00000000000000" charset="0"/>
      <p:bold r:id="rId56"/>
    </p:embeddedFont>
    <p:embeddedFont>
      <p:font typeface="Branding Bold" panose="00000800000000000000" charset="0"/>
      <p:bold r:id="rId57"/>
    </p:embeddedFont>
    <p:embeddedFont>
      <p:font typeface="Branding BoldItalic" panose="00000800000000000000" charset="0"/>
      <p:bold r:id="rId58"/>
    </p:embeddedFont>
    <p:embeddedFont>
      <p:font typeface="Branding Medium" panose="00000600000000000000" charset="0"/>
      <p:regular r:id="rId59"/>
    </p:embeddedFont>
    <p:embeddedFont>
      <p:font typeface="Branding MediumItalic" panose="00000600000000000000" charset="0"/>
      <p:regular r:id="rId60"/>
    </p:embeddedFont>
    <p:embeddedFont>
      <p:font typeface="Branding SemiBold" panose="00000700000000000000" charset="0"/>
      <p:regular r:id="rId61"/>
      <p:bold r:id="rId62"/>
    </p:embeddedFont>
    <p:embeddedFont>
      <p:font typeface="Branding SemiBoldItalic" panose="00000700000000000000" charset="0"/>
      <p:regular r:id="rId63"/>
      <p:bold r:id="rId64"/>
    </p:embeddedFont>
    <p:embeddedFont>
      <p:font typeface="Calibri" panose="020F0502020204030204" pitchFamily="34" charset="0"/>
      <p:regular r:id="rId65"/>
      <p:bold r:id="rId66"/>
      <p:italic r:id="rId67"/>
      <p:boldItalic r:id="rId68"/>
    </p:embeddedFont>
    <p:embeddedFont>
      <p:font typeface="Roboto" panose="02000000000000000000" pitchFamily="2" charset="0"/>
      <p:regular r:id="rId69"/>
      <p:bold r:id="rId70"/>
      <p:italic r:id="rId71"/>
      <p:boldItalic r:id="rId72"/>
    </p:embeddedFont>
    <p:embeddedFont>
      <p:font typeface="Segoe UI" panose="020B0502040204020203" pitchFamily="34" charset="0"/>
      <p:regular r:id="rId73"/>
      <p:bold r:id="rId74"/>
      <p:italic r:id="rId75"/>
      <p:boldItalic r:id="rId7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EE9A540-D40F-EAC5-E454-0222A8EDF206}" name="Mariane Bolla" initials="MB" userId="S::m_bolla@ducks.ca::0dae2f18-cb79-44f9-8056-9fd0fe141dfb" providerId="AD"/>
  <p188:author id="{EC719369-C435-033B-F452-29F11E20E7E6}" name="Guest User" initials="GU" userId="S::urn:spo:anon#db6fa4665a5631de5f85f46ece4b89fc60c3b3fbd8739c49a221e644fc3815f3::" providerId="AD"/>
  <p188:author id="{EA283E8E-C8B7-BAE1-9559-8FCF49997E55}" name="Leigh Patterson" initials="LP" userId="S::l_patterson@ducks.ca::7f594db4-087e-416b-b5ce-09cb5580d8df" providerId="AD"/>
  <p188:author id="{CD858AA3-D1A1-5C05-B66E-2BE549506736}" name="Kristine Tapley" initials="KT" userId="S::k_tapley@ducks.ca::b5c0a384-7e38-4dff-aa64-996cbc3f6705" providerId="AD"/>
  <p188:author id="{20282AE7-2DD6-B501-4745-6228DF131379}" name="Jessica Needham" initials="JN" userId="S::j_needham@ducks.ca::34b88a6d-5679-479b-8a75-37f993f309d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A61"/>
    <a:srgbClr val="B73A71"/>
    <a:srgbClr val="FFFF66"/>
    <a:srgbClr val="FF3399"/>
    <a:srgbClr val="009999"/>
    <a:srgbClr val="FFFFFF"/>
    <a:srgbClr val="EB7C13"/>
    <a:srgbClr val="783E63"/>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A689E2-083A-4575-BCBB-EC6E8C2B13EA}" v="66" dt="2023-05-01T17:11:30.6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740" autoAdjust="0"/>
  </p:normalViewPr>
  <p:slideViewPr>
    <p:cSldViewPr snapToGrid="0">
      <p:cViewPr varScale="1">
        <p:scale>
          <a:sx n="60" d="100"/>
          <a:sy n="60" d="100"/>
        </p:scale>
        <p:origin x="78" y="5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9.fntdata"/><Relationship Id="rId68" Type="http://schemas.openxmlformats.org/officeDocument/2006/relationships/font" Target="fonts/font14.fntdata"/><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font" Target="fonts/font4.fntdata"/><Relationship Id="rId74" Type="http://schemas.openxmlformats.org/officeDocument/2006/relationships/font" Target="fonts/font20.fntdata"/><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font" Target="fonts/font7.fntdata"/><Relationship Id="rId82" Type="http://schemas.microsoft.com/office/2018/10/relationships/authors" Targe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18.fntdata"/><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font" Target="fonts/font16.fntdata"/><Relationship Id="rId75" Type="http://schemas.openxmlformats.org/officeDocument/2006/relationships/font" Target="fonts/font21.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3.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font" Target="fonts/font19.fntdata"/><Relationship Id="rId78" Type="http://schemas.openxmlformats.org/officeDocument/2006/relationships/viewProps" Target="viewProps.xml"/><Relationship Id="rId8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font" Target="fonts/font1.fntdata"/><Relationship Id="rId76" Type="http://schemas.openxmlformats.org/officeDocument/2006/relationships/font" Target="fonts/font22.fntdata"/><Relationship Id="rId7" Type="http://schemas.openxmlformats.org/officeDocument/2006/relationships/slide" Target="slides/slide3.xml"/><Relationship Id="rId71" Type="http://schemas.openxmlformats.org/officeDocument/2006/relationships/font" Target="fonts/font17.fntdata"/><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DAE61A-35E9-4CE6-876B-6637C6C525F4}" type="datetimeFigureOut">
              <a:rPr lang="en-CA" smtClean="0"/>
              <a:t>2023-05-24</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2B2775-54D4-4062-8E52-F7292A322A37}" type="slidenum">
              <a:rPr lang="en-CA" smtClean="0"/>
              <a:t>‹#›</a:t>
            </a:fld>
            <a:endParaRPr lang="en-CA"/>
          </a:p>
        </p:txBody>
      </p:sp>
    </p:spTree>
    <p:extLst>
      <p:ext uri="{BB962C8B-B14F-4D97-AF65-F5344CB8AC3E}">
        <p14:creationId xmlns:p14="http://schemas.microsoft.com/office/powerpoint/2010/main" val="3776134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ucks.ca/our-work/education/"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mailto:education@ducks.ca"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nature.org/en-us/about-us/where-we-work/united-states/stories-in-mn-nd-sd/restoring-fire-to-native-grassland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parkscanadahistory.com/brochures/grasslands/plants-e.pdf"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pc.gc.ca/en/pn-np/sk/grasslands/activ"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ducks.ca/resources/educators/teachingclimatechange/wetlands-to-the-rescue/"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canadiancattlemen.ca/crops/forages/pasture/a-wider-vision-for-grassland-conservation/"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publications.gc.ca/collections/collection_2018/eccc/cw69-5/CW69-5-493-eng.pdf"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fontAlgn="base">
              <a:spcBef>
                <a:spcPts val="0"/>
              </a:spcBef>
              <a:spcAft>
                <a:spcPts val="0"/>
              </a:spcAft>
            </a:pPr>
            <a:r>
              <a:rPr lang="en-CA" sz="1800" b="1" dirty="0">
                <a:effectLst/>
                <a:latin typeface="Calibri" panose="020F0502020204030204" pitchFamily="34" charset="0"/>
                <a:ea typeface="Calibri" panose="020F0502020204030204" pitchFamily="34" charset="0"/>
                <a:cs typeface="Times New Roman" panose="02020603050405020304" pitchFamily="18" charset="0"/>
              </a:rPr>
              <a:t>2023 © Ducks Unlimited Canada​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a:effectLst/>
                <a:latin typeface="Calibri" panose="020F0502020204030204" pitchFamily="34" charset="0"/>
                <a:ea typeface="Calibri" panose="020F0502020204030204" pitchFamily="34" charset="0"/>
                <a:cs typeface="Times New Roman" panose="02020603050405020304" pitchFamily="18" charset="0"/>
              </a:rPr>
              <a:t>This presentation is for the use of teachers, Ducks Unlimited Canada (DUC) Ambassadors, and other affiliates or associates for the sole purpose of education. Please do not duplicate or disassemble this presentation other than for its recommended use. For additional information, please see our website at </a:t>
            </a:r>
            <a:r>
              <a:rPr lang="en-US" sz="1800" u="none" strike="noStrike" dirty="0">
                <a:effectLst/>
                <a:latin typeface="Calibri" panose="020F0502020204030204" pitchFamily="34" charset="0"/>
                <a:ea typeface="Calibri" panose="020F0502020204030204" pitchFamily="34" charset="0"/>
                <a:cs typeface="Times New Roman" panose="02020603050405020304" pitchFamily="18" charset="0"/>
                <a:hlinkClick r:id="rId3"/>
              </a:rPr>
              <a:t>https://www.ducks.ca/our-work/education/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a:effectLst/>
                <a:latin typeface="Calibri" panose="020F0502020204030204" pitchFamily="34" charset="0"/>
                <a:ea typeface="Calibri" panose="020F0502020204030204" pitchFamily="34" charset="0"/>
                <a:cs typeface="Times New Roman" panose="02020603050405020304" pitchFamily="18" charset="0"/>
              </a:rPr>
              <a:t>For more information or to access images for other purposes, please contact DUC Education at </a:t>
            </a:r>
            <a:r>
              <a:rPr lang="en-CA" sz="1800" u="none" strike="noStrike" dirty="0">
                <a:effectLst/>
                <a:latin typeface="Calibri" panose="020F0502020204030204" pitchFamily="34" charset="0"/>
                <a:ea typeface="Calibri" panose="020F0502020204030204" pitchFamily="34" charset="0"/>
                <a:cs typeface="Times New Roman" panose="02020603050405020304" pitchFamily="18" charset="0"/>
                <a:hlinkClick r:id="rId4"/>
              </a:rPr>
              <a:t>education@ducks.ca</a:t>
            </a:r>
            <a:r>
              <a:rPr lang="en-CA" sz="1800"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endParaRPr lang="en-CA" sz="1800" dirty="0">
              <a:effectLst/>
              <a:latin typeface="Times New Roman" panose="02020603050405020304" pitchFamily="18" charset="0"/>
              <a:ea typeface="Times New Roman" panose="02020603050405020304" pitchFamily="18" charset="0"/>
            </a:endParaRPr>
          </a:p>
          <a:p>
            <a:pPr marL="0" marR="0" indent="131445"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Please read the notes below each slide to gain insight into teaching material and activity instructions. DUC Education has compiled extensive research on how agriculture can play a key role in conserving our native grasslands while also making sure we are teaching youth about the importance of these ecosystems from a comprehensive approach and perspective. This PowerPoint has a specific flow, please make sure to follow it.​</a:t>
            </a:r>
            <a:endParaRPr lang="en-CA" sz="1800" dirty="0">
              <a:effectLst/>
              <a:latin typeface="Times New Roman" panose="02020603050405020304" pitchFamily="18" charset="0"/>
              <a:ea typeface="Times New Roman" panose="02020603050405020304" pitchFamily="18" charset="0"/>
            </a:endParaRPr>
          </a:p>
          <a:p>
            <a:pPr marL="0" marR="0" indent="45720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Designed for students of Grade 9 and up. ​This PowerPoint is part of the Grasslands and Agriculture resource pack, make sure to check out the supporting resources here: https://www.ducks.ca/resources/educators/</a:t>
            </a:r>
            <a:endParaRPr lang="en-CA" sz="1800" dirty="0">
              <a:effectLst/>
              <a:latin typeface="Times New Roman" panose="02020603050405020304" pitchFamily="18" charset="0"/>
              <a:ea typeface="Times New Roman" panose="02020603050405020304" pitchFamily="18" charset="0"/>
            </a:endParaRPr>
          </a:p>
          <a:p>
            <a:pPr marL="0" marR="0" indent="22860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Disclosure: Talking about Canada’s Colonial history, past and present with youth can be stressful and may give rise to uncomfortable feelings. ​It is important to address these feelings and reassure students it is normal to have them.​</a:t>
            </a:r>
            <a:endParaRPr lang="en-CA" sz="1800" dirty="0">
              <a:effectLst/>
              <a:latin typeface="Times New Roman" panose="02020603050405020304" pitchFamily="18" charset="0"/>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841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There are different types of grasslands globally and many different grassland ecosystems within that. They may look similar but are quite different. The two main types of grasslands are:</a:t>
            </a:r>
            <a:r>
              <a:rPr lang="en-CA" sz="1800" dirty="0">
                <a:effectLst/>
                <a:latin typeface="Calibri" panose="020F0502020204030204" pitchFamily="34" charset="0"/>
                <a:ea typeface="Calibri" panose="020F0502020204030204" pitchFamily="34" charset="0"/>
                <a:cs typeface="Calibri" panose="020F0502020204030204" pitchFamily="34" charset="0"/>
              </a:rPr>
              <a: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mj-lt"/>
              <a:buAutoNum type="arabicPeriod"/>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Tropical Savannah</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 typically found in South America, Asia, Australia, and Africa</a:t>
            </a:r>
            <a:endParaRPr lang="en-CA" sz="18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mj-lt"/>
              <a:buAutoNum type="arabicPeriod"/>
            </a:pPr>
            <a:r>
              <a:rPr lang="en-US" sz="1800" b="1" dirty="0">
                <a:solidFill>
                  <a:srgbClr val="000000"/>
                </a:solidFill>
                <a:effectLst/>
                <a:latin typeface="Calibri" panose="020F0502020204030204" pitchFamily="34" charset="0"/>
                <a:ea typeface="Calibri" panose="020F0502020204030204" pitchFamily="34" charset="0"/>
              </a:rPr>
              <a:t>Temperate Grassland </a:t>
            </a:r>
            <a:r>
              <a:rPr lang="en-US" sz="1800" dirty="0">
                <a:solidFill>
                  <a:srgbClr val="000000"/>
                </a:solidFill>
                <a:effectLst/>
                <a:latin typeface="Calibri" panose="020F0502020204030204" pitchFamily="34" charset="0"/>
                <a:ea typeface="Calibri" panose="020F0502020204030204" pitchFamily="34" charset="0"/>
              </a:rPr>
              <a:t>– typically found in North America and Eastern Europe</a:t>
            </a:r>
            <a:endParaRPr lang="en-CA"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11</a:t>
            </a:fld>
            <a:endParaRPr lang="en-CA"/>
          </a:p>
        </p:txBody>
      </p:sp>
    </p:spTree>
    <p:extLst>
      <p:ext uri="{BB962C8B-B14F-4D97-AF65-F5344CB8AC3E}">
        <p14:creationId xmlns:p14="http://schemas.microsoft.com/office/powerpoint/2010/main" val="18583347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Ask the class:</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When you think of these ecosystems what do you imagine? What species would you expect to find here? (Tropical Savannah versus Temperate Grasslands) </a:t>
            </a:r>
            <a:r>
              <a:rPr lang="en-CA" sz="1800" dirty="0">
                <a:effectLst/>
                <a:latin typeface="Calibri" panose="020F0502020204030204" pitchFamily="34" charset="0"/>
                <a:ea typeface="Calibri" panose="020F0502020204030204" pitchFamily="34" charset="0"/>
                <a:cs typeface="Calibri" panose="020F0502020204030204" pitchFamily="34" charset="0"/>
              </a:rPr>
              <a: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Tropical Savannah: found in warm or hot climates, savannas are grasslands with some trees and is what you might picture when you think of where antelope, giraffes, zebras, elephants, and lions live.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Temperate Grassland: </a:t>
            </a:r>
            <a:r>
              <a:rPr lang="en-US" sz="1800" dirty="0">
                <a:effectLst/>
                <a:latin typeface="Calibri" panose="020F0502020204030204" pitchFamily="34" charset="0"/>
                <a:ea typeface="Calibri" panose="020F0502020204030204" pitchFamily="34" charset="0"/>
                <a:cs typeface="Calibri" panose="020F0502020204030204" pitchFamily="34" charset="0"/>
              </a:rPr>
              <a:t>​</a:t>
            </a:r>
            <a:r>
              <a:rPr lang="en-US" sz="18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t</a:t>
            </a:r>
            <a:r>
              <a:rPr lang="en-US" sz="1800" dirty="0">
                <a:effectLst/>
                <a:latin typeface="Calibri" panose="020F0502020204030204" pitchFamily="34" charset="0"/>
                <a:ea typeface="Calibri" panose="020F0502020204030204" pitchFamily="34" charset="0"/>
                <a:cs typeface="Calibri" panose="020F0502020204030204" pitchFamily="34" charset="0"/>
              </a:rPr>
              <a:t>emperate grasslands typically do not have trees present and are dominated by grasses and graminoids (grass-like plants. They have warm summers but cold winters. Some species you might find (which do not exist in all temperate grasslands) include prairie dogs, deer, coyotes, gazelles, and lions.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solidFill>
                <a:srgbClr val="000000"/>
              </a:solidFill>
              <a:effectLst/>
              <a:latin typeface="Calibri" panose="020F0502020204030204" pitchFamily="34" charset="0"/>
              <a:ea typeface="Calibri" panose="020F0502020204030204" pitchFamily="34" charset="0"/>
            </a:endParaRPr>
          </a:p>
          <a:p>
            <a:r>
              <a:rPr lang="en-US" sz="1800" dirty="0">
                <a:solidFill>
                  <a:srgbClr val="000000"/>
                </a:solidFill>
                <a:effectLst/>
                <a:latin typeface="Calibri" panose="020F0502020204030204" pitchFamily="34" charset="0"/>
                <a:ea typeface="Calibri" panose="020F0502020204030204" pitchFamily="34" charset="0"/>
              </a:rPr>
              <a:t>In Canada, you can also find grassland ecosystems! </a:t>
            </a:r>
            <a:r>
              <a:rPr lang="en-US" sz="1800" b="1" dirty="0">
                <a:solidFill>
                  <a:srgbClr val="000000"/>
                </a:solidFill>
                <a:effectLst/>
                <a:latin typeface="Calibri" panose="020F0502020204030204" pitchFamily="34" charset="0"/>
                <a:ea typeface="Calibri" panose="020F0502020204030204" pitchFamily="34" charset="0"/>
              </a:rPr>
              <a:t>Which type of grassland ecosystem do you think we have?</a:t>
            </a:r>
            <a:r>
              <a:rPr lang="en-US" sz="1800" dirty="0">
                <a:solidFill>
                  <a:srgbClr val="000000"/>
                </a:solidFill>
                <a:effectLst/>
                <a:latin typeface="Calibri" panose="020F0502020204030204" pitchFamily="34" charset="0"/>
                <a:ea typeface="Calibri" panose="020F0502020204030204" pitchFamily="34" charset="0"/>
              </a:rPr>
              <a:t> [Temperate! You would not expect to see elephants roaming free here!] </a:t>
            </a:r>
            <a:r>
              <a:rPr lang="en-US" sz="1800" b="1" dirty="0">
                <a:solidFill>
                  <a:srgbClr val="000000"/>
                </a:solidFill>
                <a:effectLst/>
                <a:latin typeface="Calibri" panose="020F0502020204030204" pitchFamily="34" charset="0"/>
                <a:ea typeface="Calibri" panose="020F0502020204030204" pitchFamily="34" charset="0"/>
              </a:rPr>
              <a:t>Where would you expect to find grasslands in Canada? </a:t>
            </a:r>
            <a:endParaRPr lang="en-CA"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12</a:t>
            </a:fld>
            <a:endParaRPr lang="en-CA"/>
          </a:p>
        </p:txBody>
      </p:sp>
    </p:spTree>
    <p:extLst>
      <p:ext uri="{BB962C8B-B14F-4D97-AF65-F5344CB8AC3E}">
        <p14:creationId xmlns:p14="http://schemas.microsoft.com/office/powerpoint/2010/main" val="35717953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In Canada, we have temperate grasslands. These ecosystems are shaped by having less rainfall and greater ranges of temperatures compared to Tropical Savannah’s. These grasslands are found in what is called the Great Plains which stretches from the Gulf of Mexico through the United States and ends in our Canadian Prairies.</a:t>
            </a:r>
            <a:endParaRPr lang="en-US" sz="1800" dirty="0">
              <a:effectLst/>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13</a:t>
            </a:fld>
            <a:endParaRPr lang="en-CA"/>
          </a:p>
        </p:txBody>
      </p:sp>
    </p:spTree>
    <p:extLst>
      <p:ext uri="{BB962C8B-B14F-4D97-AF65-F5344CB8AC3E}">
        <p14:creationId xmlns:p14="http://schemas.microsoft.com/office/powerpoint/2010/main" val="2254810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These grassland ecosystems in our Canadian Prairies are also sometimes referred to as the Prairie Pothole Region! When the glaciers receded 10,000 years ago, they left millions of depressions that are now wetlands,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AKA </a:t>
            </a:r>
            <a:r>
              <a:rPr lang="en-US" sz="1800" b="1" i="1" dirty="0">
                <a:effectLst/>
                <a:latin typeface="Calibri" panose="020F0502020204030204" pitchFamily="34" charset="0"/>
                <a:ea typeface="Calibri" panose="020F0502020204030204" pitchFamily="34" charset="0"/>
                <a:cs typeface="Times New Roman" panose="02020603050405020304" pitchFamily="18" charset="0"/>
              </a:rPr>
              <a:t>prairie potholes</a:t>
            </a:r>
            <a:r>
              <a:rPr lang="en-US" sz="1800" i="1"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These potholes are rich in both plant and aquatic life while supporting </a:t>
            </a:r>
            <a:r>
              <a:rPr lang="en-CA" sz="1800" dirty="0">
                <a:effectLst/>
                <a:latin typeface="Calibri" panose="020F0502020204030204" pitchFamily="34" charset="0"/>
                <a:ea typeface="Calibri" panose="020F0502020204030204" pitchFamily="34" charset="0"/>
                <a:cs typeface="Times New Roman" panose="02020603050405020304" pitchFamily="18" charset="0"/>
              </a:rPr>
              <a:t>hundred of species! </a:t>
            </a:r>
            <a:r>
              <a:rPr lang="en-US" sz="1800" dirty="0">
                <a:effectLst/>
                <a:latin typeface="Calibri" panose="020F0502020204030204" pitchFamily="34" charset="0"/>
                <a:ea typeface="Calibri" panose="020F0502020204030204" pitchFamily="34" charset="0"/>
                <a:cs typeface="Times New Roman" panose="02020603050405020304" pitchFamily="18" charset="0"/>
              </a:rPr>
              <a:t>Surrounding these wetlands is a matrix of grasslands of what was once the world’s largest expanse of grasslands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buFont typeface="+mj-lt"/>
              <a:buNone/>
            </a:pPr>
            <a:endParaRPr lang="en-CA" sz="1800" dirty="0">
              <a:effectLst/>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14</a:t>
            </a:fld>
            <a:endParaRPr lang="en-CA"/>
          </a:p>
        </p:txBody>
      </p:sp>
    </p:spTree>
    <p:extLst>
      <p:ext uri="{BB962C8B-B14F-4D97-AF65-F5344CB8AC3E}">
        <p14:creationId xmlns:p14="http://schemas.microsoft.com/office/powerpoint/2010/main" val="30043655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Why do only grasses seem to grow here? Well, this has to do with those biotic and abiotic factors we talked about earlier!</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These ecosystems evolved over 1000s of years. The 3 largest biotic and abiotic factors which contribute to the formation of temperate grasslands are climate, the grazing of large animals, and fire – yes, FIRE!</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Which of these factors are biotic (living) or abiotic (non-living)?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[Click to reveal the answer]</a:t>
            </a:r>
            <a:endParaRPr lang="en-CA" sz="1800" b="1"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Climate (Abiotic)</a:t>
            </a:r>
            <a:r>
              <a:rPr lang="en-US" sz="1800" dirty="0">
                <a:effectLst/>
                <a:latin typeface="Calibri" panose="020F0502020204030204" pitchFamily="34" charset="0"/>
                <a:ea typeface="Calibri" panose="020F0502020204030204" pitchFamily="34" charset="0"/>
                <a:cs typeface="Times New Roman" panose="02020603050405020304" pitchFamily="18" charset="0"/>
              </a:rPr>
              <a:t> - The amount and distribution of rainfall, combined with temperature, determine whether a grassland or forest can grow. Minimal rainfall means that trees cannot be supported, and grasses tend to dominate.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Fire (Abiotic) </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Grassland</a:t>
            </a:r>
            <a:r>
              <a:rPr lang="en-US" sz="1800" dirty="0">
                <a:effectLst/>
                <a:latin typeface="Calibri" panose="020F0502020204030204" pitchFamily="34" charset="0"/>
                <a:ea typeface="Calibri" panose="020F0502020204030204" pitchFamily="34" charset="0"/>
                <a:cs typeface="Times New Roman" panose="02020603050405020304" pitchFamily="18" charset="0"/>
              </a:rPr>
              <a:t> vegetation also favors fire – this is a natural part of the grassland ecosystem. Fire helps to reduce the cover of woody species (such as trees) and destroys heavy cover of biomass (the accumulation of dead plants) which helps sunlight to penetrate, increasing the growth of new grasses and flowers. Fire plays a vital role in keeping our grasslands healthy.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Grazing (Biotic) </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grazing of large animals such as Bison and Cattle help to stimulate plant growth in the grasslands.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These biotic and abiotic factors are what help make the grassland ecosystem so unique!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15</a:t>
            </a:fld>
            <a:endParaRPr lang="en-CA"/>
          </a:p>
        </p:txBody>
      </p:sp>
    </p:spTree>
    <p:extLst>
      <p:ext uri="{BB962C8B-B14F-4D97-AF65-F5344CB8AC3E}">
        <p14:creationId xmlns:p14="http://schemas.microsoft.com/office/powerpoint/2010/main" val="1791184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a:ea typeface="Calibri" panose="020F0502020204030204" pitchFamily="34" charset="0"/>
                <a:cs typeface="Calibri"/>
              </a:rPr>
              <a:t>The Plains Bison were especially unique to Canada’s grasslands! They were what is known as </a:t>
            </a:r>
            <a:r>
              <a:rPr lang="en-US" sz="1800" b="1" dirty="0">
                <a:effectLst/>
                <a:latin typeface="Calibri"/>
                <a:ea typeface="Calibri" panose="020F0502020204030204" pitchFamily="34" charset="0"/>
                <a:cs typeface="Calibri"/>
              </a:rPr>
              <a:t>Keystone Species</a:t>
            </a:r>
            <a:r>
              <a:rPr lang="en-US" sz="1800" dirty="0">
                <a:effectLst/>
                <a:latin typeface="Calibri"/>
                <a:ea typeface="Calibri" panose="020F0502020204030204" pitchFamily="34" charset="0"/>
                <a:cs typeface="Calibri"/>
              </a:rPr>
              <a:t>. A Keystone species defines an ENTIRE ecosystem! Meaning, if an ecosystem were to lose its keystone species, then the ecosystem might not be able to exists or would look very different.</a:t>
            </a:r>
            <a:r>
              <a:rPr lang="en-US" sz="1800" dirty="0">
                <a:latin typeface="Calibri"/>
                <a:ea typeface="Calibri" panose="020F0502020204030204" pitchFamily="34" charset="0"/>
                <a:cs typeface="Calibri"/>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buFont typeface="+mj-lt"/>
              <a:buNone/>
            </a:pPr>
            <a:endParaRPr lang="en-CA" sz="1800" dirty="0">
              <a:effectLst/>
              <a:latin typeface="Calibri"/>
              <a:ea typeface="Calibri" panose="020F0502020204030204" pitchFamily="34" charset="0"/>
              <a:cs typeface="Times New Roman" panose="02020603050405020304" pitchFamily="18" charset="0"/>
            </a:endParaRPr>
          </a:p>
          <a:p>
            <a:r>
              <a:rPr lang="en-US" b="1" dirty="0"/>
              <a:t>Bison once played such a key role in shaping the grassland ecosystem through their grazing and today cattle fill this role. You can learn more about how cattle fill this role in Module 3!</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16</a:t>
            </a:fld>
            <a:endParaRPr lang="en-CA"/>
          </a:p>
        </p:txBody>
      </p:sp>
    </p:spTree>
    <p:extLst>
      <p:ext uri="{BB962C8B-B14F-4D97-AF65-F5344CB8AC3E}">
        <p14:creationId xmlns:p14="http://schemas.microsoft.com/office/powerpoint/2010/main" val="3210787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Branding Black"/>
                <a:ea typeface="+mn-lt"/>
                <a:cs typeface="Calibri" panose="020F0502020204030204"/>
              </a:rPr>
              <a:t>Keystone species comes from the word </a:t>
            </a:r>
            <a:r>
              <a:rPr kumimoji="0" lang="en-US" sz="1200" b="0" i="0" u="none" strike="noStrike" kern="1200" cap="none" spc="0" normalizeH="0" baseline="0" noProof="0" dirty="0">
                <a:ln>
                  <a:noFill/>
                </a:ln>
                <a:solidFill>
                  <a:srgbClr val="FF3399"/>
                </a:solidFill>
                <a:effectLst/>
                <a:uLnTx/>
                <a:uFillTx/>
                <a:latin typeface="Branding Black"/>
                <a:ea typeface="+mn-lt"/>
                <a:cs typeface="Calibri" panose="020F0502020204030204"/>
              </a:rPr>
              <a:t>'keystone', </a:t>
            </a:r>
            <a:r>
              <a:rPr kumimoji="0" lang="en-US" sz="1200" b="0" i="0" u="none" strike="noStrike" kern="1200" cap="none" spc="0" normalizeH="0" baseline="0" noProof="0" dirty="0">
                <a:ln>
                  <a:noFill/>
                </a:ln>
                <a:solidFill>
                  <a:prstClr val="black"/>
                </a:solidFill>
                <a:effectLst/>
                <a:uLnTx/>
                <a:uFillTx/>
                <a:latin typeface="Branding Black"/>
                <a:ea typeface="+mn-lt"/>
                <a:cs typeface="Calibri" panose="020F0502020204030204"/>
              </a:rPr>
              <a:t>the central stone in an arch that holds it together</a:t>
            </a:r>
            <a:r>
              <a:rPr kumimoji="0" lang="en-US" sz="1200" b="0" i="0" u="none" strike="noStrike" kern="1200" cap="none" spc="0" normalizeH="0" baseline="0" noProof="0" dirty="0">
                <a:ln>
                  <a:noFill/>
                </a:ln>
                <a:solidFill>
                  <a:prstClr val="black"/>
                </a:solidFill>
                <a:effectLst/>
                <a:uLnTx/>
                <a:uFillTx/>
                <a:latin typeface="Branding Black"/>
                <a:ea typeface="+mn-ea"/>
                <a:cs typeface="Calibri"/>
              </a:rPr>
              <a:t>. </a:t>
            </a:r>
            <a:r>
              <a:rPr lang="en-US" sz="1200" dirty="0">
                <a:effectLst/>
                <a:latin typeface="Calibri"/>
                <a:ea typeface="Calibri" panose="020F0502020204030204" pitchFamily="34" charset="0"/>
                <a:cs typeface="Calibri"/>
              </a:rPr>
              <a:t>Keystone species are unique in the way that no other species would be able to fill its role in the ecosystem if it were to disappear. Keystone species can range from the largest organisms in the ecosystems down to plants and fungi! However, these organisms usually play a significant role in the food web.</a:t>
            </a:r>
            <a:endParaRPr lang="en-CA" sz="1200" dirty="0">
              <a:effectLst/>
              <a:latin typeface="Calibri"/>
              <a:ea typeface="Calibri" panose="020F0502020204030204" pitchFamily="34" charset="0"/>
              <a:cs typeface="Calibri"/>
            </a:endParaRPr>
          </a:p>
          <a:p>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17</a:t>
            </a:fld>
            <a:endParaRPr lang="en-CA"/>
          </a:p>
        </p:txBody>
      </p:sp>
    </p:spTree>
    <p:extLst>
      <p:ext uri="{BB962C8B-B14F-4D97-AF65-F5344CB8AC3E}">
        <p14:creationId xmlns:p14="http://schemas.microsoft.com/office/powerpoint/2010/main" val="2275863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sz="1800" dirty="0">
                <a:effectLst/>
                <a:latin typeface="Calibri" panose="020F0502020204030204" pitchFamily="34" charset="0"/>
                <a:ea typeface="Calibri" panose="020F0502020204030204" pitchFamily="34" charset="0"/>
                <a:cs typeface="Times New Roman" panose="02020603050405020304" pitchFamily="18" charset="0"/>
              </a:rPr>
              <a:t>So why were Bison so important to Canada’s grasslands and what role did they play in this ecosystem? The presence of bison helped to increase the abundance and diversity of birds, insects, and plant species in the prairies! Before European Settlement, there were as many as 60 million bison on the continent and the prairies evolved over 1000 years with them. Their herds were so large they could never stay in one area for long, moving across the landscape grazing on grass.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Play the video to learn more!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1800" dirty="0">
              <a:effectLst/>
              <a:latin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100" b="0" i="1" dirty="0">
                <a:effectLst/>
                <a:latin typeface="Calibri" panose="020F0502020204030204" pitchFamily="34" charset="0"/>
                <a:ea typeface="Calibri" panose="020F0502020204030204" pitchFamily="34" charset="0"/>
                <a:cs typeface="Times New Roman" panose="02020603050405020304" pitchFamily="18" charset="0"/>
              </a:rPr>
              <a:t>Synopsis of video below with talking notes to review with the class:</a:t>
            </a:r>
          </a:p>
          <a:p>
            <a:pPr marL="0" marR="0">
              <a:lnSpc>
                <a:spcPct val="107000"/>
              </a:lnSpc>
              <a:spcBef>
                <a:spcPts val="0"/>
              </a:spcBef>
              <a:spcAft>
                <a:spcPts val="800"/>
              </a:spcAft>
            </a:pPr>
            <a:endParaRPr lang="en-US" sz="1100" b="1" i="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As talked about in the video, the grazing and wallowing patterns of bison helped to create habitat. Bison grazed on grasses which are rapidly growing plants that often outcompete other species. With bison selectively grazing on these grasses, there was a high biodiversity of plants that could grow in these areas where the grasses were no longer outcompeting them</a:t>
            </a:r>
            <a:r>
              <a:rPr lang="en-CA" sz="1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Wallowing </a:t>
            </a:r>
            <a:r>
              <a:rPr lang="en-US" sz="1100" dirty="0">
                <a:effectLst/>
                <a:latin typeface="Calibri" panose="020F0502020204030204" pitchFamily="34" charset="0"/>
                <a:ea typeface="Calibri" panose="020F0502020204030204" pitchFamily="34" charset="0"/>
                <a:cs typeface="Times New Roman" panose="02020603050405020304" pitchFamily="18" charset="0"/>
              </a:rPr>
              <a:t>(or rolling around in the dirt) would help bison shed their winter coats and avoid insects. Hair from the bison that was left behind was be used by bird species to build and insulate nests. These wallowing patterns also helped open new earth where seeds could sprout, and animals could burrow. Depressions made from wallowing patterns would also hold precipitation and snow melt for longer, creating micro habitats across the landscape that were good for other plant and animal species not found in open areas. </a:t>
            </a:r>
          </a:p>
          <a:p>
            <a:pPr marL="0" marR="0">
              <a:lnSpc>
                <a:spcPct val="107000"/>
              </a:lnSpc>
              <a:spcBef>
                <a:spcPts val="0"/>
              </a:spcBef>
              <a:spcAft>
                <a:spcPts val="800"/>
              </a:spcAft>
            </a:pP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The sharp hooves of the bison would help to aerate the soil and slice up vegetation, allowing it to decompose and regenerate more quickly. Their dung also acted as a great fertilizer for plants, spreading nutrients across the ecosystem and providing a place for hundreds of insects to lay their eggs. These insect populations were then also great food sources for many bird species in the grasslands.</a:t>
            </a:r>
            <a:r>
              <a:rPr lang="en-CA" sz="1600" dirty="0">
                <a:effectLst/>
              </a:rPr>
              <a:t> </a:t>
            </a:r>
            <a:r>
              <a:rPr lang="en-CA" sz="1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Calibri"/>
            </a:endParaRPr>
          </a:p>
          <a:p>
            <a:pPr>
              <a:lnSpc>
                <a:spcPct val="107000"/>
              </a:lnSpc>
            </a:pPr>
            <a:endParaRPr lang="en-US" sz="1100"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18</a:t>
            </a:fld>
            <a:endParaRPr lang="en-CA"/>
          </a:p>
        </p:txBody>
      </p:sp>
    </p:spTree>
    <p:extLst>
      <p:ext uri="{BB962C8B-B14F-4D97-AF65-F5344CB8AC3E}">
        <p14:creationId xmlns:p14="http://schemas.microsoft.com/office/powerpoint/2010/main" val="2749593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dirty="0">
                <a:effectLst/>
                <a:latin typeface="Calibri" panose="020F0502020204030204" pitchFamily="34" charset="0"/>
                <a:ea typeface="Calibri" panose="020F0502020204030204" pitchFamily="34" charset="0"/>
                <a:cs typeface="Times New Roman" panose="02020603050405020304" pitchFamily="18" charset="0"/>
              </a:rPr>
              <a:t>Why do we care about Grassland Ecosystems?! </a:t>
            </a:r>
          </a:p>
          <a:p>
            <a:pPr marL="800100" lvl="1" indent="-342900">
              <a:buFont typeface="Arial" panose="020B0604020202020204" pitchFamily="34" charset="0"/>
              <a:buChar char="•"/>
            </a:pPr>
            <a:r>
              <a:rPr lang="en-CA" sz="1800" dirty="0">
                <a:effectLst/>
                <a:latin typeface="Calibri" panose="020F0502020204030204" pitchFamily="34" charset="0"/>
                <a:ea typeface="Calibri" panose="020F0502020204030204" pitchFamily="34" charset="0"/>
                <a:cs typeface="Times New Roman" panose="02020603050405020304" pitchFamily="18" charset="0"/>
              </a:rPr>
              <a:t>They are </a:t>
            </a:r>
            <a:r>
              <a:rPr lang="en-CA" sz="1800" b="1" dirty="0">
                <a:effectLst/>
                <a:latin typeface="Calibri" panose="020F0502020204030204" pitchFamily="34" charset="0"/>
                <a:ea typeface="Calibri" panose="020F0502020204030204" pitchFamily="34" charset="0"/>
                <a:cs typeface="Times New Roman" panose="02020603050405020304" pitchFamily="18" charset="0"/>
              </a:rPr>
              <a:t>biodiversity hotspots</a:t>
            </a:r>
            <a:r>
              <a:rPr lang="en-CA" sz="1800" dirty="0">
                <a:effectLst/>
                <a:latin typeface="Calibri" panose="020F0502020204030204" pitchFamily="34" charset="0"/>
                <a:ea typeface="Calibri" panose="020F0502020204030204" pitchFamily="34" charset="0"/>
                <a:cs typeface="Times New Roman" panose="02020603050405020304" pitchFamily="18" charset="0"/>
              </a:rPr>
              <a:t>;</a:t>
            </a:r>
          </a:p>
          <a:p>
            <a:pPr marL="800100" lvl="1" indent="-342900">
              <a:buFont typeface="Arial" panose="020B0604020202020204" pitchFamily="34" charset="0"/>
              <a:buChar char="•"/>
            </a:pPr>
            <a:r>
              <a:rPr lang="en-CA" sz="1800" dirty="0">
                <a:effectLst/>
                <a:latin typeface="Calibri" panose="020F0502020204030204" pitchFamily="34" charset="0"/>
                <a:ea typeface="Calibri" panose="020F0502020204030204" pitchFamily="34" charset="0"/>
                <a:cs typeface="Times New Roman" panose="02020603050405020304" pitchFamily="18" charset="0"/>
              </a:rPr>
              <a:t>They provide </a:t>
            </a:r>
            <a:r>
              <a:rPr lang="en-CA" sz="1800" b="1" dirty="0">
                <a:effectLst/>
                <a:latin typeface="Calibri" panose="020F0502020204030204" pitchFamily="34" charset="0"/>
                <a:ea typeface="Calibri" panose="020F0502020204030204" pitchFamily="34" charset="0"/>
                <a:cs typeface="Times New Roman" panose="02020603050405020304" pitchFamily="18" charset="0"/>
              </a:rPr>
              <a:t>ecosystem services</a:t>
            </a:r>
            <a:r>
              <a:rPr lang="en-CA" sz="1800" dirty="0">
                <a:effectLst/>
                <a:latin typeface="Calibri" panose="020F0502020204030204" pitchFamily="34" charset="0"/>
                <a:ea typeface="Calibri" panose="020F0502020204030204" pitchFamily="34" charset="0"/>
                <a:cs typeface="Times New Roman" panose="02020603050405020304" pitchFamily="18" charset="0"/>
              </a:rPr>
              <a:t>, and; </a:t>
            </a:r>
          </a:p>
          <a:p>
            <a:pPr marL="800100" lvl="1" indent="-342900">
              <a:buFont typeface="Arial" panose="020B0604020202020204" pitchFamily="34" charset="0"/>
              <a:buChar char="•"/>
            </a:pPr>
            <a:r>
              <a:rPr lang="en-CA" sz="1800" dirty="0">
                <a:effectLst/>
                <a:latin typeface="Calibri" panose="020F0502020204030204" pitchFamily="34" charset="0"/>
                <a:ea typeface="Calibri" panose="020F0502020204030204" pitchFamily="34" charset="0"/>
                <a:cs typeface="Times New Roman" panose="02020603050405020304" pitchFamily="18" charset="0"/>
              </a:rPr>
              <a:t>They can help to lessen the impact of climate change </a:t>
            </a:r>
          </a:p>
          <a:p>
            <a:pPr marL="457200" lvl="1" indent="0">
              <a:buFont typeface="+mj-lt"/>
              <a:buNone/>
            </a:pPr>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19</a:t>
            </a:fld>
            <a:endParaRPr lang="en-CA"/>
          </a:p>
        </p:txBody>
      </p:sp>
    </p:spTree>
    <p:extLst>
      <p:ext uri="{BB962C8B-B14F-4D97-AF65-F5344CB8AC3E}">
        <p14:creationId xmlns:p14="http://schemas.microsoft.com/office/powerpoint/2010/main" val="1830306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But what is biodiversity and what is a biodiversity hotspot?</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b="1" dirty="0">
                <a:effectLst/>
                <a:latin typeface="Calibri" panose="020F0502020204030204" pitchFamily="34" charset="0"/>
                <a:ea typeface="Calibri" panose="020F0502020204030204" pitchFamily="34" charset="0"/>
                <a:cs typeface="Times New Roman" panose="02020603050405020304" pitchFamily="18" charset="0"/>
              </a:rPr>
              <a:t>Biodiversity</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b="0" dirty="0">
                <a:effectLst/>
                <a:latin typeface="Calibri" panose="020F0502020204030204" pitchFamily="34" charset="0"/>
                <a:ea typeface="Calibri" panose="020F0502020204030204" pitchFamily="34" charset="0"/>
                <a:cs typeface="Times New Roman" panose="02020603050405020304" pitchFamily="18" charset="0"/>
              </a:rPr>
              <a:t>refers to the variety of life on earth</a:t>
            </a:r>
            <a:r>
              <a:rPr lang="en-CA" sz="1800" dirty="0">
                <a:effectLst/>
                <a:latin typeface="Calibri" panose="020F0502020204030204" pitchFamily="34" charset="0"/>
                <a:ea typeface="Calibri" panose="020F0502020204030204" pitchFamily="34" charset="0"/>
                <a:cs typeface="Times New Roman" panose="02020603050405020304" pitchFamily="18" charset="0"/>
              </a:rPr>
              <a:t>, all the way from your genes that make up you, to whole ecosystems as we explored earlier! Biodiversity can be measured at three different levels:</a:t>
            </a:r>
          </a:p>
          <a:p>
            <a:pPr marL="800100" marR="0" lvl="1" indent="-342900">
              <a:lnSpc>
                <a:spcPct val="107000"/>
              </a:lnSpc>
              <a:spcBef>
                <a:spcPts val="0"/>
              </a:spcBef>
              <a:spcAft>
                <a:spcPts val="0"/>
              </a:spcAft>
              <a:buFont typeface="Arial" panose="020B0604020202020204" pitchFamily="34" charset="0"/>
              <a:buChar char="•"/>
            </a:pPr>
            <a:r>
              <a:rPr lang="en-CA" sz="1800" b="1" dirty="0">
                <a:effectLst/>
                <a:latin typeface="Calibri" panose="020F0502020204030204" pitchFamily="34" charset="0"/>
                <a:ea typeface="Calibri" panose="020F0502020204030204" pitchFamily="34" charset="0"/>
                <a:cs typeface="Times New Roman" panose="02020603050405020304" pitchFamily="18" charset="0"/>
              </a:rPr>
              <a:t>Genetic diversity </a:t>
            </a:r>
            <a:r>
              <a:rPr lang="en-CA" sz="1800" b="0" dirty="0">
                <a:effectLst/>
                <a:latin typeface="Calibri" panose="020F0502020204030204" pitchFamily="34" charset="0"/>
                <a:ea typeface="Calibri" panose="020F0502020204030204" pitchFamily="34" charset="0"/>
                <a:cs typeface="Times New Roman" panose="02020603050405020304" pitchFamily="18" charset="0"/>
              </a:rPr>
              <a:t>– the variety of genetic characteristics of a species </a:t>
            </a:r>
          </a:p>
          <a:p>
            <a:pPr marL="800100" marR="0" lvl="1" indent="-342900">
              <a:lnSpc>
                <a:spcPct val="107000"/>
              </a:lnSpc>
              <a:spcBef>
                <a:spcPts val="0"/>
              </a:spcBef>
              <a:spcAft>
                <a:spcPts val="0"/>
              </a:spcAft>
              <a:buFont typeface="Arial" panose="020B0604020202020204" pitchFamily="34" charset="0"/>
              <a:buChar char="•"/>
            </a:pPr>
            <a:r>
              <a:rPr lang="en-CA" sz="1800" b="1" dirty="0">
                <a:effectLst/>
                <a:latin typeface="Calibri" panose="020F0502020204030204" pitchFamily="34" charset="0"/>
                <a:ea typeface="Calibri" panose="020F0502020204030204" pitchFamily="34" charset="0"/>
                <a:cs typeface="Times New Roman" panose="02020603050405020304" pitchFamily="18" charset="0"/>
              </a:rPr>
              <a:t>Species diversity </a:t>
            </a:r>
            <a:r>
              <a:rPr lang="en-CA" sz="1800" b="0" dirty="0">
                <a:effectLst/>
                <a:latin typeface="Calibri" panose="020F0502020204030204" pitchFamily="34" charset="0"/>
                <a:ea typeface="Calibri" panose="020F0502020204030204" pitchFamily="34" charset="0"/>
                <a:cs typeface="Times New Roman" panose="02020603050405020304" pitchFamily="18" charset="0"/>
              </a:rPr>
              <a:t>– the variety of different species that are within a community</a:t>
            </a:r>
          </a:p>
          <a:p>
            <a:pPr marL="800100" marR="0" lvl="1" indent="-342900">
              <a:lnSpc>
                <a:spcPct val="107000"/>
              </a:lnSpc>
              <a:spcBef>
                <a:spcPts val="0"/>
              </a:spcBef>
              <a:spcAft>
                <a:spcPts val="800"/>
              </a:spcAft>
              <a:buFont typeface="Arial" panose="020B0604020202020204" pitchFamily="34" charset="0"/>
              <a:buChar char="•"/>
            </a:pPr>
            <a:r>
              <a:rPr lang="en-CA" sz="1800" b="1" dirty="0">
                <a:effectLst/>
                <a:latin typeface="Calibri" panose="020F0502020204030204" pitchFamily="34" charset="0"/>
                <a:ea typeface="Calibri" panose="020F0502020204030204" pitchFamily="34" charset="0"/>
                <a:cs typeface="Times New Roman" panose="02020603050405020304" pitchFamily="18" charset="0"/>
              </a:rPr>
              <a:t>Ecosystem diversity </a:t>
            </a:r>
            <a:r>
              <a:rPr lang="en-CA" sz="1800" b="0" dirty="0">
                <a:effectLst/>
                <a:latin typeface="Calibri" panose="020F0502020204030204" pitchFamily="34" charset="0"/>
                <a:ea typeface="Calibri" panose="020F0502020204030204" pitchFamily="34" charset="0"/>
                <a:cs typeface="Times New Roman" panose="02020603050405020304" pitchFamily="18" charset="0"/>
              </a:rPr>
              <a:t>– the variety of ecosystems within a geographic region</a:t>
            </a:r>
          </a:p>
          <a:p>
            <a:pPr marL="0" marR="0">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CA" sz="1800" b="1" dirty="0">
                <a:effectLst/>
                <a:latin typeface="Calibri" panose="020F0502020204030204" pitchFamily="34" charset="0"/>
                <a:ea typeface="Calibri" panose="020F0502020204030204" pitchFamily="34" charset="0"/>
                <a:cs typeface="Times New Roman" panose="02020603050405020304" pitchFamily="18" charset="0"/>
              </a:rPr>
              <a:t>Biodiversity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Hotspots </a:t>
            </a:r>
            <a:r>
              <a:rPr lang="en-US" sz="1800" dirty="0">
                <a:effectLst/>
                <a:latin typeface="Calibri" panose="020F0502020204030204" pitchFamily="34" charset="0"/>
                <a:ea typeface="Calibri" panose="020F0502020204030204" pitchFamily="34" charset="0"/>
                <a:cs typeface="Times New Roman" panose="02020603050405020304" pitchFamily="18" charset="0"/>
              </a:rPr>
              <a:t>are areas that contain high levels of biodiversity and is rich with life.</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These hotspots are often homes to many species at </a:t>
            </a:r>
            <a:r>
              <a:rPr lang="en-US" sz="1800" b="0" dirty="0">
                <a:effectLst/>
                <a:latin typeface="Calibri" panose="020F0502020204030204" pitchFamily="34" charset="0"/>
                <a:ea typeface="Calibri" panose="020F0502020204030204" pitchFamily="34" charset="0"/>
                <a:cs typeface="Times New Roman" panose="02020603050405020304" pitchFamily="18" charset="0"/>
              </a:rPr>
              <a:t>risk </a:t>
            </a:r>
            <a:r>
              <a:rPr lang="en-CA" sz="1800" b="0" dirty="0">
                <a:effectLst/>
                <a:latin typeface="Calibri" panose="020F0502020204030204" pitchFamily="34" charset="0"/>
                <a:ea typeface="Calibri" panose="020F0502020204030204" pitchFamily="34" charset="0"/>
                <a:cs typeface="Times New Roman" panose="02020603050405020304" pitchFamily="18" charset="0"/>
              </a:rPr>
              <a:t>and play an important role in maintaining healthy ecosystems.</a:t>
            </a:r>
            <a:r>
              <a:rPr lang="en-CA" b="0" dirty="0">
                <a:effectLst/>
              </a:rPr>
              <a:t> </a:t>
            </a:r>
          </a:p>
          <a:p>
            <a:pPr marL="0" marR="0">
              <a:spcBef>
                <a:spcPts val="0"/>
              </a:spcBef>
              <a:spcAft>
                <a:spcPts val="800"/>
              </a:spcAft>
            </a:pPr>
            <a:endParaRPr lang="en-CA" dirty="0">
              <a:effectLst/>
            </a:endParaRPr>
          </a:p>
          <a:p>
            <a:pPr marL="0" marR="0" lvl="0" indent="0" algn="l" defTabSz="914400" rtl="0" eaLnBrk="1" fontAlgn="auto" latinLnBrk="0" hangingPunct="1">
              <a:lnSpc>
                <a:spcPct val="100000"/>
              </a:lnSpc>
              <a:spcBef>
                <a:spcPts val="0"/>
              </a:spcBef>
              <a:spcAft>
                <a:spcPts val="800"/>
              </a:spcAft>
              <a:buClrTx/>
              <a:buSzTx/>
              <a:buFontTx/>
              <a:buNone/>
              <a:tabLst/>
              <a:defRPr/>
            </a:pPr>
            <a:r>
              <a:rPr lang="en-CA" i="1" dirty="0">
                <a:effectLst/>
              </a:rPr>
              <a:t>Image Details: </a:t>
            </a:r>
            <a:r>
              <a:rPr lang="en-US" sz="1800" i="1" dirty="0">
                <a:effectLst/>
                <a:latin typeface="Segoe UI" panose="020B0502040204020203" pitchFamily="34" charset="0"/>
              </a:rPr>
              <a:t>Grasslands Hillside Grass forms part of Geoff Phillips’ </a:t>
            </a:r>
            <a:r>
              <a:rPr lang="en-US" sz="1800" i="1" dirty="0" err="1">
                <a:effectLst/>
                <a:latin typeface="Segoe UI" panose="020B0502040204020203" pitchFamily="34" charset="0"/>
              </a:rPr>
              <a:t>Plantscapes</a:t>
            </a:r>
            <a:r>
              <a:rPr lang="en-US" sz="1800" i="1" dirty="0">
                <a:effectLst/>
                <a:latin typeface="Segoe UI" panose="020B0502040204020203" pitchFamily="34" charset="0"/>
              </a:rPr>
              <a:t> of the Prairies series, which highlights the natural grassland and forest ecosystems of Saskatchewan. Many native prairie plants have almost disappeared amid the widespread cultivation of farmland. (Artwork: Grasslands Hillside Grass, oil on canvas, 4.5’ X 5.5’, 2017) https://canadiangeographic.ca/articles/5-canadian-artists-addressing-canadas-increasingly-threatened-landscapes/</a:t>
            </a:r>
            <a:endParaRPr lang="en-US" sz="1800" i="1" dirty="0">
              <a:effectLst/>
              <a:latin typeface="Arial" panose="020B0604020202020204" pitchFamily="34" charset="0"/>
            </a:endParaRPr>
          </a:p>
          <a:p>
            <a:pPr marL="0" marR="0">
              <a:spcBef>
                <a:spcPts val="0"/>
              </a:spcBef>
              <a:spcAft>
                <a:spcPts val="800"/>
              </a:spcAft>
            </a:pPr>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21</a:t>
            </a:fld>
            <a:endParaRPr lang="en-CA"/>
          </a:p>
        </p:txBody>
      </p:sp>
    </p:spTree>
    <p:extLst>
      <p:ext uri="{BB962C8B-B14F-4D97-AF65-F5344CB8AC3E}">
        <p14:creationId xmlns:p14="http://schemas.microsoft.com/office/powerpoint/2010/main" val="3235766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2451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7000"/>
              </a:lnSpc>
              <a:buFont typeface="+mj-lt"/>
              <a:buNone/>
            </a:pPr>
            <a:r>
              <a:rPr lang="en-US" sz="1800" dirty="0">
                <a:effectLst/>
                <a:latin typeface="Calibri"/>
                <a:ea typeface="Calibri" panose="020F0502020204030204" pitchFamily="34" charset="0"/>
                <a:cs typeface="Calibri"/>
              </a:rPr>
              <a:t>Our grasslands are so important because they are biodiverse hotspots! Biodiversity Hotspots are regions which are both rich with life but are also at a high risk of destruction. Our grasslands provide habitat for a range of wildlife and plant species, supporting over 60 Canadian species at risk</a:t>
            </a:r>
            <a:r>
              <a:rPr lang="en-US" sz="1800" dirty="0">
                <a:latin typeface="Calibri"/>
                <a:ea typeface="Calibri" panose="020F0502020204030204" pitchFamily="34" charset="0"/>
                <a:cs typeface="Calibri"/>
              </a:rPr>
              <a:t> - </a:t>
            </a:r>
            <a:r>
              <a:rPr lang="en-US" dirty="0"/>
              <a:t> these are species that </a:t>
            </a:r>
            <a:r>
              <a:rPr lang="en-CA" dirty="0"/>
              <a:t>are in danger of disappearing from the wild. Some of these species include </a:t>
            </a:r>
          </a:p>
          <a:p>
            <a:pPr marL="685800" lvl="1" indent="-228600">
              <a:lnSpc>
                <a:spcPct val="107000"/>
              </a:lnSpc>
              <a:buFont typeface="Arial" panose="020B0604020202020204" pitchFamily="34" charset="0"/>
              <a:buChar char="•"/>
            </a:pPr>
            <a:r>
              <a:rPr lang="en-US" dirty="0"/>
              <a:t>Black-footed Ferret (</a:t>
            </a:r>
            <a:r>
              <a:rPr lang="en-US" b="1" dirty="0"/>
              <a:t>Extirpated): </a:t>
            </a:r>
            <a:r>
              <a:rPr lang="en-US" dirty="0"/>
              <a:t>Extirpated species are no longer found in the wild in Canada but can be found elsewhere in the world. Work has been done to re-introduce the species into Canada’s Grassland National Park in hopes to recover their populations!</a:t>
            </a:r>
            <a:endParaRPr lang="en-CA" dirty="0"/>
          </a:p>
          <a:p>
            <a:pPr marL="685800" lvl="1" indent="-228600">
              <a:lnSpc>
                <a:spcPct val="107000"/>
              </a:lnSpc>
              <a:buFont typeface="Arial" panose="020B0604020202020204" pitchFamily="34" charset="0"/>
              <a:buChar char="•"/>
            </a:pPr>
            <a:r>
              <a:rPr lang="en-US" dirty="0"/>
              <a:t>Burrowing Owl (</a:t>
            </a:r>
            <a:r>
              <a:rPr lang="en-US" b="1" dirty="0"/>
              <a:t>Endangered): </a:t>
            </a:r>
            <a:r>
              <a:rPr lang="en-US" b="0" dirty="0"/>
              <a:t>E</a:t>
            </a:r>
            <a:r>
              <a:rPr lang="en-US" dirty="0"/>
              <a:t>ndangered  species are at risk at becoming extirpated or extinct (no longer exists). The Borrowing Owl is most impacted by habitat loss!</a:t>
            </a:r>
            <a:endParaRPr lang="en-CA" dirty="0"/>
          </a:p>
          <a:p>
            <a:pPr marL="685800" marR="0" lvl="1" indent="-22860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dirty="0"/>
              <a:t>Plains Bison (</a:t>
            </a:r>
            <a:r>
              <a:rPr lang="en-US" b="1" dirty="0"/>
              <a:t>Threatened)</a:t>
            </a:r>
            <a:r>
              <a:rPr lang="en-US" b="0" dirty="0"/>
              <a:t>: Threatened species are likely to become endangered if action is not taken. The Bison were once driven to the brink of extinction but have been successfully reintroduced after being absent for nearly 120 years. </a:t>
            </a:r>
            <a:endParaRPr lang="en-US" dirty="0"/>
          </a:p>
          <a:p>
            <a:pPr marL="685800" marR="0" lvl="1" indent="-22860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dirty="0"/>
              <a:t>Long-billed Curlew (</a:t>
            </a:r>
            <a:r>
              <a:rPr lang="en-US" b="1" dirty="0"/>
              <a:t>Special Concern)</a:t>
            </a:r>
            <a:r>
              <a:rPr lang="en-US" b="0" dirty="0"/>
              <a:t>: </a:t>
            </a:r>
            <a:r>
              <a:rPr lang="en-CA" b="0" dirty="0"/>
              <a:t>Species of special concern have had declines in their population and may become threatened or endangered. The Long-billed Curlew is a shorebird which breeds in Canada’s Grasslands, where their habitat is being threatened and there have been lower numbers regionally. </a:t>
            </a:r>
            <a:endParaRPr lang="en-CA" dirty="0"/>
          </a:p>
          <a:p>
            <a:pPr marL="457200" marR="0" lvl="1" indent="0" algn="l" defTabSz="914400" rtl="0" eaLnBrk="1" fontAlgn="auto" latinLnBrk="0" hangingPunct="1">
              <a:lnSpc>
                <a:spcPct val="107000"/>
              </a:lnSpc>
              <a:spcBef>
                <a:spcPts val="0"/>
              </a:spcBef>
              <a:spcAft>
                <a:spcPts val="800"/>
              </a:spcAft>
              <a:buClrTx/>
              <a:buSzTx/>
              <a:buFontTx/>
              <a:buNone/>
              <a:tabLst/>
              <a:defRPr/>
            </a:pPr>
            <a:endParaRPr lang="en-CA" dirty="0"/>
          </a:p>
          <a:p>
            <a:pPr marL="685800" lvl="1" indent="-228600">
              <a:lnSpc>
                <a:spcPct val="107000"/>
              </a:lnSpc>
              <a:spcAft>
                <a:spcPts val="800"/>
              </a:spcAft>
              <a:buFontTx/>
              <a:buAutoNum type="romanLcPeriod"/>
            </a:pPr>
            <a:endParaRPr lang="en-US" dirty="0">
              <a:cs typeface="Calibri"/>
            </a:endParaRPr>
          </a:p>
          <a:p>
            <a:pPr lvl="1">
              <a:lnSpc>
                <a:spcPct val="107000"/>
              </a:lnSpc>
              <a:spcAft>
                <a:spcPts val="800"/>
              </a:spcAft>
            </a:pPr>
            <a:endParaRPr lang="en-US" dirty="0">
              <a:cs typeface="Calibri"/>
            </a:endParaRPr>
          </a:p>
          <a:p>
            <a:pPr marL="742950" indent="-285750">
              <a:buFont typeface="Arial" panose="020F0302020204030204"/>
              <a:buChar char="•"/>
            </a:pPr>
            <a:endParaRPr lang="en-CA" dirty="0">
              <a:cs typeface="Calibri"/>
            </a:endParaRPr>
          </a:p>
          <a:p>
            <a:pPr>
              <a:lnSpc>
                <a:spcPct val="107000"/>
              </a:lnSpc>
              <a:spcAft>
                <a:spcPts val="800"/>
              </a:spcAft>
            </a:pPr>
            <a:endParaRPr lang="en-US" sz="1800" dirty="0">
              <a:cs typeface="Calibri" panose="020F0502020204030204"/>
            </a:endParaRP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22</a:t>
            </a:fld>
            <a:endParaRPr lang="en-CA"/>
          </a:p>
        </p:txBody>
      </p:sp>
    </p:spTree>
    <p:extLst>
      <p:ext uri="{BB962C8B-B14F-4D97-AF65-F5344CB8AC3E}">
        <p14:creationId xmlns:p14="http://schemas.microsoft.com/office/powerpoint/2010/main" val="6314093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mj-lt"/>
              <a:buNone/>
            </a:pPr>
            <a:r>
              <a:rPr lang="en-US" sz="1100" dirty="0">
                <a:effectLst/>
                <a:latin typeface="Calibri"/>
                <a:ea typeface="Calibri" panose="020F0502020204030204" pitchFamily="34" charset="0"/>
                <a:cs typeface="Calibri"/>
              </a:rPr>
              <a:t>The grasslands are also home to (surprise!) many grasses and plant species! They are after all a mixed grass ecosystem – meaning no one species dominates, but rather there is a mixture of grasses present. There could be up to over 70 plant species below your feet!</a:t>
            </a:r>
            <a:endParaRPr lang="en-CA" sz="1100" dirty="0">
              <a:effectLst/>
              <a:latin typeface="Calibri"/>
              <a:ea typeface="Calibri" panose="020F0502020204030204" pitchFamily="34" charset="0"/>
              <a:cs typeface="Calibri"/>
            </a:endParaRPr>
          </a:p>
          <a:p>
            <a:pPr marL="0" indent="0">
              <a:lnSpc>
                <a:spcPct val="107000"/>
              </a:lnSpc>
              <a:buFont typeface="+mj-lt"/>
              <a:buNone/>
            </a:pPr>
            <a:endParaRPr lang="en-US" sz="1100" dirty="0">
              <a:effectLst/>
              <a:latin typeface="Calibri"/>
              <a:ea typeface="Calibri" panose="020F0502020204030204" pitchFamily="34" charset="0"/>
              <a:cs typeface="Calibri"/>
            </a:endParaRPr>
          </a:p>
          <a:p>
            <a:pPr marL="0" indent="0">
              <a:lnSpc>
                <a:spcPct val="107000"/>
              </a:lnSpc>
              <a:buFont typeface="+mj-lt"/>
              <a:buNone/>
            </a:pPr>
            <a:r>
              <a:rPr lang="en-US" sz="1100" dirty="0">
                <a:effectLst/>
                <a:latin typeface="Calibri"/>
                <a:ea typeface="Calibri" panose="020F0502020204030204" pitchFamily="34" charset="0"/>
                <a:cs typeface="Calibri"/>
              </a:rPr>
              <a:t>Some of these unique species are:</a:t>
            </a:r>
            <a:r>
              <a:rPr lang="en-US" sz="1100" dirty="0">
                <a:latin typeface="Calibri"/>
                <a:ea typeface="Calibri" panose="020F0502020204030204" pitchFamily="34" charset="0"/>
                <a:cs typeface="Calibri"/>
              </a:rPr>
              <a:t> </a:t>
            </a:r>
            <a:endParaRPr lang="en-CA" sz="1100" dirty="0">
              <a:effectLst/>
              <a:latin typeface="Calibri"/>
              <a:ea typeface="Calibri" panose="020F0502020204030204" pitchFamily="34" charset="0"/>
              <a:cs typeface="Times New Roman" panose="02020603050405020304" pitchFamily="18" charset="0"/>
            </a:endParaRPr>
          </a:p>
          <a:p>
            <a:pPr marL="685800" lvl="1" indent="-228600">
              <a:lnSpc>
                <a:spcPct val="107000"/>
              </a:lnSpc>
              <a:buFont typeface="Arial" panose="020B0604020202020204" pitchFamily="34" charset="0"/>
              <a:buChar char="•"/>
            </a:pPr>
            <a:r>
              <a:rPr lang="en-US" sz="1100" dirty="0">
                <a:effectLst/>
                <a:latin typeface="Calibri"/>
                <a:ea typeface="Calibri" panose="020F0502020204030204" pitchFamily="34" charset="0"/>
                <a:cs typeface="Calibri"/>
              </a:rPr>
              <a:t>Blue Grama Grass (Prairie Grass): this plant is a favorite food source for the Plains Bison and was often used by Indigenous People to forecast the upcoming winters! If the plant stalks grew one seed head, winters were expected to be milder. If they grew two – the winter would be more severe.</a:t>
            </a:r>
            <a:r>
              <a:rPr lang="en-US" sz="1100" dirty="0">
                <a:latin typeface="Calibri"/>
                <a:ea typeface="Calibri" panose="020F0502020204030204" pitchFamily="34" charset="0"/>
                <a:cs typeface="Calibri"/>
              </a:rPr>
              <a:t> </a:t>
            </a:r>
            <a:endParaRPr lang="en-CA" sz="1100" dirty="0">
              <a:effectLst/>
              <a:latin typeface="Calibri"/>
              <a:ea typeface="Calibri" panose="020F0502020204030204" pitchFamily="34" charset="0"/>
              <a:cs typeface="Times New Roman" panose="02020603050405020304" pitchFamily="18" charset="0"/>
            </a:endParaRPr>
          </a:p>
          <a:p>
            <a:pPr marL="685800" lvl="1" indent="-228600">
              <a:lnSpc>
                <a:spcPct val="107000"/>
              </a:lnSpc>
              <a:buFont typeface="Arial" panose="020B0604020202020204" pitchFamily="34" charset="0"/>
              <a:buChar char="•"/>
            </a:pPr>
            <a:r>
              <a:rPr lang="en-US" sz="1100" dirty="0">
                <a:effectLst/>
                <a:latin typeface="Calibri"/>
                <a:ea typeface="Calibri" panose="020F0502020204030204" pitchFamily="34" charset="0"/>
                <a:cs typeface="Calibri"/>
              </a:rPr>
              <a:t>Silver Sage Brush (Shrub): has long tap roots to reach water during droughts and is an important food source for the Pronghorn Antelope and the Greater Sage Grouse. This plant was also often used for medicinal purposes by Aboriginal Peoples to help with headaches and stomach pains.</a:t>
            </a:r>
            <a:r>
              <a:rPr lang="en-US" sz="1100" dirty="0">
                <a:latin typeface="Calibri"/>
                <a:ea typeface="Calibri" panose="020F0502020204030204" pitchFamily="34" charset="0"/>
                <a:cs typeface="Calibri"/>
              </a:rPr>
              <a:t> </a:t>
            </a:r>
            <a:endParaRPr lang="en-CA" sz="1100" dirty="0">
              <a:effectLst/>
              <a:latin typeface="Calibri"/>
              <a:ea typeface="Calibri" panose="020F0502020204030204" pitchFamily="34" charset="0"/>
              <a:cs typeface="Times New Roman" panose="02020603050405020304" pitchFamily="18" charset="0"/>
            </a:endParaRPr>
          </a:p>
          <a:p>
            <a:pPr marL="685800" lvl="1" indent="-228600">
              <a:lnSpc>
                <a:spcPct val="107000"/>
              </a:lnSpc>
              <a:spcAft>
                <a:spcPts val="800"/>
              </a:spcAft>
              <a:buFont typeface="Arial" panose="020B0604020202020204" pitchFamily="34" charset="0"/>
              <a:buChar char="•"/>
            </a:pPr>
            <a:r>
              <a:rPr lang="en-US" sz="1100" dirty="0">
                <a:effectLst/>
                <a:latin typeface="Calibri"/>
                <a:ea typeface="Calibri" panose="020F0502020204030204" pitchFamily="34" charset="0"/>
                <a:cs typeface="Calibri"/>
              </a:rPr>
              <a:t>Pasture Sage (Herbaceous, Broadleaf Plant): this plant species is common throughout the grasslands and is a traditional plant to the Blackfoot Native American Tribes and is still used as a smudge for spiritual cleansing today</a:t>
            </a:r>
            <a:endParaRPr lang="en-CA" sz="1100" dirty="0">
              <a:effectLst/>
              <a:latin typeface="Calibri"/>
              <a:ea typeface="Calibri" panose="020F0502020204030204" pitchFamily="34" charset="0"/>
              <a:cs typeface="Calibri"/>
            </a:endParaRPr>
          </a:p>
          <a:p>
            <a:pPr marL="685800" lvl="1" indent="-228600">
              <a:lnSpc>
                <a:spcPct val="107000"/>
              </a:lnSpc>
              <a:spcAft>
                <a:spcPts val="800"/>
              </a:spcAft>
              <a:buFont typeface="Arial" panose="020B0604020202020204" pitchFamily="34" charset="0"/>
              <a:buChar char="•"/>
            </a:pPr>
            <a:r>
              <a:rPr lang="en-US" sz="1100" dirty="0">
                <a:cs typeface="Calibri"/>
              </a:rPr>
              <a:t>Prairie Fringed Orchid (Wildflower) : e</a:t>
            </a:r>
            <a:r>
              <a:rPr lang="en-US" sz="1100" b="0" dirty="0">
                <a:cs typeface="Calibri"/>
              </a:rPr>
              <a:t>ndangered</a:t>
            </a:r>
            <a:r>
              <a:rPr lang="en-US" sz="1100" b="1" dirty="0">
                <a:cs typeface="Calibri"/>
              </a:rPr>
              <a:t> </a:t>
            </a:r>
            <a:r>
              <a:rPr lang="en-US" sz="1100" b="0" dirty="0">
                <a:cs typeface="Calibri"/>
              </a:rPr>
              <a:t>both provincially in Manitoba and nationally across Canada, approximately 50 percent of all known </a:t>
            </a:r>
            <a:r>
              <a:rPr lang="en-US" sz="1100" dirty="0">
                <a:cs typeface="Calibri"/>
              </a:rPr>
              <a:t>Prairie Fringed Orchid plants </a:t>
            </a:r>
            <a:r>
              <a:rPr lang="en-US" sz="1100" b="0" dirty="0">
                <a:cs typeface="Calibri"/>
              </a:rPr>
              <a:t>in the world occur in Manitoba. </a:t>
            </a:r>
          </a:p>
          <a:p>
            <a:pPr marL="457200" lvl="1" indent="0">
              <a:lnSpc>
                <a:spcPct val="107000"/>
              </a:lnSpc>
              <a:spcAft>
                <a:spcPts val="800"/>
              </a:spcAft>
              <a:buFont typeface="Arial" panose="020B0604020202020204" pitchFamily="34" charset="0"/>
              <a:buNone/>
            </a:pPr>
            <a:endParaRPr lang="en-US" sz="1100" dirty="0">
              <a:cs typeface="Calibri"/>
            </a:endParaRPr>
          </a:p>
          <a:p>
            <a:pPr>
              <a:lnSpc>
                <a:spcPct val="107000"/>
              </a:lnSpc>
              <a:spcAft>
                <a:spcPts val="800"/>
              </a:spcAft>
            </a:pPr>
            <a:r>
              <a:rPr lang="en-US" sz="1100" dirty="0">
                <a:cs typeface="Calibri"/>
              </a:rPr>
              <a:t>For more information on native prairie plants, checkout this resource here: </a:t>
            </a:r>
            <a:r>
              <a:rPr lang="en-CA" sz="1600" dirty="0">
                <a:hlinkClick r:id="rId3"/>
              </a:rPr>
              <a:t>plants-e.pdf (parkscanadahistory.com)</a:t>
            </a:r>
            <a:r>
              <a:rPr lang="en-CA" sz="1600" dirty="0"/>
              <a:t> </a:t>
            </a:r>
            <a:endParaRPr lang="en-US" sz="1100" dirty="0">
              <a:cs typeface="Calibri"/>
            </a:endParaRP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23</a:t>
            </a:fld>
            <a:endParaRPr lang="en-CA"/>
          </a:p>
        </p:txBody>
      </p:sp>
    </p:spTree>
    <p:extLst>
      <p:ext uri="{BB962C8B-B14F-4D97-AF65-F5344CB8AC3E}">
        <p14:creationId xmlns:p14="http://schemas.microsoft.com/office/powerpoint/2010/main" val="3937606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a:effectLst/>
                <a:latin typeface="Calibri" panose="020F0502020204030204" pitchFamily="34" charset="0"/>
                <a:ea typeface="Calibri" panose="020F0502020204030204" pitchFamily="34" charset="0"/>
                <a:cs typeface="Times New Roman" panose="02020603050405020304" pitchFamily="18" charset="0"/>
              </a:rPr>
              <a:t>Remember, ecosystem service are all those wonderful benefits that ecosystems can provide! </a:t>
            </a:r>
            <a:r>
              <a:rPr lang="en-US" sz="1800">
                <a:effectLst/>
                <a:latin typeface="Calibri" panose="020F0502020204030204" pitchFamily="34" charset="0"/>
                <a:ea typeface="Calibri" panose="020F0502020204030204" pitchFamily="34" charset="0"/>
                <a:cs typeface="Times New Roman" panose="02020603050405020304" pitchFamily="18" charset="0"/>
              </a:rPr>
              <a:t>As Biodiversity Hotspots, the rich biodiversity that exists in grassland ecosystems allows them to offer so many ecosystem services, some that you may not even realize impact your day-to-day! </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endParaRPr lang="en-CA"/>
          </a:p>
        </p:txBody>
      </p:sp>
      <p:sp>
        <p:nvSpPr>
          <p:cNvPr id="4" name="Slide Number Placeholder 3"/>
          <p:cNvSpPr>
            <a:spLocks noGrp="1"/>
          </p:cNvSpPr>
          <p:nvPr>
            <p:ph type="sldNum" sz="quarter" idx="5"/>
          </p:nvPr>
        </p:nvSpPr>
        <p:spPr/>
        <p:txBody>
          <a:bodyPr/>
          <a:lstStyle/>
          <a:p>
            <a:fld id="{922B2775-54D4-4062-8E52-F7292A322A37}" type="slidenum">
              <a:rPr lang="en-CA" smtClean="0"/>
              <a:t>24</a:t>
            </a:fld>
            <a:endParaRPr lang="en-CA"/>
          </a:p>
        </p:txBody>
      </p:sp>
    </p:spTree>
    <p:extLst>
      <p:ext uri="{BB962C8B-B14F-4D97-AF65-F5344CB8AC3E}">
        <p14:creationId xmlns:p14="http://schemas.microsoft.com/office/powerpoint/2010/main" val="29351544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Thinking of </a:t>
            </a:r>
            <a:r>
              <a:rPr lang="en-CA" sz="1800" dirty="0">
                <a:effectLst/>
                <a:latin typeface="Calibri" panose="020F0502020204030204" pitchFamily="34" charset="0"/>
                <a:ea typeface="Calibri" panose="020F0502020204030204" pitchFamily="34" charset="0"/>
                <a:cs typeface="Times New Roman" panose="02020603050405020304" pitchFamily="18" charset="0"/>
              </a:rPr>
              <a:t>Ecosystems Service is not a new idea. There are multiple ways of knowing and understanding the world around us. In science and conservation, there is typically a mainstream approach which uses Western Science to try and understand how the Universe around us works. This point of view sees people (us) as separate from an ecosystem. However, what if we considered ourselves to be a part of the ecosystem? Historically, Indigenous knowledge - or traditional knowledge - has understood and respected this circle of life that exists in harmony within our environment and the interconnectedness which exists here.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This painting by Norval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Morrisseau</a:t>
            </a:r>
            <a:r>
              <a:rPr lang="en-CA" sz="1800" dirty="0">
                <a:effectLst/>
                <a:latin typeface="Calibri" panose="020F0502020204030204" pitchFamily="34" charset="0"/>
                <a:ea typeface="Calibri" panose="020F0502020204030204" pitchFamily="34" charset="0"/>
                <a:cs typeface="Times New Roman" panose="02020603050405020304" pitchFamily="18" charset="0"/>
              </a:rPr>
              <a:t> (the grandfather of contemporary Indigenous art in Canada) shows the deep connection with the land and the unity of all things from an Anishinaabe worldview. By using an integrative approach of weaving together these two ways of knowing, we can start to better understand the world around us. This is sometimes referred to as Two-Eyed Seeing, a concept which comes from the Mi’kmaq Elder Albert Marshal. This refers to learning to see from one eye with the strengths of Indigenous ways of knowing, and the other eye with the strengths of Western ways of knowing, using both eyes together. </a:t>
            </a:r>
            <a:r>
              <a:rPr lang="en-CA" sz="1800" baseline="300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a:effectLst/>
                <a:latin typeface="Calibri" panose="020F0502020204030204" pitchFamily="34" charset="0"/>
                <a:ea typeface="Calibri" panose="020F0502020204030204" pitchFamily="34" charset="0"/>
                <a:cs typeface="Times New Roman" panose="02020603050405020304" pitchFamily="18" charset="0"/>
              </a:rPr>
              <a:t>Let us explore some of these ecosystem relationships a little more closely…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863E6DDC-6814-426B-836F-B5C715FBAE47}" type="slidenum">
              <a:rPr lang="en-CA" smtClean="0"/>
              <a:t>25</a:t>
            </a:fld>
            <a:endParaRPr lang="en-CA"/>
          </a:p>
        </p:txBody>
      </p:sp>
    </p:spTree>
    <p:extLst>
      <p:ext uri="{BB962C8B-B14F-4D97-AF65-F5344CB8AC3E}">
        <p14:creationId xmlns:p14="http://schemas.microsoft.com/office/powerpoint/2010/main" val="42442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a:solidFill>
                  <a:srgbClr val="000000"/>
                </a:solidFill>
                <a:effectLst/>
                <a:latin typeface="Calibri" panose="020F0502020204030204" pitchFamily="34" charset="0"/>
                <a:ea typeface="Calibri" panose="020F0502020204030204" pitchFamily="34" charset="0"/>
                <a:cs typeface="Calibri" panose="020F0502020204030204" pitchFamily="34" charset="0"/>
              </a:rPr>
              <a:t>Supporting:</a:t>
            </a:r>
            <a:r>
              <a:rPr lang="en-US" sz="1800">
                <a:effectLst/>
                <a:latin typeface="Calibri" panose="020F0502020204030204" pitchFamily="34" charset="0"/>
                <a:ea typeface="Calibri" panose="020F0502020204030204" pitchFamily="34" charset="0"/>
                <a:cs typeface="Times New Roman" panose="02020603050405020304" pitchFamily="18" charset="0"/>
              </a:rPr>
              <a:t> </a:t>
            </a:r>
            <a:r>
              <a:rPr lang="en-US"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As we just learned Grasslands provide habitat for a range of wildlife and plant species which is a </a:t>
            </a:r>
            <a:r>
              <a:rPr lang="en-US" sz="1800" b="1">
                <a:solidFill>
                  <a:srgbClr val="000000"/>
                </a:solidFill>
                <a:effectLst/>
                <a:latin typeface="Calibri" panose="020F0502020204030204" pitchFamily="34" charset="0"/>
                <a:ea typeface="Calibri" panose="020F0502020204030204" pitchFamily="34" charset="0"/>
                <a:cs typeface="Calibri" panose="020F0502020204030204" pitchFamily="34" charset="0"/>
              </a:rPr>
              <a:t>supporting</a:t>
            </a:r>
            <a:r>
              <a:rPr lang="en-US"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1800" b="1">
                <a:solidFill>
                  <a:srgbClr val="000000"/>
                </a:solidFill>
                <a:effectLst/>
                <a:latin typeface="Calibri" panose="020F0502020204030204" pitchFamily="34" charset="0"/>
                <a:ea typeface="Calibri" panose="020F0502020204030204" pitchFamily="34" charset="0"/>
                <a:cs typeface="Calibri" panose="020F0502020204030204" pitchFamily="34" charset="0"/>
              </a:rPr>
              <a:t>ecosystem service</a:t>
            </a:r>
            <a:r>
              <a:rPr lang="en-US"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 This essential habitat is critical for supporting biodiversity and all those species at risk we mentioned earlier! Grasslands provide habitat for a range of species from songbirds, like meadowlarks and bobolinks, to grazing species like pronghorn antelope and jackrabbits, and predators like swift foxes, hawks, and badger!</a:t>
            </a: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r>
              <a:rPr lang="en-US" sz="1800">
                <a:solidFill>
                  <a:srgbClr val="000000"/>
                </a:solidFill>
                <a:effectLst/>
                <a:latin typeface="Calibri"/>
                <a:ea typeface="Calibri" panose="020F0502020204030204" pitchFamily="34" charset="0"/>
                <a:cs typeface="Calibri"/>
              </a:rPr>
              <a:t>Grasslands are also important for providing habitat for species in wetland habitats. Our grasslands are also </a:t>
            </a:r>
            <a:r>
              <a:rPr lang="en-US" sz="1800" b="1">
                <a:solidFill>
                  <a:srgbClr val="000000"/>
                </a:solidFill>
                <a:effectLst/>
                <a:latin typeface="Calibri"/>
                <a:ea typeface="Calibri" panose="020F0502020204030204" pitchFamily="34" charset="0"/>
                <a:cs typeface="Calibri"/>
              </a:rPr>
              <a:t>uplands</a:t>
            </a:r>
            <a:r>
              <a:rPr lang="en-US" sz="1800">
                <a:solidFill>
                  <a:srgbClr val="000000"/>
                </a:solidFill>
                <a:effectLst/>
                <a:latin typeface="Calibri"/>
                <a:ea typeface="Calibri" panose="020F0502020204030204" pitchFamily="34" charset="0"/>
                <a:cs typeface="Calibri"/>
              </a:rPr>
              <a:t> </a:t>
            </a:r>
            <a:r>
              <a:rPr lang="en-US">
                <a:solidFill>
                  <a:srgbClr val="000000"/>
                </a:solidFill>
                <a:effectLst/>
                <a:latin typeface="Calibri"/>
                <a:ea typeface="Calibri" panose="020F0502020204030204" pitchFamily="34" charset="0"/>
                <a:cs typeface="Calibri"/>
              </a:rPr>
              <a:t>where </a:t>
            </a:r>
            <a:r>
              <a:rPr lang="en-US"/>
              <a:t>some wetland associated birds, like some duck </a:t>
            </a:r>
            <a:r>
              <a:rPr lang="en-US">
                <a:effectLst/>
              </a:rPr>
              <a:t>and </a:t>
            </a:r>
            <a:r>
              <a:rPr lang="en-US"/>
              <a:t>shorebird species, will place their nests – sometimes quite far </a:t>
            </a:r>
            <a:r>
              <a:rPr lang="en-US">
                <a:effectLst/>
              </a:rPr>
              <a:t>from </a:t>
            </a:r>
            <a:r>
              <a:rPr lang="en-US"/>
              <a:t>the </a:t>
            </a:r>
            <a:r>
              <a:rPr lang="en-US">
                <a:effectLst/>
              </a:rPr>
              <a:t>wetland. </a:t>
            </a:r>
            <a:r>
              <a:rPr lang="en-US"/>
              <a:t>Like other grassland </a:t>
            </a:r>
            <a:r>
              <a:rPr lang="en-US">
                <a:effectLst/>
              </a:rPr>
              <a:t>nesting birds</a:t>
            </a:r>
            <a:r>
              <a:rPr lang="en-US"/>
              <a:t>,</a:t>
            </a:r>
            <a:r>
              <a:rPr lang="en-US">
                <a:effectLst/>
              </a:rPr>
              <a:t> the grass </a:t>
            </a:r>
            <a:r>
              <a:rPr lang="en-US"/>
              <a:t>cover provides concealment of the nest and</a:t>
            </a:r>
            <a:r>
              <a:rPr lang="en-US">
                <a:effectLst/>
              </a:rPr>
              <a:t> young from predators. </a:t>
            </a:r>
            <a:endParaRPr lang="en-US">
              <a:cs typeface="Calibri"/>
            </a:endParaRPr>
          </a:p>
          <a:p>
            <a:pPr marL="285750" lvl="0" indent="-285750">
              <a:lnSpc>
                <a:spcPct val="107000"/>
              </a:lnSpc>
              <a:buFontTx/>
              <a:buAutoNum type="alphaLcPeriod"/>
            </a:pPr>
            <a:endParaRPr lang="en-US" sz="1800">
              <a:effectLst/>
              <a:latin typeface="Calibri"/>
              <a:ea typeface="Calibri" panose="020F0502020204030204" pitchFamily="34" charset="0"/>
              <a:cs typeface="Calibri"/>
            </a:endParaRPr>
          </a:p>
          <a:p>
            <a:pPr marL="285750" indent="-285750">
              <a:lnSpc>
                <a:spcPct val="107000"/>
              </a:lnSpc>
              <a:buFontTx/>
              <a:buAutoNum type="alphaLcPeriod"/>
            </a:pPr>
            <a:endParaRPr lang="en-CA" sz="180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26</a:t>
            </a:fld>
            <a:endParaRPr lang="en-CA"/>
          </a:p>
        </p:txBody>
      </p:sp>
    </p:spTree>
    <p:extLst>
      <p:ext uri="{BB962C8B-B14F-4D97-AF65-F5344CB8AC3E}">
        <p14:creationId xmlns:p14="http://schemas.microsoft.com/office/powerpoint/2010/main" val="28121642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of the things we have come to love about spending time in nature is thanks to </a:t>
            </a:r>
            <a:r>
              <a:rPr lang="en-CA"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cultural ecosystem services</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provided by our grasslands. Their natural beauty provides an aesthetic value, and how we use these spaces provide recreational and social value as well. Our grassland ecosystems provide some fantastic opportunities for you to get out, learn and explore! They are great for viewing wildlife and birdwatching, getting out hiking or mountain biking on designated trails, trying traditional forms of recreation such as horseback riding, and photography!</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These experiences in turn provide many educational values where we can learn about plant and animal species, stewardship, Cultural Heritage and rituals, </a:t>
            </a:r>
            <a:r>
              <a:rPr lang="en-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lores</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languages, and traditional knowledge which are grounded in our interactions with these ecosystems! Discover some of the ways you can explore the Grasslands by visiting a national park here: </a:t>
            </a:r>
            <a:r>
              <a:rPr lang="en-CA"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https://www.pc.gc.ca/en/pn-np/sk/grasslands/activ</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br>
              <a:rPr lang="en-CA" b="0" i="0" dirty="0">
                <a:solidFill>
                  <a:srgbClr val="000000"/>
                </a:solidFill>
                <a:effectLst/>
                <a:latin typeface="GT America Standard"/>
              </a:rPr>
            </a:b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27</a:t>
            </a:fld>
            <a:endParaRPr lang="en-CA"/>
          </a:p>
        </p:txBody>
      </p:sp>
    </p:spTree>
    <p:extLst>
      <p:ext uri="{BB962C8B-B14F-4D97-AF65-F5344CB8AC3E}">
        <p14:creationId xmlns:p14="http://schemas.microsoft.com/office/powerpoint/2010/main" val="23322599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b="1" dirty="0"/>
              <a:t>Provisioning: </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Healthy grasslands help to provide many resources for us including water, food, resources and medicine.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en-CA" sz="1800" dirty="0">
                <a:solidFill>
                  <a:srgbClr val="000000"/>
                </a:solidFill>
                <a:effectLst/>
                <a:latin typeface="Calibri"/>
                <a:ea typeface="Calibri" panose="020F0502020204030204" pitchFamily="34" charset="0"/>
                <a:cs typeface="Calibri"/>
              </a:rPr>
              <a:t>They provide forage (food such as grass or hay) for livestock (farm animals that are raised to provide labor or produce resources such as meat, eggs, milk, etc.)</a:t>
            </a:r>
            <a:r>
              <a:rPr lang="en-CA" sz="1800" dirty="0">
                <a:solidFill>
                  <a:srgbClr val="000000"/>
                </a:solidFill>
                <a:latin typeface="Calibri"/>
                <a:ea typeface="Calibri" panose="020F0502020204030204" pitchFamily="34" charset="0"/>
                <a:cs typeface="Calibri"/>
              </a:rPr>
              <a:t> </a:t>
            </a:r>
            <a:r>
              <a:rPr lang="en-CA" sz="1800" dirty="0">
                <a:solidFill>
                  <a:srgbClr val="000000"/>
                </a:solidFill>
                <a:effectLst/>
                <a:latin typeface="Calibri"/>
                <a:ea typeface="Calibri" panose="020F0502020204030204" pitchFamily="34" charset="0"/>
                <a:cs typeface="Calibri"/>
              </a:rPr>
              <a:t> such a beef cows which provide us with food! Traditionally, the grasslands have and still do provide space for hunting as well. In the past, the bison used to be hunted by Indigenous Peoples when their populations were quite large. </a:t>
            </a:r>
            <a:r>
              <a:rPr lang="en-US" sz="1800" dirty="0">
                <a:solidFill>
                  <a:srgbClr val="000000"/>
                </a:solidFill>
                <a:effectLst/>
                <a:latin typeface="Calibri"/>
                <a:ea typeface="Calibri" panose="020F0502020204030204" pitchFamily="34" charset="0"/>
                <a:cs typeface="Calibri"/>
              </a:rPr>
              <a:t>The bison hides could be used to make clothing, and the meat was used to feed themselves and to trade.</a:t>
            </a:r>
            <a:endParaRPr lang="en-CA" sz="1800" dirty="0">
              <a:effectLst/>
              <a:latin typeface="Calibri"/>
              <a:ea typeface="Calibri" panose="020F0502020204030204" pitchFamily="34" charset="0"/>
              <a:cs typeface="Calibri"/>
            </a:endParaRPr>
          </a:p>
          <a:p>
            <a:pPr marL="0" marR="0">
              <a:lnSpc>
                <a:spcPct val="107000"/>
              </a:lnSpc>
              <a:spcBef>
                <a:spcPts val="0"/>
              </a:spcBef>
              <a:spcAft>
                <a:spcPts val="800"/>
              </a:spcAf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Lastly, many of the native plants that are found within grassland ecosystems, some of which we already explored earlier, are medicinal plants and have a variety of applications which are important for many cultural traditions and use!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28</a:t>
            </a:fld>
            <a:endParaRPr lang="en-CA"/>
          </a:p>
        </p:txBody>
      </p:sp>
    </p:spTree>
    <p:extLst>
      <p:ext uri="{BB962C8B-B14F-4D97-AF65-F5344CB8AC3E}">
        <p14:creationId xmlns:p14="http://schemas.microsoft.com/office/powerpoint/2010/main" val="5431143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Regulating</a:t>
            </a:r>
            <a:r>
              <a:rPr lang="en-US" sz="1200" b="1" dirty="0">
                <a:solidFill>
                  <a:schemeClr val="tx1"/>
                </a:solidFill>
                <a:effectLst/>
                <a:latin typeface="+mn-lt"/>
                <a:ea typeface="+mn-ea"/>
                <a:cs typeface="Calibri"/>
              </a:rPr>
              <a:t>: </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One ecosystem service you may not realize we get from our grasslands is Pollination! Our grasslands provide habitat for thousands of species of pollinators including bats, flies, moths, beetles, butterflies, and our bees!! One third of our food that we eat comes from plants pollinated by these pollinators.</a:t>
            </a:r>
            <a:r>
              <a:rPr lang="en-CA"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Our grasslands help support these species and these species help to feed us!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29</a:t>
            </a:fld>
            <a:endParaRPr lang="en-CA"/>
          </a:p>
        </p:txBody>
      </p:sp>
    </p:spTree>
    <p:extLst>
      <p:ext uri="{BB962C8B-B14F-4D97-AF65-F5344CB8AC3E}">
        <p14:creationId xmlns:p14="http://schemas.microsoft.com/office/powerpoint/2010/main" val="33943910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a:effectLst/>
                <a:latin typeface="Calibri" panose="020F0502020204030204" pitchFamily="34" charset="0"/>
                <a:ea typeface="Calibri" panose="020F0502020204030204" pitchFamily="34" charset="0"/>
                <a:cs typeface="Times New Roman" panose="02020603050405020304" pitchFamily="18" charset="0"/>
              </a:rPr>
              <a:t> </a:t>
            </a:r>
            <a:r>
              <a:rPr lang="en-US" sz="1800">
                <a:effectLst/>
                <a:latin typeface="Calibri" panose="020F0502020204030204" pitchFamily="34" charset="0"/>
                <a:ea typeface="Calibri" panose="020F0502020204030204" pitchFamily="34" charset="0"/>
                <a:cs typeface="Times New Roman" panose="02020603050405020304" pitchFamily="18" charset="0"/>
              </a:rPr>
              <a:t>How do you think these ecosystems can be climate champions and help to lessen the impact of climate change?</a:t>
            </a:r>
            <a:endParaRPr lang="en-CA"/>
          </a:p>
        </p:txBody>
      </p:sp>
      <p:sp>
        <p:nvSpPr>
          <p:cNvPr id="4" name="Slide Number Placeholder 3"/>
          <p:cNvSpPr>
            <a:spLocks noGrp="1"/>
          </p:cNvSpPr>
          <p:nvPr>
            <p:ph type="sldNum" sz="quarter" idx="5"/>
          </p:nvPr>
        </p:nvSpPr>
        <p:spPr/>
        <p:txBody>
          <a:bodyPr/>
          <a:lstStyle/>
          <a:p>
            <a:fld id="{922B2775-54D4-4062-8E52-F7292A322A37}" type="slidenum">
              <a:rPr lang="en-CA" smtClean="0"/>
              <a:t>30</a:t>
            </a:fld>
            <a:endParaRPr lang="en-CA"/>
          </a:p>
        </p:txBody>
      </p:sp>
    </p:spTree>
    <p:extLst>
      <p:ext uri="{BB962C8B-B14F-4D97-AF65-F5344CB8AC3E}">
        <p14:creationId xmlns:p14="http://schemas.microsoft.com/office/powerpoint/2010/main" val="31864991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Regulating</a:t>
            </a:r>
            <a:endParaRPr lang="en-US" dirty="0">
              <a:cs typeface="Calibri"/>
            </a:endParaRPr>
          </a:p>
          <a:p>
            <a:pPr>
              <a:lnSpc>
                <a:spcPct val="107000"/>
              </a:lnSpc>
              <a:spcAft>
                <a:spcPts val="800"/>
              </a:spcAft>
            </a:pPr>
            <a:endParaRPr lang="en-US" dirty="0">
              <a:cs typeface="Calibri"/>
            </a:endParaRPr>
          </a:p>
          <a:p>
            <a:pPr>
              <a:lnSpc>
                <a:spcPct val="107000"/>
              </a:lnSpc>
              <a:spcAft>
                <a:spcPts val="800"/>
              </a:spcAft>
            </a:pPr>
            <a:r>
              <a:rPr lang="en-US" dirty="0">
                <a:cs typeface="Calibri"/>
              </a:rPr>
              <a:t>Grasslands are powerful carbon sinks! </a:t>
            </a:r>
            <a:r>
              <a:rPr lang="en-US" dirty="0"/>
              <a:t>A carbon sink is when something absorbs more carbon than it releases.</a:t>
            </a:r>
          </a:p>
          <a:p>
            <a:pPr>
              <a:lnSpc>
                <a:spcPct val="107000"/>
              </a:lnSpc>
              <a:spcAft>
                <a:spcPts val="800"/>
              </a:spcAft>
            </a:pPr>
            <a:endParaRPr lang="en-US" dirty="0">
              <a:cs typeface="Calibri" panose="020F0502020204030204"/>
            </a:endParaRPr>
          </a:p>
          <a:p>
            <a:pPr>
              <a:lnSpc>
                <a:spcPct val="107000"/>
              </a:lnSpc>
              <a:spcAft>
                <a:spcPts val="800"/>
              </a:spcAft>
            </a:pPr>
            <a:r>
              <a:rPr lang="en-US" dirty="0">
                <a:cs typeface="Calibri" panose="020F0502020204030204"/>
              </a:rPr>
              <a:t>Carbon can be stored in three various “pools” or “sinks”: </a:t>
            </a:r>
          </a:p>
          <a:p>
            <a:pPr marL="228600" indent="-228600">
              <a:lnSpc>
                <a:spcPct val="107000"/>
              </a:lnSpc>
              <a:spcAft>
                <a:spcPts val="800"/>
              </a:spcAft>
              <a:buFont typeface="Arial" panose="020B0604020202020204" pitchFamily="34" charset="0"/>
              <a:buChar char="•"/>
            </a:pPr>
            <a:r>
              <a:rPr lang="en-US" dirty="0">
                <a:cs typeface="Calibri" panose="020F0502020204030204"/>
              </a:rPr>
              <a:t>Living Biomass (leaves, grasses, and roots of a plant)</a:t>
            </a:r>
          </a:p>
          <a:p>
            <a:pPr marL="228600" indent="-228600">
              <a:lnSpc>
                <a:spcPct val="107000"/>
              </a:lnSpc>
              <a:spcAft>
                <a:spcPts val="800"/>
              </a:spcAft>
              <a:buFont typeface="Arial" panose="020B0604020202020204" pitchFamily="34" charset="0"/>
              <a:buChar char="•"/>
            </a:pPr>
            <a:r>
              <a:rPr lang="en-US" dirty="0">
                <a:cs typeface="Calibri" panose="020F0502020204030204"/>
              </a:rPr>
              <a:t>Dead Biomass (leaf litter and debris)</a:t>
            </a:r>
          </a:p>
          <a:p>
            <a:pPr marL="228600" indent="-228600">
              <a:lnSpc>
                <a:spcPct val="107000"/>
              </a:lnSpc>
              <a:spcAft>
                <a:spcPts val="800"/>
              </a:spcAft>
              <a:buFont typeface="Arial" panose="020B0604020202020204" pitchFamily="34" charset="0"/>
              <a:buChar char="•"/>
            </a:pPr>
            <a:r>
              <a:rPr lang="en-US" dirty="0">
                <a:cs typeface="Calibri" panose="020F0502020204030204"/>
              </a:rPr>
              <a:t>Soil </a:t>
            </a:r>
          </a:p>
          <a:p>
            <a:pPr marL="0" indent="0">
              <a:lnSpc>
                <a:spcPct val="107000"/>
              </a:lnSpc>
              <a:spcAft>
                <a:spcPts val="800"/>
              </a:spcAft>
              <a:buNone/>
            </a:pPr>
            <a:endParaRPr lang="en-CA" dirty="0">
              <a:cs typeface="Calibri" panose="020F0502020204030204"/>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31</a:t>
            </a:fld>
            <a:endParaRPr lang="en-CA"/>
          </a:p>
        </p:txBody>
      </p:sp>
    </p:spTree>
    <p:extLst>
      <p:ext uri="{BB962C8B-B14F-4D97-AF65-F5344CB8AC3E}">
        <p14:creationId xmlns:p14="http://schemas.microsoft.com/office/powerpoint/2010/main" val="3836975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07000"/>
              </a:lnSpc>
              <a:spcAft>
                <a:spcPts val="800"/>
              </a:spcAft>
              <a:buFont typeface="+mj-lt"/>
            </a:pPr>
            <a:r>
              <a:rPr lang="en-US" sz="1800" dirty="0">
                <a:effectLst/>
                <a:latin typeface="Calibri" panose="020F0502020204030204" pitchFamily="34" charset="0"/>
                <a:ea typeface="Calibri" panose="020F0502020204030204" pitchFamily="34" charset="0"/>
                <a:cs typeface="Times New Roman" panose="02020603050405020304" pitchFamily="18" charset="0"/>
              </a:rPr>
              <a:t>What does a tide pool on the Nova Scotian coast have in common with the Alpine Tundra in British Columbia?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mj-lt"/>
              <a:buNone/>
              <a:tabLst/>
              <a:defRPr/>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mj-lt"/>
              <a:buNone/>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*CLICK* </a:t>
            </a:r>
            <a:r>
              <a:rPr lang="en-US" sz="1800" dirty="0">
                <a:effectLst/>
                <a:latin typeface="Calibri" panose="020F0502020204030204" pitchFamily="34" charset="0"/>
                <a:ea typeface="Calibri" panose="020F0502020204030204" pitchFamily="34" charset="0"/>
                <a:cs typeface="Times New Roman" panose="02020603050405020304" pitchFamily="18" charset="0"/>
              </a:rPr>
              <a:t>They are both ecosystems! While they may be different in sizes and what you might find there, they are both a combination of their own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unique physical environments and communities of organisms living together. </a:t>
            </a:r>
            <a:endParaRPr lang="en-CA" sz="1800" b="1" dirty="0">
              <a:effectLst/>
              <a:latin typeface="Calibri"/>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4</a:t>
            </a:fld>
            <a:endParaRPr lang="en-CA"/>
          </a:p>
        </p:txBody>
      </p:sp>
    </p:spTree>
    <p:extLst>
      <p:ext uri="{BB962C8B-B14F-4D97-AF65-F5344CB8AC3E}">
        <p14:creationId xmlns:p14="http://schemas.microsoft.com/office/powerpoint/2010/main" val="15916512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effectLst/>
                <a:latin typeface="Calibri" panose="020F0502020204030204" pitchFamily="34" charset="0"/>
                <a:ea typeface="Calibri" panose="020F0502020204030204" pitchFamily="34" charset="0"/>
              </a:rPr>
              <a:t>In our grasslands, the unique biodiversity of plant species here make these ecosystems incredibly important for helping to mitigate the effects of climate change from their ability to sequester carbon in the soil. Soil can hold more carbon than the atmosphere and all vegetation combined! And in our temperate grassland ecosystems, this is where most of the carbon is stored, locking away carbon deep in these soils – </a:t>
            </a:r>
            <a:r>
              <a:rPr lang="en-US" sz="1800" b="1">
                <a:solidFill>
                  <a:srgbClr val="000000"/>
                </a:solidFill>
                <a:effectLst/>
                <a:latin typeface="Calibri" panose="020F0502020204030204" pitchFamily="34" charset="0"/>
                <a:ea typeface="Calibri" panose="020F0502020204030204" pitchFamily="34" charset="0"/>
              </a:rPr>
              <a:t>up to 30% of the world’s organic carbon is stored here</a:t>
            </a:r>
            <a:r>
              <a:rPr lang="en-US" sz="1800">
                <a:solidFill>
                  <a:srgbClr val="000000"/>
                </a:solidFill>
                <a:effectLst/>
                <a:latin typeface="Calibri" panose="020F0502020204030204" pitchFamily="34" charset="0"/>
                <a:ea typeface="Calibri" panose="020F0502020204030204" pitchFamily="34" charset="0"/>
              </a:rPr>
              <a:t>! But how do they do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effectLst/>
                <a:latin typeface="Calibri" panose="020F0502020204030204" pitchFamily="34" charset="0"/>
              </a:rPr>
              <a:t>Image from Visual Capitalist, 2022: https://www.visualcapitalist.com/sp/visualizing-carbon-storage-in-earths-ecosystems/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effectLst/>
                <a:latin typeface="Calibri" panose="020F0502020204030204" pitchFamily="34" charset="0"/>
              </a:rPr>
              <a:t>Data from IPCC and NASA</a:t>
            </a:r>
            <a:endParaRPr lang="en-CA"/>
          </a:p>
        </p:txBody>
      </p:sp>
      <p:sp>
        <p:nvSpPr>
          <p:cNvPr id="4" name="Slide Number Placeholder 3"/>
          <p:cNvSpPr>
            <a:spLocks noGrp="1"/>
          </p:cNvSpPr>
          <p:nvPr>
            <p:ph type="sldNum" sz="quarter" idx="5"/>
          </p:nvPr>
        </p:nvSpPr>
        <p:spPr/>
        <p:txBody>
          <a:bodyPr/>
          <a:lstStyle/>
          <a:p>
            <a:fld id="{863E6DDC-6814-426B-836F-B5C715FBAE47}" type="slidenum">
              <a:rPr lang="en-CA" smtClean="0"/>
              <a:t>32</a:t>
            </a:fld>
            <a:endParaRPr lang="en-CA"/>
          </a:p>
        </p:txBody>
      </p:sp>
    </p:spTree>
    <p:extLst>
      <p:ext uri="{BB962C8B-B14F-4D97-AF65-F5344CB8AC3E}">
        <p14:creationId xmlns:p14="http://schemas.microsoft.com/office/powerpoint/2010/main" val="42802234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Well, underneath the surface, is where you will find most of the plant biomass for our species growing in the Canadian Grasslands! Grasslands plant species have intricate and long root systems which allow them to reach water sources deep down in the soil when there are droughts (remember – there is little rain here in this ecosystem!)</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US"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These dense roots </a:t>
            </a:r>
            <a:r>
              <a:rPr lang="en-US" sz="1800">
                <a:effectLst/>
                <a:latin typeface="Calibri" panose="020F0502020204030204" pitchFamily="34" charset="0"/>
                <a:ea typeface="Calibri" panose="020F0502020204030204" pitchFamily="34" charset="0"/>
                <a:cs typeface="Calibri" panose="020F0502020204030204" pitchFamily="34" charset="0"/>
              </a:rPr>
              <a:t>systems make grasslands amazing carbon sinks! </a:t>
            </a:r>
            <a:r>
              <a:rPr lang="en-US" sz="1800" baseline="30000">
                <a:effectLst/>
                <a:latin typeface="Calibri" panose="020F0502020204030204" pitchFamily="34" charset="0"/>
                <a:ea typeface="Calibri" panose="020F0502020204030204" pitchFamily="34" charset="0"/>
                <a:cs typeface="Calibri" panose="020F0502020204030204" pitchFamily="34" charset="0"/>
              </a:rPr>
              <a:t>1</a:t>
            </a:r>
            <a:r>
              <a:rPr lang="en-US"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 They are also fantastic for helping with flood mitigation, soil erosion, and providing habitat for microbes! </a:t>
            </a:r>
          </a:p>
          <a:p>
            <a:pPr marL="0" marR="0">
              <a:lnSpc>
                <a:spcPct val="107000"/>
              </a:lnSpc>
              <a:spcBef>
                <a:spcPts val="0"/>
              </a:spcBef>
              <a:spcAft>
                <a:spcPts val="800"/>
              </a:spcAft>
            </a:pPr>
            <a:endParaRPr lang="en-US" sz="18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baseline="300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r>
              <a:rPr lang="fr-CA"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r-CA" sz="180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Pawlok</a:t>
            </a:r>
            <a:r>
              <a:rPr lang="fr-CA"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r-CA" sz="180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Dass</a:t>
            </a:r>
            <a:r>
              <a:rPr lang="fr-CA"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 et al 2018 Environ. </a:t>
            </a:r>
            <a:r>
              <a:rPr lang="en-US"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Res. Lett. 13 074027. </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buNone/>
            </a:pPr>
            <a:endParaRPr lang="en-US">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33</a:t>
            </a:fld>
            <a:endParaRPr lang="en-CA"/>
          </a:p>
        </p:txBody>
      </p:sp>
    </p:spTree>
    <p:extLst>
      <p:ext uri="{BB962C8B-B14F-4D97-AF65-F5344CB8AC3E}">
        <p14:creationId xmlns:p14="http://schemas.microsoft.com/office/powerpoint/2010/main" val="34882403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b="1" dirty="0"/>
              <a:t>Play video from start point (2:25) and end at 3:30. </a:t>
            </a:r>
            <a:endParaRPr lang="en-US" b="1" dirty="0">
              <a:cs typeface="Calibri"/>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Through photosynthesis, these grassland plant species pull in carbon dioxide from the atmosphere into their stems, leaves and roots, storing most of their carbon underground in their roots and soil. In our Canadian Temperate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Grassland Ecosystem, our grasslands may store up to 200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Tonnes</a:t>
            </a:r>
            <a:r>
              <a:rPr lang="en-US" sz="1800" dirty="0">
                <a:effectLst/>
                <a:latin typeface="Calibri" panose="020F0502020204030204" pitchFamily="34" charset="0"/>
                <a:ea typeface="Calibri" panose="020F0502020204030204" pitchFamily="34" charset="0"/>
                <a:cs typeface="Times New Roman" panose="02020603050405020304" pitchFamily="18" charset="0"/>
              </a:rPr>
              <a:t> of carbon per hectare within the first meter of soil</a:t>
            </a:r>
            <a:r>
              <a:rPr lang="en-US"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en-US" sz="1800" dirty="0">
                <a:effectLst/>
                <a:latin typeface="Calibri" panose="020F0502020204030204" pitchFamily="34" charset="0"/>
                <a:ea typeface="Calibri" panose="020F0502020204030204" pitchFamily="34" charset="0"/>
                <a:cs typeface="Times New Roman" panose="02020603050405020304" pitchFamily="18" charset="0"/>
              </a:rPr>
              <a:t>. This makes our grassland ecosystems incredibly important for helping to mitigate the effects of climate change. </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Even better than our forests sometimes!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en-US" sz="1800" dirty="0">
                <a:effectLst/>
                <a:latin typeface="Calibri" panose="020F0502020204030204" pitchFamily="34" charset="0"/>
                <a:ea typeface="Calibri" panose="020F0502020204030204" pitchFamily="34" charset="0"/>
                <a:cs typeface="Times New Roman" panose="02020603050405020304" pitchFamily="18" charset="0"/>
              </a:rPr>
              <a:t> Janzen H.H., B. H.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Ellert</a:t>
            </a:r>
            <a:r>
              <a:rPr lang="en-US" sz="1800" dirty="0">
                <a:effectLst/>
                <a:latin typeface="Calibri" panose="020F0502020204030204" pitchFamily="34" charset="0"/>
                <a:ea typeface="Calibri" panose="020F0502020204030204" pitchFamily="34" charset="0"/>
                <a:cs typeface="Times New Roman" panose="02020603050405020304" pitchFamily="18" charset="0"/>
              </a:rPr>
              <a:t>, J.F.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Dormaar</a:t>
            </a:r>
            <a:r>
              <a:rPr lang="en-US" sz="1800" dirty="0">
                <a:effectLst/>
                <a:latin typeface="Calibri" panose="020F0502020204030204" pitchFamily="34" charset="0"/>
                <a:ea typeface="Calibri" panose="020F0502020204030204" pitchFamily="34" charset="0"/>
                <a:cs typeface="Times New Roman" panose="02020603050405020304" pitchFamily="18" charset="0"/>
              </a:rPr>
              <a:t> and *D.C. Henderson 2002. Rangeland s. A Storehouse of Carbon. Paper presented to the Western Range Management Seminar, Alberta Agriculture and Agri-Food Canada, Lethbridge, Alberta, Canada, *University of Alberta, Edmonton Alberta. 4pp</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1800" dirty="0">
              <a:cs typeface="Calibri"/>
            </a:endParaRPr>
          </a:p>
          <a:p>
            <a:endParaRPr lang="en-CA"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34</a:t>
            </a:fld>
            <a:endParaRPr lang="en-CA"/>
          </a:p>
        </p:txBody>
      </p:sp>
    </p:spTree>
    <p:extLst>
      <p:ext uri="{BB962C8B-B14F-4D97-AF65-F5344CB8AC3E}">
        <p14:creationId xmlns:p14="http://schemas.microsoft.com/office/powerpoint/2010/main" val="9624817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Forests store most of their carbon in their leaves and woody biomass, whereas our grasslands store the carbon underground. When wildfires spread through forest habitats, trees go up in flames. This releases all their stored carbon back into the atmosphere.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But what about when a fire moves through a grassland? Remember! Most of the carbon in grassland ecosystems is stored </a:t>
            </a: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 the soil and roots</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where it can stay trapped during a wildfire. </a:t>
            </a:r>
            <a:r>
              <a:rPr lang="en-US" sz="1800" baseline="30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800" baseline="30000" dirty="0">
                <a:solidFill>
                  <a:srgbClr val="000000"/>
                </a:solidFill>
                <a:effectLst/>
                <a:latin typeface="Calibri" panose="020F0502020204030204" pitchFamily="34" charset="0"/>
                <a:ea typeface="Calibri" panose="020F0502020204030204" pitchFamily="34" charset="0"/>
              </a:rPr>
              <a:t>1</a:t>
            </a:r>
            <a:r>
              <a:rPr lang="en-CA" sz="1800" dirty="0">
                <a:solidFill>
                  <a:srgbClr val="000000"/>
                </a:solidFill>
                <a:effectLst/>
                <a:latin typeface="Calibri" panose="020F0502020204030204" pitchFamily="34" charset="0"/>
                <a:ea typeface="Calibri" panose="020F0502020204030204" pitchFamily="34" charset="0"/>
              </a:rPr>
              <a:t> </a:t>
            </a:r>
            <a:r>
              <a:rPr lang="en-CA" sz="1800" dirty="0" err="1">
                <a:solidFill>
                  <a:srgbClr val="000000"/>
                </a:solidFill>
                <a:effectLst/>
                <a:latin typeface="Calibri" panose="020F0502020204030204" pitchFamily="34" charset="0"/>
                <a:ea typeface="Calibri" panose="020F0502020204030204" pitchFamily="34" charset="0"/>
              </a:rPr>
              <a:t>Pawlok</a:t>
            </a:r>
            <a:r>
              <a:rPr lang="en-CA" sz="1800" dirty="0">
                <a:solidFill>
                  <a:srgbClr val="000000"/>
                </a:solidFill>
                <a:effectLst/>
                <a:latin typeface="Calibri" panose="020F0502020204030204" pitchFamily="34" charset="0"/>
                <a:ea typeface="Calibri" panose="020F0502020204030204" pitchFamily="34" charset="0"/>
              </a:rPr>
              <a:t> </a:t>
            </a:r>
            <a:r>
              <a:rPr lang="en-CA" sz="1800" dirty="0" err="1">
                <a:solidFill>
                  <a:srgbClr val="000000"/>
                </a:solidFill>
                <a:effectLst/>
                <a:latin typeface="Calibri" panose="020F0502020204030204" pitchFamily="34" charset="0"/>
                <a:ea typeface="Calibri" panose="020F0502020204030204" pitchFamily="34" charset="0"/>
              </a:rPr>
              <a:t>Dass</a:t>
            </a:r>
            <a:r>
              <a:rPr lang="en-CA" sz="1800" dirty="0">
                <a:solidFill>
                  <a:srgbClr val="000000"/>
                </a:solidFill>
                <a:effectLst/>
                <a:latin typeface="Calibri" panose="020F0502020204030204" pitchFamily="34" charset="0"/>
                <a:ea typeface="Calibri" panose="020F0502020204030204" pitchFamily="34" charset="0"/>
              </a:rPr>
              <a:t> et al 2018 Environ. </a:t>
            </a:r>
            <a:r>
              <a:rPr lang="en-US" sz="1800" dirty="0">
                <a:solidFill>
                  <a:srgbClr val="000000"/>
                </a:solidFill>
                <a:effectLst/>
                <a:latin typeface="Calibri" panose="020F0502020204030204" pitchFamily="34" charset="0"/>
                <a:ea typeface="Calibri" panose="020F0502020204030204" pitchFamily="34" charset="0"/>
              </a:rPr>
              <a:t>Res. Lett. 13 074027. </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35</a:t>
            </a:fld>
            <a:endParaRPr lang="en-CA"/>
          </a:p>
        </p:txBody>
      </p:sp>
    </p:spTree>
    <p:extLst>
      <p:ext uri="{BB962C8B-B14F-4D97-AF65-F5344CB8AC3E}">
        <p14:creationId xmlns:p14="http://schemas.microsoft.com/office/powerpoint/2010/main" val="24959746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BUT! Grasslands do not work alone in their powerful abilities to provide ecosystem services and store carbon. They have a partner in crime!</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effectLst/>
                <a:latin typeface="Calibri"/>
                <a:ea typeface="Calibri" panose="020F0502020204030204" pitchFamily="34" charset="0"/>
                <a:cs typeface="Calibri"/>
              </a:rPr>
              <a:t>If you look again at the Canadian Prairies (or the Prairie Pothole Region), you will see that grasslands and wetlands fit together in a beautiful mosaic. Canada’s grasslands are the upland habitat to wetlands aka. the prairie potholes we talked about earlier! These </a:t>
            </a:r>
            <a:r>
              <a:rPr lang="en-US" sz="1800">
                <a:latin typeface="Calibri"/>
                <a:ea typeface="Calibri" panose="020F0502020204030204" pitchFamily="34" charset="0"/>
                <a:cs typeface="Calibri"/>
              </a:rPr>
              <a:t>two </a:t>
            </a:r>
            <a:r>
              <a:rPr lang="en-US" sz="1800">
                <a:effectLst/>
                <a:latin typeface="Calibri"/>
                <a:ea typeface="Calibri" panose="020F0502020204030204" pitchFamily="34" charset="0"/>
                <a:cs typeface="Calibri"/>
              </a:rPr>
              <a:t>ecosystems co-exist together wonderfully to provide complimentary habitat to many species, as well as benefits for the health and sustainability of a geographic region!</a:t>
            </a:r>
            <a:r>
              <a:rPr lang="en-US" sz="1800">
                <a:latin typeface="Calibri"/>
                <a:ea typeface="Calibri" panose="020F0502020204030204" pitchFamily="34" charset="0"/>
                <a:cs typeface="Calibri"/>
              </a:rPr>
              <a:t> </a:t>
            </a:r>
            <a:endParaRPr lang="en-CA" sz="1800">
              <a:effectLst/>
              <a:latin typeface="Calibri"/>
              <a:ea typeface="Calibri" panose="020F0502020204030204" pitchFamily="34" charset="0"/>
              <a:cs typeface="Times New Roman" panose="02020603050405020304" pitchFamily="18" charset="0"/>
            </a:endParaRPr>
          </a:p>
          <a:p>
            <a:endParaRPr lang="en-CA"/>
          </a:p>
        </p:txBody>
      </p:sp>
      <p:sp>
        <p:nvSpPr>
          <p:cNvPr id="4" name="Slide Number Placeholder 3"/>
          <p:cNvSpPr>
            <a:spLocks noGrp="1"/>
          </p:cNvSpPr>
          <p:nvPr>
            <p:ph type="sldNum" sz="quarter" idx="5"/>
          </p:nvPr>
        </p:nvSpPr>
        <p:spPr/>
        <p:txBody>
          <a:bodyPr/>
          <a:lstStyle/>
          <a:p>
            <a:fld id="{922B2775-54D4-4062-8E52-F7292A322A37}" type="slidenum">
              <a:rPr lang="en-CA" smtClean="0"/>
              <a:t>36</a:t>
            </a:fld>
            <a:endParaRPr lang="en-CA"/>
          </a:p>
        </p:txBody>
      </p:sp>
    </p:spTree>
    <p:extLst>
      <p:ext uri="{BB962C8B-B14F-4D97-AF65-F5344CB8AC3E}">
        <p14:creationId xmlns:p14="http://schemas.microsoft.com/office/powerpoint/2010/main" val="10234383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dirty="0">
                <a:effectLst/>
                <a:latin typeface="Calibri"/>
                <a:ea typeface="Calibri" panose="020F0502020204030204" pitchFamily="34" charset="0"/>
                <a:cs typeface="Calibri"/>
              </a:rPr>
              <a:t>But… what is a wetland? Wetlands </a:t>
            </a:r>
            <a:r>
              <a:rPr lang="en-US" sz="1800" dirty="0">
                <a:effectLst/>
                <a:latin typeface="Calibri"/>
                <a:ea typeface="Calibri" panose="020F0502020204030204" pitchFamily="34" charset="0"/>
                <a:cs typeface="Calibri"/>
              </a:rPr>
              <a:t>are areas of land that are covered </a:t>
            </a:r>
            <a:r>
              <a:rPr lang="en-US" sz="1800" dirty="0">
                <a:latin typeface="Calibri"/>
                <a:ea typeface="Calibri" panose="020F0502020204030204" pitchFamily="34" charset="0"/>
                <a:cs typeface="Calibri"/>
              </a:rPr>
              <a:t>or saturated by surface or ground </a:t>
            </a:r>
            <a:r>
              <a:rPr lang="en-US" sz="1800" dirty="0">
                <a:effectLst/>
                <a:latin typeface="Calibri"/>
                <a:ea typeface="Calibri" panose="020F0502020204030204" pitchFamily="34" charset="0"/>
                <a:cs typeface="Calibri"/>
              </a:rPr>
              <a:t>water for part or most of the year and help support aquatic plants and animals. Examples of wetlands include bogs, marshes, swamps, and fens.​ </a:t>
            </a:r>
            <a:endParaRPr lang="en-CA" sz="1800" dirty="0">
              <a:effectLst/>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37</a:t>
            </a:fld>
            <a:endParaRPr lang="en-CA"/>
          </a:p>
        </p:txBody>
      </p:sp>
    </p:spTree>
    <p:extLst>
      <p:ext uri="{BB962C8B-B14F-4D97-AF65-F5344CB8AC3E}">
        <p14:creationId xmlns:p14="http://schemas.microsoft.com/office/powerpoint/2010/main" val="17122494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Wetlands also provide many unique and complimentary ecosystem services!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Source of Water: Wetlands can be a source of water at the surface, but they also help make sure we have sustainable underground water resources during periods of droughts, which can help maintain baseflows in rivers and streams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Stores Water - Because wetlands are depressions (“holes”) on the landscape they can “store” water during floods and lessen downstream impacts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Stores Carbon – wetlands account for 20-30% of carbon stored in the ground</a:t>
            </a:r>
          </a:p>
          <a:p>
            <a:pPr marL="800100" marR="0" lvl="1" indent="-34290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Biodiversity: Wetlands contribute to both plant and wildlife biodiversity in the region providing critical habitat for 40% of Canada’s vertebrate species.</a:t>
            </a:r>
          </a:p>
          <a:p>
            <a:pPr marL="800100" marR="0" lvl="1" indent="-34290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Cooling Effect - The water in wetlands can act as a heat sink, decreasing the surface air temperature above wetlands relative to those of other surface types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To learn more, visit our resource on Wetlands and Climate Change here: </a:t>
            </a:r>
            <a:r>
              <a:rPr lang="en-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Wetlands to the Rescue — Ducks Unlimited Canada</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p>
          <a:p>
            <a:pPr marL="285750" lvl="0" indent="-285750">
              <a:lnSpc>
                <a:spcPct val="107000"/>
              </a:lnSpc>
              <a:spcAft>
                <a:spcPts val="800"/>
              </a:spcAft>
              <a:buFont typeface="+mj-lt"/>
              <a:buAutoNum type="alphaLcPeriod"/>
            </a:pPr>
            <a:endParaRPr lang="en-US" sz="1800" dirty="0">
              <a:effectLst/>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38</a:t>
            </a:fld>
            <a:endParaRPr lang="en-CA"/>
          </a:p>
        </p:txBody>
      </p:sp>
    </p:spTree>
    <p:extLst>
      <p:ext uri="{BB962C8B-B14F-4D97-AF65-F5344CB8AC3E}">
        <p14:creationId xmlns:p14="http://schemas.microsoft.com/office/powerpoint/2010/main" val="23470944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2008, the International Union for the Conservation of Nature declared temperate grasslands as the world’s most endangered ecosystem. In 2021, a report by World Wildlife Fund revealed that the Great Plains of US and Canada (this includes our Prairie Pothole Region!) have lost more grasslands than the Brazilian Amazon has lost rainforest!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map shows the original extent of Canada’s native prairie grasslands. Between 75 and 90 per cent of the grasslands have been eradicated.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dirty="0">
                <a:effectLst/>
                <a:latin typeface="Calibri" panose="020F0502020204030204" pitchFamily="34" charset="0"/>
                <a:ea typeface="Calibri" panose="020F0502020204030204" pitchFamily="34" charset="0"/>
                <a:cs typeface="Times New Roman" panose="02020603050405020304" pitchFamily="18" charset="0"/>
              </a:rPr>
              <a:t>Map: Alicia Carvalho / The Narwhal.</a:t>
            </a:r>
            <a:endParaRPr lang="en-CA" sz="18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40</a:t>
            </a:fld>
            <a:endParaRPr lang="en-CA"/>
          </a:p>
        </p:txBody>
      </p:sp>
    </p:spTree>
    <p:extLst>
      <p:ext uri="{BB962C8B-B14F-4D97-AF65-F5344CB8AC3E}">
        <p14:creationId xmlns:p14="http://schemas.microsoft.com/office/powerpoint/2010/main" val="23119204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a:ea typeface="Calibri" panose="020F0502020204030204" pitchFamily="34" charset="0"/>
                <a:cs typeface="Calibri"/>
              </a:rPr>
              <a:t>This map shows the original extent of Canada’s native prairie grasslands on the left in green from the year 1867. </a:t>
            </a:r>
            <a:r>
              <a:rPr lang="en-US" sz="1800" dirty="0">
                <a:latin typeface="Calibri"/>
                <a:ea typeface="Calibri" panose="020F0502020204030204" pitchFamily="34" charset="0"/>
                <a:cs typeface="Calibri"/>
              </a:rPr>
              <a:t>On </a:t>
            </a:r>
            <a:r>
              <a:rPr lang="en-US" sz="1800" dirty="0">
                <a:effectLst/>
                <a:latin typeface="Calibri"/>
                <a:ea typeface="Calibri" panose="020F0502020204030204" pitchFamily="34" charset="0"/>
                <a:cs typeface="Calibri"/>
              </a:rPr>
              <a:t>the right you can see the remaining extent of intact grasslands in Canada in green as of 2020. In brown shows the area of human altered landscape that has been changed over the last 150 years.</a:t>
            </a:r>
            <a:r>
              <a:rPr lang="en-US" sz="1800" dirty="0">
                <a:latin typeface="Calibri"/>
                <a:ea typeface="Calibri" panose="020F0502020204030204" pitchFamily="34" charset="0"/>
                <a:cs typeface="Calibri"/>
              </a:rPr>
              <a:t> </a:t>
            </a:r>
            <a:endParaRPr lang="en-US" sz="1800" dirty="0">
              <a:effectLst/>
              <a:latin typeface="Calibri"/>
              <a:ea typeface="Calibri" panose="020F0502020204030204" pitchFamily="34" charset="0"/>
              <a:cs typeface="Calibri"/>
            </a:endParaRPr>
          </a:p>
          <a:p>
            <a:pPr marL="0" marR="0">
              <a:lnSpc>
                <a:spcPct val="107000"/>
              </a:lnSpc>
              <a:spcBef>
                <a:spcPts val="0"/>
              </a:spcBef>
              <a:spcAft>
                <a:spcPts val="800"/>
              </a:spcAft>
            </a:pPr>
            <a:endParaRPr lang="en-US" sz="1800" dirty="0">
              <a:effectLst/>
              <a:latin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cs typeface="Times New Roman" panose="02020603050405020304" pitchFamily="18" charset="0"/>
              </a:rPr>
              <a:t>Map from the </a:t>
            </a:r>
            <a:r>
              <a:rPr lang="en-CA" b="0" i="1" dirty="0">
                <a:solidFill>
                  <a:srgbClr val="818285"/>
                </a:solidFill>
                <a:effectLst/>
                <a:latin typeface="proxima-nova"/>
              </a:rPr>
              <a:t>Nature Conservancy of Canada</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41</a:t>
            </a:fld>
            <a:endParaRPr lang="en-CA"/>
          </a:p>
        </p:txBody>
      </p:sp>
    </p:spTree>
    <p:extLst>
      <p:ext uri="{BB962C8B-B14F-4D97-AF65-F5344CB8AC3E}">
        <p14:creationId xmlns:p14="http://schemas.microsoft.com/office/powerpoint/2010/main" val="12600345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600"/>
              </a:spcAft>
            </a:pPr>
            <a:r>
              <a:rPr lang="en-US" sz="1800">
                <a:effectLst/>
                <a:latin typeface="Calibri"/>
                <a:ea typeface="Calibri" panose="020F0502020204030204" pitchFamily="34" charset="0"/>
                <a:cs typeface="Calibri"/>
              </a:rPr>
              <a:t>The biggest threat to our Grasslands in the Prairie Pothole Region is </a:t>
            </a:r>
            <a:r>
              <a:rPr lang="en-US" sz="1800" b="1">
                <a:effectLst/>
                <a:latin typeface="Calibri"/>
                <a:ea typeface="Calibri" panose="020F0502020204030204" pitchFamily="34" charset="0"/>
                <a:cs typeface="Calibri"/>
              </a:rPr>
              <a:t>land conversion </a:t>
            </a:r>
            <a:r>
              <a:rPr lang="en-US" sz="1800">
                <a:effectLst/>
                <a:latin typeface="Calibri"/>
                <a:ea typeface="Calibri" panose="020F0502020204030204" pitchFamily="34" charset="0"/>
                <a:cs typeface="Calibri"/>
              </a:rPr>
              <a:t>for the use of </a:t>
            </a:r>
            <a:r>
              <a:rPr lang="en-US" sz="1800" b="1">
                <a:latin typeface="Calibri"/>
                <a:ea typeface="Calibri" panose="020F0502020204030204" pitchFamily="34" charset="0"/>
                <a:cs typeface="Calibri"/>
              </a:rPr>
              <a:t>crop production </a:t>
            </a:r>
            <a:r>
              <a:rPr lang="en-US" sz="1800">
                <a:latin typeface="Calibri"/>
                <a:ea typeface="Calibri" panose="020F0502020204030204" pitchFamily="34" charset="0"/>
                <a:cs typeface="Calibri"/>
              </a:rPr>
              <a:t>and</a:t>
            </a:r>
            <a:r>
              <a:rPr lang="en-US" sz="1800">
                <a:effectLst/>
                <a:latin typeface="Calibri"/>
                <a:ea typeface="Calibri" panose="020F0502020204030204" pitchFamily="34" charset="0"/>
                <a:cs typeface="Calibri"/>
              </a:rPr>
              <a:t> urban </a:t>
            </a:r>
            <a:r>
              <a:rPr lang="en-US" sz="1800" b="1">
                <a:effectLst/>
                <a:latin typeface="Calibri"/>
                <a:ea typeface="Calibri" panose="020F0502020204030204" pitchFamily="34" charset="0"/>
                <a:cs typeface="Calibri"/>
              </a:rPr>
              <a:t>development.</a:t>
            </a:r>
            <a:endParaRPr lang="en-CA" sz="1800">
              <a:effectLst/>
              <a:latin typeface="Calibri"/>
              <a:ea typeface="Calibri" panose="020F0502020204030204" pitchFamily="34" charset="0"/>
              <a:cs typeface="Calibri"/>
            </a:endParaRPr>
          </a:p>
          <a:p>
            <a:pPr marL="0" marR="0">
              <a:lnSpc>
                <a:spcPct val="107000"/>
              </a:lnSpc>
              <a:spcBef>
                <a:spcPts val="0"/>
              </a:spcBef>
              <a:spcAft>
                <a:spcPts val="60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600"/>
              </a:spcAft>
            </a:pPr>
            <a:r>
              <a:rPr lang="en-US" sz="1800">
                <a:effectLst/>
                <a:latin typeface="Calibri" panose="020F0502020204030204" pitchFamily="34" charset="0"/>
                <a:ea typeface="Calibri" panose="020F0502020204030204" pitchFamily="34" charset="0"/>
                <a:cs typeface="Times New Roman" panose="02020603050405020304" pitchFamily="18" charset="0"/>
              </a:rPr>
              <a:t>Our Prairies have rich soils which is fantastic for our grasslands, but also great for growing food. We began to convert the grassland ecosystem to grow crops to feed us and as cities grow and spread out, we continue to see more conversion of grasslands.  We have now lost over 75% of the grassland ecosystem here in Canada!</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a:defRPr/>
            </a:pPr>
            <a:endParaRPr lang="en-US" sz="1800">
              <a:cs typeface="Calibri"/>
            </a:endParaRPr>
          </a:p>
          <a:p>
            <a:pPr>
              <a:defRPr/>
            </a:pPr>
            <a:endParaRPr lang="en-US" sz="1800">
              <a:cs typeface="Calibri"/>
            </a:endParaRPr>
          </a:p>
          <a:p>
            <a:pPr>
              <a:defRPr/>
            </a:pPr>
            <a:endParaRPr lang="en-CA">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42</a:t>
            </a:fld>
            <a:endParaRPr lang="en-CA"/>
          </a:p>
        </p:txBody>
      </p:sp>
    </p:spTree>
    <p:extLst>
      <p:ext uri="{BB962C8B-B14F-4D97-AF65-F5344CB8AC3E}">
        <p14:creationId xmlns:p14="http://schemas.microsoft.com/office/powerpoint/2010/main" val="4166399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Wingdings" panose="05000000000000000000" pitchFamily="2" charset="2"/>
              <a:buNone/>
            </a:pPr>
            <a:r>
              <a:rPr lang="en-US" sz="1800">
                <a:effectLst/>
                <a:latin typeface="Calibri" panose="020F0502020204030204" pitchFamily="34" charset="0"/>
                <a:ea typeface="Calibri" panose="020F0502020204030204" pitchFamily="34" charset="0"/>
                <a:cs typeface="Times New Roman" panose="02020603050405020304" pitchFamily="18" charset="0"/>
              </a:rPr>
              <a:t>An </a:t>
            </a:r>
            <a:r>
              <a:rPr lang="en-US" sz="1800" b="1">
                <a:effectLst/>
                <a:latin typeface="Calibri" panose="020F0502020204030204" pitchFamily="34" charset="0"/>
                <a:ea typeface="Calibri" panose="020F0502020204030204" pitchFamily="34" charset="0"/>
                <a:cs typeface="Times New Roman" panose="02020603050405020304" pitchFamily="18" charset="0"/>
              </a:rPr>
              <a:t>ecosystem</a:t>
            </a:r>
            <a:r>
              <a:rPr lang="en-US" sz="1800">
                <a:effectLst/>
                <a:latin typeface="Calibri" panose="020F0502020204030204" pitchFamily="34" charset="0"/>
                <a:ea typeface="Calibri" panose="020F0502020204030204" pitchFamily="34" charset="0"/>
                <a:cs typeface="Times New Roman" panose="02020603050405020304" pitchFamily="18" charset="0"/>
              </a:rPr>
              <a:t> has both a biotic (living) and abiotic (non-living) components to it creating a bubble of life – an area where plants, animals, organisms, weather, and landscapes work and interact together.</a:t>
            </a:r>
            <a:endParaRPr lang="en-CA" sz="1100">
              <a:effectLst/>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5</a:t>
            </a:fld>
            <a:endParaRPr lang="en-CA"/>
          </a:p>
        </p:txBody>
      </p:sp>
    </p:spTree>
    <p:extLst>
      <p:ext uri="{BB962C8B-B14F-4D97-AF65-F5344CB8AC3E}">
        <p14:creationId xmlns:p14="http://schemas.microsoft.com/office/powerpoint/2010/main" val="25147736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latin typeface="Calibri" panose="020F0502020204030204" pitchFamily="34" charset="0"/>
                <a:ea typeface="Calibri" panose="020F0502020204030204" pitchFamily="34" charset="0"/>
                <a:cs typeface="Times New Roman" panose="02020603050405020304" pitchFamily="18" charset="0"/>
              </a:rPr>
              <a:t>The temperate grassland ecosystems are the least protected lands on the planet, and so are the species that depend on them! Remember – Over 60 Species at Risk in Canada make grassland ecosystems their homes. This map shows the overlapping ranges of Canada’s species at risk. The red area shows high numbers of species at risk. You can see here where species richness is highest overlaps with our grassland ecosystems! Although the exact causes for decline are specific to the species, habitat loss and destruction due to intensive agriculture and urbanization, road networks, and industrial operations like mining explain most declines. </a:t>
            </a:r>
            <a:endParaRPr lang="en-CA" sz="1800" dirty="0">
              <a:solidFill>
                <a:srgbClr val="3E3C39"/>
              </a:solidFill>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800" dirty="0">
              <a:solidFill>
                <a:srgbClr val="3E3C39"/>
              </a:solidFill>
              <a:effectLst/>
              <a:latin typeface="Arial" panose="020B0604020202020204" pitchFamily="34" charset="0"/>
              <a:ea typeface="Calibri" panose="020F0502020204030204" pitchFamily="34" charset="0"/>
              <a:cs typeface="Times New Roman" panose="02020603050405020304" pitchFamily="18" charset="0"/>
            </a:endParaRPr>
          </a:p>
          <a:p>
            <a:pPr algn="l"/>
            <a:r>
              <a:rPr lang="en-CA" sz="1800" dirty="0">
                <a:solidFill>
                  <a:srgbClr val="3E3C39"/>
                </a:solidFill>
                <a:effectLst/>
                <a:latin typeface="Arial" panose="020B0604020202020204" pitchFamily="34" charset="0"/>
                <a:ea typeface="Calibri" panose="020F0502020204030204" pitchFamily="34" charset="0"/>
                <a:cs typeface="Times New Roman" panose="02020603050405020304" pitchFamily="18" charset="0"/>
              </a:rPr>
              <a:t>Map: </a:t>
            </a:r>
            <a:r>
              <a:rPr lang="en-US" sz="2800" b="0" i="0" dirty="0">
                <a:solidFill>
                  <a:srgbClr val="111111"/>
                </a:solidFill>
                <a:effectLst/>
                <a:latin typeface="Roboto" panose="02000000000000000000" pitchFamily="2" charset="0"/>
              </a:rPr>
              <a:t>Range overlap of species at risk within Canada (data from ECCC 2016c). Southern Canada, with the greatest numbers of species at risk, coincides with the most developed areas.</a:t>
            </a:r>
          </a:p>
          <a:p>
            <a:pPr algn="l"/>
            <a:endParaRPr lang="en-US" sz="2800" b="0" i="0" dirty="0">
              <a:solidFill>
                <a:srgbClr val="111111"/>
              </a:solidFill>
              <a:effectLst/>
              <a:latin typeface="Roboto" panose="02000000000000000000" pitchFamily="2" charset="0"/>
            </a:endParaRPr>
          </a:p>
          <a:p>
            <a:pPr algn="l"/>
            <a:r>
              <a:rPr lang="en-CA" sz="4000" b="0" i="0" dirty="0" err="1">
                <a:solidFill>
                  <a:srgbClr val="5A5C5E"/>
                </a:solidFill>
                <a:effectLst/>
                <a:latin typeface="ff9"/>
              </a:rPr>
              <a:t>Coristine</a:t>
            </a:r>
            <a:r>
              <a:rPr lang="en-CA" sz="4000" b="0" i="0" dirty="0">
                <a:solidFill>
                  <a:srgbClr val="5A5C5E"/>
                </a:solidFill>
                <a:effectLst/>
                <a:latin typeface="ff9"/>
              </a:rPr>
              <a:t> LE, Jacob AL, Schuster R,</a:t>
            </a:r>
            <a:r>
              <a:rPr lang="en-CA" sz="4000" b="0" i="0" dirty="0">
                <a:solidFill>
                  <a:srgbClr val="5A5C5E"/>
                </a:solidFill>
                <a:effectLst/>
                <a:latin typeface="ffa"/>
              </a:rPr>
              <a:t> </a:t>
            </a:r>
            <a:r>
              <a:rPr lang="en-CA" sz="4000" b="0" i="0" dirty="0">
                <a:solidFill>
                  <a:srgbClr val="5A5C5E"/>
                </a:solidFill>
                <a:effectLst/>
                <a:latin typeface="ff9"/>
              </a:rPr>
              <a:t>Otto SP, Baron NE, Bennett NJ, </a:t>
            </a:r>
            <a:r>
              <a:rPr lang="en-CA" sz="4000" b="0" i="0" dirty="0" err="1">
                <a:solidFill>
                  <a:srgbClr val="5A5C5E"/>
                </a:solidFill>
                <a:effectLst/>
                <a:latin typeface="ff9"/>
              </a:rPr>
              <a:t>Bittick</a:t>
            </a:r>
            <a:r>
              <a:rPr lang="en-CA" sz="4000" b="0" i="0" dirty="0">
                <a:solidFill>
                  <a:srgbClr val="5A5C5E"/>
                </a:solidFill>
                <a:effectLst/>
                <a:latin typeface="ff9"/>
              </a:rPr>
              <a:t> SJ, Dey C, </a:t>
            </a:r>
            <a:r>
              <a:rPr lang="en-CA" sz="4000" b="0" i="0" dirty="0" err="1">
                <a:solidFill>
                  <a:srgbClr val="5A5C5E"/>
                </a:solidFill>
                <a:effectLst/>
                <a:latin typeface="ff9"/>
              </a:rPr>
              <a:t>Favaro</a:t>
            </a:r>
            <a:r>
              <a:rPr lang="en-CA" sz="4000" b="0" i="0" dirty="0">
                <a:solidFill>
                  <a:srgbClr val="5A5C5E"/>
                </a:solidFill>
                <a:effectLst/>
                <a:latin typeface="ff9"/>
              </a:rPr>
              <a:t> B, Ford A, </a:t>
            </a:r>
            <a:r>
              <a:rPr lang="en-CA" sz="4000" b="0" i="0" dirty="0" err="1">
                <a:solidFill>
                  <a:srgbClr val="5A5C5E"/>
                </a:solidFill>
                <a:effectLst/>
                <a:latin typeface="ff9"/>
              </a:rPr>
              <a:t>Nowlan</a:t>
            </a:r>
            <a:r>
              <a:rPr lang="en-CA" sz="4000" b="0" i="0" dirty="0">
                <a:solidFill>
                  <a:srgbClr val="5A5C5E"/>
                </a:solidFill>
                <a:effectLst/>
                <a:latin typeface="ff9"/>
              </a:rPr>
              <a:t> L, </a:t>
            </a:r>
            <a:r>
              <a:rPr lang="en-CA" sz="4000" b="0" i="0" dirty="0" err="1">
                <a:solidFill>
                  <a:srgbClr val="5A5C5E"/>
                </a:solidFill>
                <a:effectLst/>
                <a:latin typeface="ff9"/>
              </a:rPr>
              <a:t>Orihel</a:t>
            </a:r>
            <a:r>
              <a:rPr lang="en-CA" sz="4000" b="0" i="0" dirty="0">
                <a:solidFill>
                  <a:srgbClr val="5A5C5E"/>
                </a:solidFill>
                <a:effectLst/>
                <a:latin typeface="ff9"/>
              </a:rPr>
              <a:t> D, </a:t>
            </a:r>
            <a:r>
              <a:rPr lang="en-CA" sz="4000" b="0" i="0" dirty="0" err="1">
                <a:solidFill>
                  <a:srgbClr val="5A5C5E"/>
                </a:solidFill>
                <a:effectLst/>
                <a:latin typeface="ff9"/>
              </a:rPr>
              <a:t>Palen</a:t>
            </a:r>
            <a:r>
              <a:rPr lang="en-CA" sz="4000" b="0" i="0" dirty="0">
                <a:solidFill>
                  <a:srgbClr val="5A5C5E"/>
                </a:solidFill>
                <a:effectLst/>
                <a:latin typeface="ff9"/>
              </a:rPr>
              <a:t> WJ, </a:t>
            </a:r>
            <a:r>
              <a:rPr lang="en-CA" sz="4000" b="0" i="0" dirty="0" err="1">
                <a:solidFill>
                  <a:srgbClr val="5A5C5E"/>
                </a:solidFill>
                <a:effectLst/>
                <a:latin typeface="ff9"/>
              </a:rPr>
              <a:t>Polfus</a:t>
            </a:r>
            <a:r>
              <a:rPr lang="en-CA" sz="4000" b="0" i="0" dirty="0">
                <a:solidFill>
                  <a:srgbClr val="5A5C5E"/>
                </a:solidFill>
                <a:effectLst/>
                <a:latin typeface="ff9"/>
              </a:rPr>
              <a:t> JL, </a:t>
            </a:r>
            <a:r>
              <a:rPr lang="en-CA" sz="4000" b="0" i="0" dirty="0" err="1">
                <a:solidFill>
                  <a:srgbClr val="5A5C5E"/>
                </a:solidFill>
                <a:effectLst/>
                <a:latin typeface="ff9"/>
              </a:rPr>
              <a:t>Shiffman</a:t>
            </a:r>
            <a:r>
              <a:rPr lang="en-CA" sz="4000" b="0" i="0" dirty="0">
                <a:solidFill>
                  <a:srgbClr val="5A5C5E"/>
                </a:solidFill>
                <a:effectLst/>
                <a:latin typeface="ff9"/>
              </a:rPr>
              <a:t> DS, Venter O, and Woodley S. 2018. Informing Canada</a:t>
            </a:r>
            <a:r>
              <a:rPr lang="en-CA" sz="4000" b="0" i="0" dirty="0">
                <a:solidFill>
                  <a:srgbClr val="5A5C5E"/>
                </a:solidFill>
                <a:effectLst/>
                <a:latin typeface="ffb"/>
              </a:rPr>
              <a:t>’</a:t>
            </a:r>
            <a:r>
              <a:rPr lang="en-CA" sz="4000" b="0" i="0" dirty="0">
                <a:solidFill>
                  <a:srgbClr val="5A5C5E"/>
                </a:solidFill>
                <a:effectLst/>
                <a:latin typeface="ff9"/>
              </a:rPr>
              <a:t>s commitment to biodiversity conservation: A science-based framework to help guide protected areas designation through Target 1 and beyond. FACETS 3: 531-562. doi: 10.1139/facets-2017-0102</a:t>
            </a:r>
          </a:p>
          <a:p>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44</a:t>
            </a:fld>
            <a:endParaRPr lang="en-CA"/>
          </a:p>
        </p:txBody>
      </p:sp>
    </p:spTree>
    <p:extLst>
      <p:ext uri="{BB962C8B-B14F-4D97-AF65-F5344CB8AC3E}">
        <p14:creationId xmlns:p14="http://schemas.microsoft.com/office/powerpoint/2010/main" val="10993906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One important indicator group of species that are especially at risk are grassland birds! The decline in bird populations can be an early indicator of habitat loss – their absences can indicate that we do not have healthy or sustainable grasslands.</a:t>
            </a:r>
            <a:r>
              <a:rPr lang="en-CA"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en-CA" sz="1800" dirty="0">
                <a:effectLst/>
                <a:latin typeface="Calibri" panose="020F0502020204030204" pitchFamily="34" charset="0"/>
                <a:ea typeface="Calibri" panose="020F0502020204030204" pitchFamily="34" charset="0"/>
                <a:cs typeface="Times New Roman" panose="02020603050405020304" pitchFamily="18" charset="0"/>
              </a:rPr>
              <a:t> Grassland bird species are experiencing among the highest avian population declines in Canada and North America. According to the 2019 </a:t>
            </a:r>
            <a:r>
              <a:rPr lang="en-CA" sz="1800" i="1" dirty="0">
                <a:effectLst/>
                <a:latin typeface="Calibri" panose="020F0502020204030204" pitchFamily="34" charset="0"/>
                <a:ea typeface="Calibri" panose="020F0502020204030204" pitchFamily="34" charset="0"/>
                <a:cs typeface="Times New Roman" panose="02020603050405020304" pitchFamily="18" charset="0"/>
              </a:rPr>
              <a:t>State of Canada’s Birds Report, </a:t>
            </a:r>
            <a:r>
              <a:rPr lang="en-CA" sz="1800" b="1" i="1" dirty="0">
                <a:effectLst/>
                <a:latin typeface="Calibri" panose="020F0502020204030204" pitchFamily="34" charset="0"/>
                <a:ea typeface="Calibri" panose="020F0502020204030204" pitchFamily="34" charset="0"/>
                <a:cs typeface="Times New Roman" panose="02020603050405020304" pitchFamily="18" charset="0"/>
              </a:rPr>
              <a:t>grassland birds have declined by 57% since the 1970s and native prairie obligates (species that can survive nowhere else but in the prairies) have declined by a staggering 87%.</a:t>
            </a:r>
            <a:r>
              <a:rPr lang="en-CA" sz="1800" b="1" i="1" baseline="30000" dirty="0">
                <a:effectLst/>
                <a:latin typeface="Calibri" panose="020F0502020204030204" pitchFamily="34" charset="0"/>
                <a:ea typeface="Calibri" panose="020F0502020204030204" pitchFamily="34" charset="0"/>
                <a:cs typeface="Times New Roman" panose="02020603050405020304" pitchFamily="18" charset="0"/>
              </a:rPr>
              <a:t>2</a:t>
            </a:r>
            <a:r>
              <a:rPr lang="en-CA" sz="1800" b="1" i="1"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gn="l" rtl="0" fontAlgn="base"/>
            <a:r>
              <a:rPr lang="en-US" sz="1800" b="0" i="0" dirty="0">
                <a:solidFill>
                  <a:srgbClr val="000000"/>
                </a:solidFill>
                <a:effectLst/>
                <a:latin typeface="Calibri" panose="020F0502020204030204" pitchFamily="34" charset="0"/>
              </a:rPr>
              <a:t>Some examples of grassland bird species that have been declining since the 1970s include:  </a:t>
            </a:r>
            <a:endParaRPr lang="en-US" sz="2800" b="0" i="0" dirty="0">
              <a:solidFill>
                <a:srgbClr val="000000"/>
              </a:solidFill>
              <a:effectLst/>
              <a:latin typeface="Segoe UI" panose="020B0502040204020203" pitchFamily="34" charset="0"/>
            </a:endParaRPr>
          </a:p>
          <a:p>
            <a:pPr marL="285750"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Chestnut-collared longspur </a:t>
            </a:r>
            <a:endParaRPr lang="en-US" sz="2800" b="0" i="0" dirty="0">
              <a:solidFill>
                <a:srgbClr val="000000"/>
              </a:solidFill>
              <a:effectLst/>
              <a:latin typeface="Segoe UI" panose="020B0502040204020203" pitchFamily="34" charset="0"/>
            </a:endParaRPr>
          </a:p>
          <a:p>
            <a:pPr marL="285750"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Baird’s sparrows which rely on Canadian grasslands for their breeding grounds </a:t>
            </a:r>
            <a:endParaRPr lang="en-US" sz="2800" b="0" i="0" dirty="0">
              <a:solidFill>
                <a:srgbClr val="000000"/>
              </a:solidFill>
              <a:effectLst/>
              <a:latin typeface="Segoe UI" panose="020B0502040204020203" pitchFamily="34" charset="0"/>
            </a:endParaRPr>
          </a:p>
          <a:p>
            <a:pPr marL="285750"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Bobolink  </a:t>
            </a:r>
          </a:p>
          <a:p>
            <a:pPr marL="0" indent="0" algn="l" rtl="0" fontAlgn="base">
              <a:buFont typeface="Arial" panose="020B0604020202020204" pitchFamily="34" charset="0"/>
              <a:buNone/>
            </a:pPr>
            <a:endParaRPr lang="en-US" sz="2800" b="0"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The loss of our grasslands not only impacts grassland bird species, but it also negatively impacts all plants and wildlife that we’ve explored who rely on this ecosystem for habitat.  </a:t>
            </a:r>
            <a:endParaRPr lang="en-US" sz="2800" b="0" i="0" dirty="0">
              <a:solidFill>
                <a:srgbClr val="000000"/>
              </a:solidFill>
              <a:effectLst/>
              <a:latin typeface="Segoe UI" panose="020B0502040204020203" pitchFamily="34" charset="0"/>
            </a:endParaRP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a:effectLst/>
                <a:latin typeface="Segoe UI" panose="020B0502040204020203" pitchFamily="34" charset="0"/>
                <a:ea typeface="Calibri" panose="020F0502020204030204" pitchFamily="34" charset="0"/>
                <a:cs typeface="Segoe UI" panose="020B0502040204020203" pitchFamily="34" charset="0"/>
              </a:rPr>
              <a:t>Whalen, P. (2021). A wider vision for grassland conservation. Retrieved from </a:t>
            </a:r>
            <a:r>
              <a:rPr lang="en-CA" sz="1800" u="sng" dirty="0">
                <a:solidFill>
                  <a:srgbClr val="0563C1"/>
                </a:solidFill>
                <a:effectLst/>
                <a:latin typeface="Segoe UI" panose="020B0502040204020203" pitchFamily="34" charset="0"/>
                <a:ea typeface="Calibri" panose="020F0502020204030204" pitchFamily="34" charset="0"/>
                <a:cs typeface="Times New Roman" panose="02020603050405020304" pitchFamily="18" charset="0"/>
                <a:hlinkClick r:id="rId3"/>
              </a:rPr>
              <a:t>https://www.canadiancattlemen.ca/crops/forages/pasture/a-wider-vision-for-grassland-conservation/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fr-CA" sz="1800" baseline="30000" dirty="0">
                <a:effectLst/>
                <a:latin typeface="Arial" panose="020B0604020202020204" pitchFamily="34" charset="0"/>
                <a:ea typeface="Calibri" panose="020F0502020204030204" pitchFamily="34" charset="0"/>
              </a:rPr>
              <a:t>2 </a:t>
            </a:r>
            <a:r>
              <a:rPr lang="fr-CA" sz="1800" i="1" dirty="0">
                <a:effectLst/>
                <a:latin typeface="Segoe UI" panose="020B0502040204020203" pitchFamily="34" charset="0"/>
                <a:ea typeface="Calibri" panose="020F0502020204030204" pitchFamily="34" charset="0"/>
              </a:rPr>
              <a:t> </a:t>
            </a:r>
            <a:r>
              <a:rPr lang="fr-CA" sz="1800" dirty="0">
                <a:effectLst/>
                <a:latin typeface="Segoe UI" panose="020B0502040204020203" pitchFamily="34" charset="0"/>
                <a:ea typeface="Calibri" panose="020F0502020204030204" pitchFamily="34" charset="0"/>
              </a:rPr>
              <a:t>Hoekstra, J.M., et al. </a:t>
            </a:r>
            <a:r>
              <a:rPr lang="en-CA" sz="1800" dirty="0">
                <a:effectLst/>
                <a:latin typeface="Segoe UI" panose="020B0502040204020203" pitchFamily="34" charset="0"/>
                <a:ea typeface="Calibri" panose="020F0502020204030204" pitchFamily="34" charset="0"/>
              </a:rPr>
              <a:t>(2005). Confronting a biome crisis: global disparities of habitat loss and protection. </a:t>
            </a:r>
            <a:r>
              <a:rPr lang="en-CA" sz="1800" i="1" dirty="0">
                <a:effectLst/>
                <a:latin typeface="Segoe UI" panose="020B0502040204020203" pitchFamily="34" charset="0"/>
                <a:ea typeface="Calibri" panose="020F0502020204030204" pitchFamily="34" charset="0"/>
              </a:rPr>
              <a:t>Ecology Letters</a:t>
            </a:r>
            <a:r>
              <a:rPr lang="en-CA" sz="1800" dirty="0">
                <a:effectLst/>
                <a:latin typeface="Segoe UI" panose="020B0502040204020203" pitchFamily="34" charset="0"/>
                <a:ea typeface="Calibri" panose="020F0502020204030204" pitchFamily="34" charset="0"/>
              </a:rPr>
              <a:t> 8:23-29.</a:t>
            </a:r>
            <a:r>
              <a:rPr lang="en-CA" sz="1800" i="1" dirty="0">
                <a:effectLst/>
                <a:latin typeface="Segoe UI" panose="020B0502040204020203" pitchFamily="34" charset="0"/>
                <a:ea typeface="Calibri" panose="020F0502020204030204" pitchFamily="34" charset="0"/>
              </a:rPr>
              <a:t> </a:t>
            </a:r>
            <a:r>
              <a:rPr lang="en-CA" sz="1800" dirty="0">
                <a:effectLst/>
                <a:latin typeface="Segoe UI" panose="020B0502040204020203" pitchFamily="34" charset="0"/>
                <a:ea typeface="Calibri" panose="020F0502020204030204" pitchFamily="34" charset="0"/>
              </a:rPr>
              <a:t>doi 10.1111/j.1461-0248.2004.00686. </a:t>
            </a:r>
          </a:p>
          <a:p>
            <a:endParaRPr lang="en-CA" dirty="0"/>
          </a:p>
          <a:p>
            <a:r>
              <a:rPr lang="en-CA" dirty="0"/>
              <a:t>Chart from: </a:t>
            </a:r>
            <a:r>
              <a:rPr lang="en-US" dirty="0"/>
              <a:t>North American Bird Conservation Initiative Canada. 2019. The State of Canada’s Birds, 2019. Environment and Climate Change Canada, Ottawa, Canada. 12 pages. www.stateofcanadasbirds.org </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45</a:t>
            </a:fld>
            <a:endParaRPr lang="en-CA"/>
          </a:p>
        </p:txBody>
      </p:sp>
    </p:spTree>
    <p:extLst>
      <p:ext uri="{BB962C8B-B14F-4D97-AF65-F5344CB8AC3E}">
        <p14:creationId xmlns:p14="http://schemas.microsoft.com/office/powerpoint/2010/main" val="16381471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The continuous transformation of this landscape also has other impacts. This painting by Mai Ly, called “Transformations”, illustrates the continuous change occurring around us, specifically the prairie landscape and how it has changed from grasslands into an agricultural landscape over the last 200 years. </a:t>
            </a: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r>
              <a:rPr lang="en-US" sz="1800">
                <a:effectLst/>
                <a:latin typeface="Calibri" panose="020F0502020204030204" pitchFamily="34" charset="0"/>
                <a:ea typeface="Calibri" panose="020F0502020204030204" pitchFamily="34" charset="0"/>
                <a:cs typeface="Times New Roman" panose="02020603050405020304" pitchFamily="18" charset="0"/>
              </a:rPr>
              <a:t>As this critical habitat disappears and species begin to decline due to the loss of their habitat – we will start to see a decline in biodiversity and the critical ecosystem services that these biodiverse hotspots are able to provide! One of the biggest ecosystem services that we are losing are grassland’s ability to store Carbon! </a:t>
            </a:r>
            <a:endParaRPr lang="en-CA"/>
          </a:p>
        </p:txBody>
      </p:sp>
      <p:sp>
        <p:nvSpPr>
          <p:cNvPr id="4" name="Slide Number Placeholder 3"/>
          <p:cNvSpPr>
            <a:spLocks noGrp="1"/>
          </p:cNvSpPr>
          <p:nvPr>
            <p:ph type="sldNum" sz="quarter" idx="5"/>
          </p:nvPr>
        </p:nvSpPr>
        <p:spPr/>
        <p:txBody>
          <a:bodyPr/>
          <a:lstStyle/>
          <a:p>
            <a:fld id="{922B2775-54D4-4062-8E52-F7292A322A37}" type="slidenum">
              <a:rPr lang="en-CA" smtClean="0"/>
              <a:t>46</a:t>
            </a:fld>
            <a:endParaRPr lang="en-CA"/>
          </a:p>
        </p:txBody>
      </p:sp>
    </p:spTree>
    <p:extLst>
      <p:ext uri="{BB962C8B-B14F-4D97-AF65-F5344CB8AC3E}">
        <p14:creationId xmlns:p14="http://schemas.microsoft.com/office/powerpoint/2010/main" val="23124511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When grasslands are converted in to crops, they lose half of the carbon they have stored in the soil! Additionally, annual crops grown for food production are not as good at capturing carbon as native grasslands or perennial tame pastures (selectively grown species that are not native but are good for grazing livestock).</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Grassland’s roles as carbon sinks can help to slow the impacts of climate change! However, the conversion of grassland ecosystems not only removes these important carbon sinks but adds additional greenhouse gases into the atmosphere which contributes to climate change and its negative effects. To help buffer these negative impacts – we need to protect our remaining intact grasslands</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For more information: https://www.beefresearch.ca/topics/carbon-cycle-beef-cattle/#grasslands </a:t>
            </a:r>
          </a:p>
          <a:p>
            <a:endParaRPr lang="en-CA" b="0" dirty="0"/>
          </a:p>
          <a:p>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47</a:t>
            </a:fld>
            <a:endParaRPr lang="en-CA"/>
          </a:p>
        </p:txBody>
      </p:sp>
    </p:spTree>
    <p:extLst>
      <p:ext uri="{BB962C8B-B14F-4D97-AF65-F5344CB8AC3E}">
        <p14:creationId xmlns:p14="http://schemas.microsoft.com/office/powerpoint/2010/main" val="10393327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Our wetlands are also at risk!</a:t>
            </a:r>
            <a:r>
              <a:rPr lang="en-CA" sz="1100" dirty="0">
                <a:effectLst/>
                <a:latin typeface="Calibri" panose="020F0502020204030204" pitchFamily="34" charset="0"/>
                <a:ea typeface="Calibri" panose="020F0502020204030204" pitchFamily="34" charset="0"/>
                <a:cs typeface="Times New Roman" panose="02020603050405020304" pitchFamily="18" charset="0"/>
              </a:rPr>
              <a:t> Up to 40 per cent of wetlands in the Prairie Pothole Region have been drained.</a:t>
            </a:r>
            <a:r>
              <a:rPr lang="en-CA" sz="11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en-CA" sz="1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100" b="1" dirty="0">
                <a:effectLst/>
                <a:latin typeface="Calibri" panose="020F0502020204030204" pitchFamily="34" charset="0"/>
                <a:ea typeface="Calibri" panose="020F0502020204030204" pitchFamily="34" charset="0"/>
                <a:cs typeface="Times New Roman" panose="02020603050405020304" pitchFamily="18" charset="0"/>
              </a:rPr>
              <a:t>Why do wetlands get drained?</a:t>
            </a:r>
            <a:r>
              <a:rPr lang="en-CA" sz="1100" dirty="0">
                <a:effectLst/>
                <a:latin typeface="Calibri" panose="020F0502020204030204" pitchFamily="34" charset="0"/>
                <a:ea typeface="Calibri" panose="020F0502020204030204" pitchFamily="34" charset="0"/>
                <a:cs typeface="Times New Roman" panose="02020603050405020304" pitchFamily="18" charset="0"/>
              </a:rPr>
              <a:t> </a:t>
            </a:r>
          </a:p>
          <a:p>
            <a:pPr marL="228600" marR="0" lvl="0" indent="-228600">
              <a:lnSpc>
                <a:spcPct val="107000"/>
              </a:lnSpc>
              <a:spcBef>
                <a:spcPts val="0"/>
              </a:spcBef>
              <a:spcAft>
                <a:spcPts val="0"/>
              </a:spcAft>
              <a:buFont typeface="Arial" panose="020B0604020202020204" pitchFamily="34" charset="0"/>
              <a:buChar char="•"/>
            </a:pPr>
            <a:r>
              <a:rPr lang="en-CA" sz="1100" dirty="0">
                <a:effectLst/>
                <a:latin typeface="Calibri" panose="020F0502020204030204" pitchFamily="34" charset="0"/>
                <a:ea typeface="Calibri" panose="020F0502020204030204" pitchFamily="34" charset="0"/>
                <a:cs typeface="Times New Roman" panose="02020603050405020304" pitchFamily="18" charset="0"/>
              </a:rPr>
              <a:t>To grow more crops</a:t>
            </a:r>
          </a:p>
          <a:p>
            <a:pPr marL="228600" marR="0" lvl="0" indent="-228600">
              <a:lnSpc>
                <a:spcPct val="107000"/>
              </a:lnSpc>
              <a:spcBef>
                <a:spcPts val="0"/>
              </a:spcBef>
              <a:spcAft>
                <a:spcPts val="0"/>
              </a:spcAft>
              <a:buFont typeface="Arial" panose="020B0604020202020204" pitchFamily="34" charset="0"/>
              <a:buChar char="•"/>
            </a:pPr>
            <a:r>
              <a:rPr lang="en-CA" sz="1100" dirty="0">
                <a:effectLst/>
                <a:latin typeface="Calibri" panose="020F0502020204030204" pitchFamily="34" charset="0"/>
                <a:ea typeface="Calibri" panose="020F0502020204030204" pitchFamily="34" charset="0"/>
                <a:cs typeface="Times New Roman" panose="02020603050405020304" pitchFamily="18" charset="0"/>
              </a:rPr>
              <a:t>To build new homes and roads</a:t>
            </a:r>
          </a:p>
          <a:p>
            <a:pPr marL="228600" marR="0" lvl="0" indent="-228600">
              <a:lnSpc>
                <a:spcPct val="107000"/>
              </a:lnSpc>
              <a:spcBef>
                <a:spcPts val="0"/>
              </a:spcBef>
              <a:spcAft>
                <a:spcPts val="800"/>
              </a:spcAft>
              <a:buFont typeface="Arial" panose="020B0604020202020204" pitchFamily="34" charset="0"/>
              <a:buChar char="•"/>
            </a:pPr>
            <a:r>
              <a:rPr lang="en-CA" sz="1100" dirty="0">
                <a:effectLst/>
                <a:latin typeface="Calibri" panose="020F0502020204030204" pitchFamily="34" charset="0"/>
                <a:ea typeface="Calibri" panose="020F0502020204030204" pitchFamily="34" charset="0"/>
                <a:cs typeface="Times New Roman" panose="02020603050405020304" pitchFamily="18" charset="0"/>
              </a:rPr>
              <a:t>To reach to new resources like oil and gas, minerals, and forestry. </a:t>
            </a:r>
          </a:p>
          <a:p>
            <a:pPr marL="1143000" marR="0" lvl="2" indent="-228600">
              <a:lnSpc>
                <a:spcPct val="107000"/>
              </a:lnSpc>
              <a:spcBef>
                <a:spcPts val="0"/>
              </a:spcBef>
              <a:spcAft>
                <a:spcPts val="800"/>
              </a:spcAft>
              <a:buFont typeface="+mj-lt"/>
              <a:buAutoNum type="romanLcPeriod"/>
            </a:pP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0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en-CA" sz="1000" dirty="0">
                <a:effectLst/>
                <a:latin typeface="Calibri" panose="020F0502020204030204" pitchFamily="34" charset="0"/>
                <a:ea typeface="Calibri" panose="020F0502020204030204" pitchFamily="34" charset="0"/>
                <a:cs typeface="Times New Roman" panose="02020603050405020304" pitchFamily="18" charset="0"/>
              </a:rPr>
              <a:t> </a:t>
            </a:r>
            <a:r>
              <a:rPr lang="en-CA" sz="1000" dirty="0" err="1">
                <a:effectLst/>
                <a:latin typeface="Calibri" panose="020F0502020204030204" pitchFamily="34" charset="0"/>
                <a:ea typeface="Calibri" panose="020F0502020204030204" pitchFamily="34" charset="0"/>
                <a:cs typeface="Times New Roman" panose="02020603050405020304" pitchFamily="18" charset="0"/>
              </a:rPr>
              <a:t>Watmough</a:t>
            </a:r>
            <a:r>
              <a:rPr lang="en-CA" sz="1000" dirty="0">
                <a:effectLst/>
                <a:latin typeface="Calibri" panose="020F0502020204030204" pitchFamily="34" charset="0"/>
                <a:ea typeface="Calibri" panose="020F0502020204030204" pitchFamily="34" charset="0"/>
                <a:cs typeface="Times New Roman" panose="02020603050405020304" pitchFamily="18" charset="0"/>
              </a:rPr>
              <a:t>, M. D., </a:t>
            </a:r>
            <a:r>
              <a:rPr lang="en-CA" sz="1000" dirty="0" err="1">
                <a:effectLst/>
                <a:latin typeface="Calibri" panose="020F0502020204030204" pitchFamily="34" charset="0"/>
                <a:ea typeface="Calibri" panose="020F0502020204030204" pitchFamily="34" charset="0"/>
                <a:cs typeface="Times New Roman" panose="02020603050405020304" pitchFamily="18" charset="0"/>
              </a:rPr>
              <a:t>Schmoll</a:t>
            </a:r>
            <a:r>
              <a:rPr lang="en-CA" sz="1000" dirty="0">
                <a:effectLst/>
                <a:latin typeface="Calibri" panose="020F0502020204030204" pitchFamily="34" charset="0"/>
                <a:ea typeface="Calibri" panose="020F0502020204030204" pitchFamily="34" charset="0"/>
                <a:cs typeface="Times New Roman" panose="02020603050405020304" pitchFamily="18" charset="0"/>
              </a:rPr>
              <a:t>, M. J. (2007). Environment Canada’s Prairie &amp; Northern Region Habitat Monitoring Program Phase II: Recent habitat trends in the Prairie Habitat Joint Venture. Canadian Wildlife Service. Retrieved from: </a:t>
            </a:r>
            <a:r>
              <a:rPr lang="en-CA" sz="10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https://publications.gc.ca/collections/collection_2018/eccc/cw69-5/CW69-5-493-eng.pdf</a:t>
            </a:r>
            <a:r>
              <a:rPr lang="en-CA" sz="10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48</a:t>
            </a:fld>
            <a:endParaRPr lang="en-CA"/>
          </a:p>
        </p:txBody>
      </p:sp>
    </p:spTree>
    <p:extLst>
      <p:ext uri="{BB962C8B-B14F-4D97-AF65-F5344CB8AC3E}">
        <p14:creationId xmlns:p14="http://schemas.microsoft.com/office/powerpoint/2010/main" val="34100477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a:effectLst/>
                <a:latin typeface="Calibri" panose="020F0502020204030204" pitchFamily="34" charset="0"/>
                <a:ea typeface="Calibri" panose="020F0502020204030204" pitchFamily="34" charset="0"/>
                <a:cs typeface="Times New Roman" panose="02020603050405020304" pitchFamily="18" charset="0"/>
              </a:rPr>
              <a:t>While we know that crop production is one of the largest threats to grassland and wetland ecosystems, it may also be of the greatest opportunities to protect them in the future. To understand this better, we need to understand how we got here and how agriculture evolved!</a:t>
            </a: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a:effectLst/>
                <a:latin typeface="Calibri" panose="020F0502020204030204" pitchFamily="34" charset="0"/>
                <a:ea typeface="Calibri" panose="020F0502020204030204" pitchFamily="34" charset="0"/>
                <a:cs typeface="Times New Roman" panose="02020603050405020304" pitchFamily="18" charset="0"/>
              </a:rPr>
              <a:t>Take a step back in time to explore a history of Canada’s evolving landscape from where our food comes from, how agriculture has evolved over time, and how landscape change has reshaped our grasslands – visit MODULE 2!</a:t>
            </a: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a:effectLst/>
                <a:latin typeface="Calibri" panose="020F0502020204030204" pitchFamily="34" charset="0"/>
                <a:ea typeface="Calibri" panose="020F0502020204030204" pitchFamily="34" charset="0"/>
                <a:cs typeface="Times New Roman" panose="02020603050405020304" pitchFamily="18" charset="0"/>
              </a:rPr>
              <a:t>Take a step towards the future to explore solutions to protect and conserve grasslands and the role sustainable agriculture can play in doing So – visit MODULE 3!</a:t>
            </a:r>
          </a:p>
          <a:p>
            <a:endParaRPr lang="en-CA"/>
          </a:p>
        </p:txBody>
      </p:sp>
      <p:sp>
        <p:nvSpPr>
          <p:cNvPr id="4" name="Slide Number Placeholder 3"/>
          <p:cNvSpPr>
            <a:spLocks noGrp="1"/>
          </p:cNvSpPr>
          <p:nvPr>
            <p:ph type="sldNum" sz="quarter" idx="5"/>
          </p:nvPr>
        </p:nvSpPr>
        <p:spPr/>
        <p:txBody>
          <a:bodyPr/>
          <a:lstStyle/>
          <a:p>
            <a:fld id="{922B2775-54D4-4062-8E52-F7292A322A37}" type="slidenum">
              <a:rPr lang="en-CA" smtClean="0"/>
              <a:t>49</a:t>
            </a:fld>
            <a:endParaRPr lang="en-CA"/>
          </a:p>
        </p:txBody>
      </p:sp>
    </p:spTree>
    <p:extLst>
      <p:ext uri="{BB962C8B-B14F-4D97-AF65-F5344CB8AC3E}">
        <p14:creationId xmlns:p14="http://schemas.microsoft.com/office/powerpoint/2010/main" val="3288953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our example with our tidal pools and alpine tundra, we have two very different scales of ecosystems occurring here.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Tidal Pools</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These are small, isolated pockets of seawater found in intertidal zones – the area where the ocean meets the land. When the tide goes out, these little pools remain in the depressions along the shoreline. While these areas can be quite small, they are filled with an abundance of life and create their own ecosystems!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*CLICK* Abiotic</a:t>
            </a:r>
            <a:r>
              <a:rPr lang="en-US" sz="1800" dirty="0">
                <a:effectLst/>
                <a:latin typeface="Calibri" panose="020F0502020204030204" pitchFamily="34" charset="0"/>
                <a:ea typeface="Calibri" panose="020F0502020204030204" pitchFamily="34" charset="0"/>
                <a:cs typeface="Times New Roman" panose="02020603050405020304" pitchFamily="18" charset="0"/>
              </a:rPr>
              <a:t>: tides (water) transition between marine environment and dry environment depending on high tide or low tide; Salinity; Sunlight – regulates water temperature; Rocky Shoreline and Depressions.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Arial" panose="020B0604020202020204" pitchFamily="34" charset="0"/>
              <a:buChar char="•"/>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*CLICK* Biotic</a:t>
            </a:r>
            <a:r>
              <a:rPr lang="en-US" sz="1800" dirty="0">
                <a:effectLst/>
                <a:latin typeface="Calibri" panose="020F0502020204030204" pitchFamily="34" charset="0"/>
                <a:ea typeface="Calibri" panose="020F0502020204030204" pitchFamily="34" charset="0"/>
                <a:cs typeface="Times New Roman" panose="02020603050405020304" pitchFamily="18" charset="0"/>
              </a:rPr>
              <a:t>: living organisms such as plants (algae, phytoplankton); consumers / species such as barnacles, mussels, and other marine invertebrates; and predators such as star fish, and potentially birds and sea otters.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Alpine Tundra</a:t>
            </a:r>
            <a:r>
              <a:rPr lang="en-US" sz="1800" dirty="0">
                <a:effectLst/>
                <a:latin typeface="Calibri" panose="020F0502020204030204" pitchFamily="34" charset="0"/>
                <a:ea typeface="Calibri" panose="020F0502020204030204" pitchFamily="34" charset="0"/>
                <a:cs typeface="Times New Roman" panose="02020603050405020304" pitchFamily="18" charset="0"/>
              </a:rPr>
              <a:t>: Tundra ecosystems are much larger in scale compared to tidal ecosystems and have many differing characteristics. These cold, frozen environments often have no trees and are found in higher latitudes. An alpine tundra is specifically found at high elevations on top of mountains.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*CLICK* Abiotic</a:t>
            </a:r>
            <a:r>
              <a:rPr lang="en-US" sz="1800" dirty="0">
                <a:effectLst/>
                <a:latin typeface="Calibri" panose="020F0502020204030204" pitchFamily="34" charset="0"/>
                <a:ea typeface="Calibri" panose="020F0502020204030204" pitchFamily="34" charset="0"/>
                <a:cs typeface="Times New Roman" panose="02020603050405020304" pitchFamily="18" charset="0"/>
              </a:rPr>
              <a:t>: weather– harsh, snow, low rainfall; temperature: cold / freezing temperatures; high winds; high elevation; thin air</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*CLICK* Biotic</a:t>
            </a:r>
            <a:r>
              <a:rPr lang="en-US" sz="1800" dirty="0">
                <a:effectLst/>
                <a:latin typeface="Calibri" panose="020F0502020204030204" pitchFamily="34" charset="0"/>
                <a:ea typeface="Calibri" panose="020F0502020204030204" pitchFamily="34" charset="0"/>
                <a:cs typeface="Times New Roman" panose="02020603050405020304" pitchFamily="18" charset="0"/>
              </a:rPr>
              <a:t>: vegetation – smaller shrubs, grasses, flowers (at lower elevations); wildlife – elk, mountain goats, golden eagles.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6</a:t>
            </a:fld>
            <a:endParaRPr lang="en-CA"/>
          </a:p>
        </p:txBody>
      </p:sp>
    </p:spTree>
    <p:extLst>
      <p:ext uri="{BB962C8B-B14F-4D97-AF65-F5344CB8AC3E}">
        <p14:creationId xmlns:p14="http://schemas.microsoft.com/office/powerpoint/2010/main" val="2573698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 only are ecosystems important for the species that exist within them, but they also provide many benefits to us! These benefits are called </a:t>
            </a: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ecosystem services. </a:t>
            </a:r>
            <a:endParaRPr lang="en-CA"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Ecosystem Services are divided into 4 categories:</a:t>
            </a:r>
            <a:r>
              <a:rPr lang="en-US" sz="1800" dirty="0">
                <a:effectLst/>
                <a:latin typeface="Calibri" panose="020F0502020204030204" pitchFamily="34" charset="0"/>
                <a:ea typeface="Calibri" panose="020F0502020204030204" pitchFamily="34" charset="0"/>
                <a:cs typeface="Calibri" panose="020F0502020204030204" pitchFamily="34" charset="0"/>
              </a:rPr>
              <a: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*CLICK* Cultural</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 non-material benefits for us such as aesthetic, recreation, education and cultural development</a:t>
            </a:r>
            <a:r>
              <a:rPr lang="en-US" sz="1800" dirty="0">
                <a:effectLst/>
                <a:latin typeface="Calibri" panose="020F0502020204030204" pitchFamily="34" charset="0"/>
                <a:ea typeface="Calibri" panose="020F0502020204030204" pitchFamily="34" charset="0"/>
                <a:cs typeface="Calibri" panose="020F0502020204030204" pitchFamily="34" charset="0"/>
              </a:rPr>
              <a: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*CLICK* Supporting</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 underlying natural processes such as photosynthesis, soil formation, habitat, and biodiversity</a:t>
            </a:r>
            <a:r>
              <a:rPr lang="en-US" sz="1800" dirty="0">
                <a:effectLst/>
                <a:latin typeface="Calibri" panose="020F0502020204030204" pitchFamily="34" charset="0"/>
                <a:ea typeface="Calibri" panose="020F0502020204030204" pitchFamily="34" charset="0"/>
                <a:cs typeface="Calibri" panose="020F0502020204030204" pitchFamily="34" charset="0"/>
              </a:rPr>
              <a: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*CLICK* </a:t>
            </a:r>
            <a:r>
              <a:rPr lang="en-US" sz="1800" b="1" dirty="0">
                <a:solidFill>
                  <a:srgbClr val="000000"/>
                </a:solidFill>
                <a:effectLst/>
                <a:latin typeface="Calibri"/>
                <a:ea typeface="Calibri" panose="020F0502020204030204" pitchFamily="34" charset="0"/>
                <a:cs typeface="Calibri"/>
              </a:rPr>
              <a:t>Provisioning</a:t>
            </a:r>
            <a:r>
              <a:rPr lang="en-US" sz="1800" dirty="0">
                <a:solidFill>
                  <a:srgbClr val="000000"/>
                </a:solidFill>
                <a:effectLst/>
                <a:latin typeface="Calibri"/>
                <a:ea typeface="Calibri" panose="020F0502020204030204" pitchFamily="34" charset="0"/>
                <a:cs typeface="Calibri"/>
              </a:rPr>
              <a:t> – benefits we take from nature such as food, clean water, and resources such as wood and </a:t>
            </a:r>
            <a:r>
              <a:rPr lang="en-US" sz="1800" dirty="0">
                <a:solidFill>
                  <a:srgbClr val="000000"/>
                </a:solidFill>
                <a:latin typeface="Calibri"/>
                <a:ea typeface="Calibri" panose="020F0502020204030204" pitchFamily="34" charset="0"/>
                <a:cs typeface="Calibri"/>
              </a:rPr>
              <a:t>minerals</a:t>
            </a:r>
            <a:endParaRPr lang="en-CA" sz="1800" dirty="0">
              <a:effectLst/>
              <a:latin typeface="Calibri"/>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*CLICK* Regulating</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 benefits provided that regulate natural phenomena such as flood control, cleaning our air, storing carbon, regulating our climate and pollination!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228600" indent="-228600">
              <a:buFont typeface="Arial" panose="020B0604020202020204" pitchFamily="34" charset="0"/>
              <a:buChar char="•"/>
            </a:pPr>
            <a:endParaRPr lang="en-US" dirty="0"/>
          </a:p>
          <a:p>
            <a:endParaRPr lang="en-CA"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7</a:t>
            </a:fld>
            <a:endParaRPr lang="en-CA"/>
          </a:p>
        </p:txBody>
      </p:sp>
    </p:spTree>
    <p:extLst>
      <p:ext uri="{BB962C8B-B14F-4D97-AF65-F5344CB8AC3E}">
        <p14:creationId xmlns:p14="http://schemas.microsoft.com/office/powerpoint/2010/main" val="335974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With so many services provided from these ecosystems that support not only us, biodiversity, and climate change, it is important that we protect these spaces. However, some ecosystems are endangered – meaning we are at risk of losing them for future generations. An ecosystem can be at risk due to past loss, current loss, or the potential for future loss due to a variety of reasons such as climate change, agriculture, development and harvesting resources (forestry, fishing, mining etc.)</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*CLICK* </a:t>
            </a:r>
            <a:r>
              <a:rPr lang="en-US" sz="1800" dirty="0">
                <a:effectLst/>
                <a:latin typeface="Calibri" panose="020F0502020204030204" pitchFamily="34" charset="0"/>
                <a:ea typeface="Calibri" panose="020F0502020204030204" pitchFamily="34" charset="0"/>
                <a:cs typeface="Times New Roman" panose="02020603050405020304" pitchFamily="18" charset="0"/>
              </a:rPr>
              <a:t>When you think of some of the world’s most endangered ecosystems, what comes to mind? (Ask your students this questions and give them some time to respond)</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8</a:t>
            </a:fld>
            <a:endParaRPr lang="en-CA"/>
          </a:p>
        </p:txBody>
      </p:sp>
    </p:spTree>
    <p:extLst>
      <p:ext uri="{BB962C8B-B14F-4D97-AF65-F5344CB8AC3E}">
        <p14:creationId xmlns:p14="http://schemas.microsoft.com/office/powerpoint/2010/main" val="3546421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Here are a few common examples of known endangered ecosystems students might mention. This is an opportunity to explore some examples of endangered ecosystems and why they are considered endangered. Discuss other examples as they are mentioned as well as a class.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Coral Reefs</a:t>
            </a:r>
            <a:r>
              <a:rPr lang="en-US" sz="1800" dirty="0">
                <a:effectLst/>
                <a:latin typeface="Calibri" panose="020F0502020204030204" pitchFamily="34" charset="0"/>
                <a:ea typeface="Calibri" panose="020F0502020204030204" pitchFamily="34" charset="0"/>
                <a:cs typeface="Times New Roman" panose="02020603050405020304" pitchFamily="18" charset="0"/>
              </a:rPr>
              <a:t>: Particularly the Coral Triangle where 75% of the world’s coral species are found with over 600 different species. Threats such as overfishing deplete many species from the ecosystem; climate change cause warmer waters and ocean acidification which cause coral bleaching – killing many corals.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The Arctic: </a:t>
            </a:r>
            <a:r>
              <a:rPr lang="en-US" sz="1800" dirty="0">
                <a:effectLst/>
                <a:latin typeface="Calibri" panose="020F0502020204030204" pitchFamily="34" charset="0"/>
                <a:ea typeface="Calibri" panose="020F0502020204030204" pitchFamily="34" charset="0"/>
                <a:cs typeface="Times New Roman" panose="02020603050405020304" pitchFamily="18" charset="0"/>
              </a:rPr>
              <a:t>warming at a rapid rate due to climate change, we are seeing a loss in our sea ice and habitat loss for many species including the polar bear. Other impacting factors such as mining, overfishing, and shipping impact this ecosystem.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The Amazon Rainforest: </a:t>
            </a:r>
            <a:r>
              <a:rPr lang="en-US" sz="1800" dirty="0">
                <a:effectLst/>
                <a:latin typeface="Calibri" panose="020F0502020204030204" pitchFamily="34" charset="0"/>
                <a:ea typeface="Calibri" panose="020F0502020204030204" pitchFamily="34" charset="0"/>
                <a:cs typeface="Times New Roman" panose="02020603050405020304" pitchFamily="18" charset="0"/>
              </a:rPr>
              <a:t>In South America, the Amazon Rainforest has half of the planet’s remaining tropical forests. The expansion of agriculture results in the clearing of forests to create grazing pastures for cattle and cropland</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9</a:t>
            </a:fld>
            <a:endParaRPr lang="en-CA"/>
          </a:p>
        </p:txBody>
      </p:sp>
    </p:spTree>
    <p:extLst>
      <p:ext uri="{BB962C8B-B14F-4D97-AF65-F5344CB8AC3E}">
        <p14:creationId xmlns:p14="http://schemas.microsoft.com/office/powerpoint/2010/main" val="439755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What if we told you the most endangered ecosystem was in our own backyard, right here in Canada? It is a different habitat than you might expect – but one that is found closer than you might think: </a:t>
            </a:r>
          </a:p>
          <a:p>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dirty="0">
                <a:effectLst/>
                <a:latin typeface="Calibri" panose="020F0502020204030204" pitchFamily="34" charset="0"/>
                <a:ea typeface="Calibri" panose="020F0502020204030204" pitchFamily="34" charset="0"/>
                <a:cs typeface="Times New Roman" panose="02020603050405020304" pitchFamily="18" charset="0"/>
              </a:rPr>
              <a:t>*CLICK* </a:t>
            </a:r>
            <a:r>
              <a:rPr lang="en-US" sz="1800" dirty="0">
                <a:effectLst/>
                <a:latin typeface="Calibri" panose="020F0502020204030204" pitchFamily="34" charset="0"/>
                <a:ea typeface="Calibri" panose="020F0502020204030204" pitchFamily="34" charset="0"/>
                <a:cs typeface="Times New Roman" panose="02020603050405020304" pitchFamily="18" charset="0"/>
              </a:rPr>
              <a:t>Temperate Grasslands.</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10</a:t>
            </a:fld>
            <a:endParaRPr lang="en-CA"/>
          </a:p>
        </p:txBody>
      </p:sp>
    </p:spTree>
    <p:extLst>
      <p:ext uri="{BB962C8B-B14F-4D97-AF65-F5344CB8AC3E}">
        <p14:creationId xmlns:p14="http://schemas.microsoft.com/office/powerpoint/2010/main" val="1543425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FDC9E-CEBB-36E6-0A31-38FFFE9696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43DD7383-6EDE-F183-7CE5-92C658E082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E79E7FC3-B2D5-C4A9-AAF2-4B6FD8EDF6A6}"/>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F5060A26-CE4F-E79B-2AE7-55F4739345A3}"/>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1A8F6757-BED3-AC38-0BC1-F1B040603EAF}"/>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194106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17E5A-AA7D-C5CF-0CA3-CA89D0CB6BE7}"/>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18B2F414-B123-F9C3-C323-92E51367A80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5FCD0CC5-D273-91D6-E770-EDB2A18BD16A}"/>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997D2EE4-D71E-3E47-DC68-515B2CAB8ECF}"/>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173CA84-96DE-BF91-5426-D563A2E70803}"/>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4033011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3EBD3C-B55B-6C7D-4B96-2E3335587DE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13DA6F0D-838E-C34A-705D-706BC200730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177081CF-35BF-0B65-0F37-3D62FE912B8A}"/>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B9DA6027-82A0-9231-762D-F019CE9FFC1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EB32CC06-F2B9-0DE3-5C87-866E0BA7D8FD}"/>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34893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4B3AD-0E40-361F-84F4-A7E611D443B7}"/>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AE40F4FC-ED97-79DF-5355-DFE1012FC5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71B264A1-41D5-EC0D-31A9-6670202E34CB}"/>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DD98C6AA-F20C-DABE-0F29-A162FA3A6771}"/>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BAB1EF1-E0EA-EC08-12DE-E437A91AADF4}"/>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709508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3A071-3682-C3A2-BFC0-5C74C67ABD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44ABF179-698E-E405-9AB0-2367A21706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D2D0D3-DCD0-A7E7-9A89-0E7CA8DEAD82}"/>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23D247B2-C4D7-FCA6-1E97-9A267B2C3F81}"/>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F35CC3C-4AED-A9A1-DEF1-FB6E34102DE7}"/>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404757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29821-CE03-3273-2E6E-BB7A12F24B37}"/>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950948F8-1273-CE73-8D04-B3080CED44A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98518DAB-D9A5-D7F5-BD81-281A7619BE0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FB4A38C8-91BA-D75F-0268-C606F32E9356}"/>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6" name="Footer Placeholder 5">
            <a:extLst>
              <a:ext uri="{FF2B5EF4-FFF2-40B4-BE49-F238E27FC236}">
                <a16:creationId xmlns:a16="http://schemas.microsoft.com/office/drawing/2014/main" id="{112C2BAC-3FF9-8FC0-04F3-A5BA47F3A889}"/>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A6D8EF9A-4535-77F5-419B-B922E408BACA}"/>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23695064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E175F-C6F4-5D6B-AC4C-AB1F71B33870}"/>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0CAEC80A-4CE0-F2C1-CF97-DC2F255B3C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435D5BB-F2A1-BB18-7CE1-852B63B88F0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98092289-98E9-17DE-CE75-1BDBA32B27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450882-8CF9-FCC9-AAAE-DEEE516DF17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58E3617F-6A50-65B7-075C-12BEBDE98CDF}"/>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8" name="Footer Placeholder 7">
            <a:extLst>
              <a:ext uri="{FF2B5EF4-FFF2-40B4-BE49-F238E27FC236}">
                <a16:creationId xmlns:a16="http://schemas.microsoft.com/office/drawing/2014/main" id="{19B7450B-7B8E-37F7-A12F-2E8A2A7862A1}"/>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9866E631-3E2D-4387-34FF-517C140A775B}"/>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430992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05A8-2B7F-7749-4ACD-A78C1E039B56}"/>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0BE01DC4-4B3D-53D6-68FE-79227B2B4523}"/>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4" name="Footer Placeholder 3">
            <a:extLst>
              <a:ext uri="{FF2B5EF4-FFF2-40B4-BE49-F238E27FC236}">
                <a16:creationId xmlns:a16="http://schemas.microsoft.com/office/drawing/2014/main" id="{FD10F0D8-5F4B-C1AC-191E-59D3778A5BCA}"/>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E4E8E8EA-88B9-FBC0-1284-C83A7B8CC9F7}"/>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955726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A04B5F-56C5-78E4-CA3D-1DDD3109F9E2}"/>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3" name="Footer Placeholder 2">
            <a:extLst>
              <a:ext uri="{FF2B5EF4-FFF2-40B4-BE49-F238E27FC236}">
                <a16:creationId xmlns:a16="http://schemas.microsoft.com/office/drawing/2014/main" id="{509D8744-68BD-2CCC-033E-82C7271869E5}"/>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CED30204-1BD2-189D-5520-B5FC7DFD4C91}"/>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30366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D1198-2FBD-144D-9FBE-2C40AFE335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5FFBFE76-ECA7-D4F5-73A8-49F383E5A1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D73BD025-C12C-6A25-7453-952506A2C7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0E8CE7-119F-2C89-AD56-8CAEBD3ECEE3}"/>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6" name="Footer Placeholder 5">
            <a:extLst>
              <a:ext uri="{FF2B5EF4-FFF2-40B4-BE49-F238E27FC236}">
                <a16:creationId xmlns:a16="http://schemas.microsoft.com/office/drawing/2014/main" id="{2457751C-2B16-E2B0-CE29-7F48869DD231}"/>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AC77A279-9D51-7416-BB97-4131A95C98D0}"/>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4159079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92559-1CB2-0600-F352-4EF300D9EC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1B3CB199-2A32-3C5B-9F72-3AF634B36A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960AAC07-CFCB-24BC-EAC0-086BB23A64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CE0719-97CF-E646-40AA-720AF306854F}"/>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6" name="Footer Placeholder 5">
            <a:extLst>
              <a:ext uri="{FF2B5EF4-FFF2-40B4-BE49-F238E27FC236}">
                <a16:creationId xmlns:a16="http://schemas.microsoft.com/office/drawing/2014/main" id="{5BFFAF84-0737-3E09-558B-5F46EE708D73}"/>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21DBF4CC-D95E-20DC-A2DF-817D2C43F305}"/>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674505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59A423-FF93-E31C-A888-C8188E7A23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F2926F7F-6AB6-E3C6-014F-AEE4F21881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0F7EE366-D07B-0924-E65D-2D53CE6773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EE77037F-A1B1-0470-56F1-4421A2C8B06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2DD4411F-58E5-A445-5BAD-E838F6BF2B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E59C42-9454-4314-9CD8-B5956D0503D5}" type="slidenum">
              <a:rPr lang="en-CA" smtClean="0"/>
              <a:t>‹#›</a:t>
            </a:fld>
            <a:endParaRPr lang="en-CA"/>
          </a:p>
        </p:txBody>
      </p:sp>
    </p:spTree>
    <p:extLst>
      <p:ext uri="{BB962C8B-B14F-4D97-AF65-F5344CB8AC3E}">
        <p14:creationId xmlns:p14="http://schemas.microsoft.com/office/powerpoint/2010/main" val="15154587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video" Target="https://www.youtube.com/embed/J7-ZYf70ldE?feature=oembed" TargetMode="External"/><Relationship Id="rId5" Type="http://schemas.openxmlformats.org/officeDocument/2006/relationships/image" Target="../media/image4.pn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jpeg"/><Relationship Id="rId7"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jpeg"/><Relationship Id="rId7"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s://journals.sagepub.com/doi/full/10.1177/1609406918812346"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4.jpeg"/><Relationship Id="rId7"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0.png"/><Relationship Id="rId9"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video" Target="https://www.youtube.com/embed/_CG4ROvCu0Y?start=145&amp;feature=oembed" TargetMode="External"/><Relationship Id="rId5" Type="http://schemas.openxmlformats.org/officeDocument/2006/relationships/image" Target="../media/image4.png"/><Relationship Id="rId4" Type="http://schemas.openxmlformats.org/officeDocument/2006/relationships/image" Target="../media/image46.jpeg"/></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48.jpeg"/></Relationships>
</file>

<file path=ppt/slides/_rels/slide3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55.jpeg"/></Relationships>
</file>

<file path=ppt/slides/_rels/slide4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5.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64.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ACC62C64-5393-C94B-B4E5-E916D8A20DA4}"/>
              </a:ext>
            </a:extLst>
          </p:cNvPr>
          <p:cNvSpPr txBox="1"/>
          <p:nvPr/>
        </p:nvSpPr>
        <p:spPr>
          <a:xfrm>
            <a:off x="863600" y="5038825"/>
            <a:ext cx="10791125" cy="1261499"/>
          </a:xfrm>
          <a:prstGeom prst="rect">
            <a:avLst/>
          </a:prstGeom>
          <a:noFill/>
          <a:ln w="38100" cap="rnd" cmpd="sng">
            <a:noFill/>
            <a:miter lim="800000"/>
          </a:ln>
        </p:spPr>
        <p:style>
          <a:lnRef idx="0">
            <a:scrgbClr r="0" g="0" b="0"/>
          </a:lnRef>
          <a:fillRef idx="0">
            <a:scrgbClr r="0" g="0" b="0"/>
          </a:fillRef>
          <a:effectRef idx="0">
            <a:scrgbClr r="0" g="0" b="0"/>
          </a:effectRef>
          <a:fontRef idx="minor">
            <a:schemeClr val="accent2"/>
          </a:fontRef>
        </p:style>
        <p:txBody>
          <a:bodyPr wrap="square" rtlCol="0">
            <a:spAutoFit/>
          </a:bodyPr>
          <a:lstStyle/>
          <a:p>
            <a:pPr>
              <a:lnSpc>
                <a:spcPts val="4500"/>
              </a:lnSpc>
            </a:pPr>
            <a:r>
              <a:rPr lang="en-CA" sz="5400" b="1">
                <a:solidFill>
                  <a:srgbClr val="E9E642"/>
                </a:solidFill>
                <a:latin typeface="Branding Black" pitchFamily="2" charset="77"/>
              </a:rPr>
              <a:t>AGRICULTURE AND GRASSLANDS:</a:t>
            </a:r>
            <a:br>
              <a:rPr lang="en-CA" sz="5400" b="1">
                <a:solidFill>
                  <a:srgbClr val="E9E642"/>
                </a:solidFill>
                <a:latin typeface="Branding Black" pitchFamily="2" charset="77"/>
              </a:rPr>
            </a:br>
            <a:r>
              <a:rPr lang="en-CA" sz="5400" b="1">
                <a:solidFill>
                  <a:srgbClr val="FFC000"/>
                </a:solidFill>
                <a:latin typeface="Branding Black" pitchFamily="2" charset="77"/>
              </a:rPr>
              <a:t>PARTNERS IN CONSERVATION</a:t>
            </a:r>
          </a:p>
        </p:txBody>
      </p:sp>
      <p:pic>
        <p:nvPicPr>
          <p:cNvPr id="10" name="Picture 9">
            <a:extLst>
              <a:ext uri="{FF2B5EF4-FFF2-40B4-BE49-F238E27FC236}">
                <a16:creationId xmlns:a16="http://schemas.microsoft.com/office/drawing/2014/main" id="{64974997-797E-A940-AAD8-9D8777C2B5B4}"/>
              </a:ext>
            </a:extLst>
          </p:cNvPr>
          <p:cNvPicPr>
            <a:picLocks noChangeAspect="1"/>
          </p:cNvPicPr>
          <p:nvPr/>
        </p:nvPicPr>
        <p:blipFill>
          <a:blip r:embed="rId4"/>
          <a:stretch>
            <a:fillRect/>
          </a:stretch>
        </p:blipFill>
        <p:spPr>
          <a:xfrm>
            <a:off x="863600" y="0"/>
            <a:ext cx="1754205" cy="1819176"/>
          </a:xfrm>
          <a:prstGeom prst="rect">
            <a:avLst/>
          </a:prstGeom>
        </p:spPr>
      </p:pic>
    </p:spTree>
    <p:extLst>
      <p:ext uri="{BB962C8B-B14F-4D97-AF65-F5344CB8AC3E}">
        <p14:creationId xmlns:p14="http://schemas.microsoft.com/office/powerpoint/2010/main" val="1999713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B258A12-A7A0-D543-824A-C010517B19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ounded Rectangle 5">
            <a:extLst>
              <a:ext uri="{FF2B5EF4-FFF2-40B4-BE49-F238E27FC236}">
                <a16:creationId xmlns:a16="http://schemas.microsoft.com/office/drawing/2014/main" id="{155AD080-F168-E048-A0B1-189089A95765}"/>
              </a:ext>
            </a:extLst>
          </p:cNvPr>
          <p:cNvSpPr/>
          <p:nvPr/>
        </p:nvSpPr>
        <p:spPr>
          <a:xfrm>
            <a:off x="5389941" y="3707783"/>
            <a:ext cx="5471160" cy="1754505"/>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574A081-AEE6-DB4A-A315-65A0DCB5EF8A}"/>
              </a:ext>
            </a:extLst>
          </p:cNvPr>
          <p:cNvSpPr txBox="1"/>
          <p:nvPr/>
        </p:nvSpPr>
        <p:spPr>
          <a:xfrm>
            <a:off x="6148861" y="4080529"/>
            <a:ext cx="3953326" cy="1131592"/>
          </a:xfrm>
          <a:prstGeom prst="rect">
            <a:avLst/>
          </a:prstGeom>
          <a:noFill/>
        </p:spPr>
        <p:txBody>
          <a:bodyPr wrap="none" rtlCol="0">
            <a:spAutoFit/>
          </a:bodyPr>
          <a:lstStyle/>
          <a:p>
            <a:pPr algn="ctr">
              <a:lnSpc>
                <a:spcPts val="4000"/>
              </a:lnSpc>
            </a:pPr>
            <a:r>
              <a:rPr lang="en-CA" sz="4800" b="1">
                <a:solidFill>
                  <a:srgbClr val="E9E642"/>
                </a:solidFill>
                <a:latin typeface="Branding Black" pitchFamily="2" charset="77"/>
              </a:rPr>
              <a:t>TEMPERATE</a:t>
            </a:r>
            <a:br>
              <a:rPr lang="en-CA" sz="4800" b="1">
                <a:solidFill>
                  <a:srgbClr val="E9E642"/>
                </a:solidFill>
                <a:latin typeface="Branding Black" pitchFamily="2" charset="77"/>
              </a:rPr>
            </a:br>
            <a:r>
              <a:rPr lang="en-CA" sz="4800" b="1">
                <a:solidFill>
                  <a:srgbClr val="E9E642"/>
                </a:solidFill>
                <a:latin typeface="Branding Black" pitchFamily="2" charset="77"/>
              </a:rPr>
              <a:t>GRASSLANDS</a:t>
            </a:r>
          </a:p>
        </p:txBody>
      </p:sp>
      <p:sp>
        <p:nvSpPr>
          <p:cNvPr id="11" name="Content Placeholder 2">
            <a:extLst>
              <a:ext uri="{FF2B5EF4-FFF2-40B4-BE49-F238E27FC236}">
                <a16:creationId xmlns:a16="http://schemas.microsoft.com/office/drawing/2014/main" id="{9FFDA82C-4411-984B-8376-BA2EAAE9BC5A}"/>
              </a:ext>
            </a:extLst>
          </p:cNvPr>
          <p:cNvSpPr txBox="1">
            <a:spLocks/>
          </p:cNvSpPr>
          <p:nvPr/>
        </p:nvSpPr>
        <p:spPr>
          <a:xfrm>
            <a:off x="5296829" y="1131906"/>
            <a:ext cx="6633302" cy="20015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a:solidFill>
                  <a:schemeClr val="bg1"/>
                </a:solidFill>
                <a:latin typeface="Branding SemiBold" pitchFamily="2" charset="77"/>
              </a:rPr>
              <a:t>The most endangered ecosystem is in our own backyard.</a:t>
            </a:r>
          </a:p>
        </p:txBody>
      </p:sp>
      <p:pic>
        <p:nvPicPr>
          <p:cNvPr id="2" name="Picture 2">
            <a:extLst>
              <a:ext uri="{FF2B5EF4-FFF2-40B4-BE49-F238E27FC236}">
                <a16:creationId xmlns:a16="http://schemas.microsoft.com/office/drawing/2014/main" id="{3C6A26BE-84B7-637D-395F-F53FD25CDD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3853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063772B-19D3-C945-B676-AB8D2B9ECE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4751" y="0"/>
            <a:ext cx="6237249" cy="6858000"/>
          </a:xfrm>
          <a:prstGeom prst="rect">
            <a:avLst/>
          </a:prstGeom>
        </p:spPr>
      </p:pic>
      <p:pic>
        <p:nvPicPr>
          <p:cNvPr id="11" name="Picture 10">
            <a:extLst>
              <a:ext uri="{FF2B5EF4-FFF2-40B4-BE49-F238E27FC236}">
                <a16:creationId xmlns:a16="http://schemas.microsoft.com/office/drawing/2014/main" id="{086F7045-5794-C946-BCF6-2FFAABCF7C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00" y="0"/>
            <a:ext cx="6083300" cy="6858000"/>
          </a:xfrm>
          <a:prstGeom prst="rect">
            <a:avLst/>
          </a:prstGeom>
        </p:spPr>
      </p:pic>
      <p:sp>
        <p:nvSpPr>
          <p:cNvPr id="8" name="Rectangle 7">
            <a:extLst>
              <a:ext uri="{FF2B5EF4-FFF2-40B4-BE49-F238E27FC236}">
                <a16:creationId xmlns:a16="http://schemas.microsoft.com/office/drawing/2014/main" id="{99CBF4E9-E08E-BC44-B90F-A63B3A09D837}"/>
              </a:ext>
            </a:extLst>
          </p:cNvPr>
          <p:cNvSpPr/>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B6D80A80-57F6-0746-A1DE-94698EEDF553}"/>
              </a:ext>
            </a:extLst>
          </p:cNvPr>
          <p:cNvSpPr txBox="1">
            <a:spLocks/>
          </p:cNvSpPr>
          <p:nvPr/>
        </p:nvSpPr>
        <p:spPr>
          <a:xfrm>
            <a:off x="0"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a:solidFill>
                  <a:srgbClr val="007A61"/>
                </a:solidFill>
                <a:latin typeface="Branding Black" pitchFamily="2" charset="77"/>
              </a:rPr>
              <a:t>TYPES OF GRASSLANDS</a:t>
            </a:r>
          </a:p>
        </p:txBody>
      </p:sp>
      <p:sp>
        <p:nvSpPr>
          <p:cNvPr id="12" name="Content Placeholder 2">
            <a:extLst>
              <a:ext uri="{FF2B5EF4-FFF2-40B4-BE49-F238E27FC236}">
                <a16:creationId xmlns:a16="http://schemas.microsoft.com/office/drawing/2014/main" id="{74E3B04D-75BA-7343-BD4B-36F97A3FF696}"/>
              </a:ext>
            </a:extLst>
          </p:cNvPr>
          <p:cNvSpPr txBox="1">
            <a:spLocks/>
          </p:cNvSpPr>
          <p:nvPr/>
        </p:nvSpPr>
        <p:spPr>
          <a:xfrm>
            <a:off x="3345366" y="2946576"/>
            <a:ext cx="2737933"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800"/>
              </a:lnSpc>
              <a:buNone/>
            </a:pPr>
            <a:r>
              <a:rPr lang="en-CA" sz="3200" b="1">
                <a:solidFill>
                  <a:schemeClr val="bg1"/>
                </a:solidFill>
                <a:latin typeface="Branding BoldItalic" pitchFamily="2" charset="77"/>
              </a:rPr>
              <a:t>TROPICAL </a:t>
            </a:r>
            <a:br>
              <a:rPr lang="en-CA" sz="3200" b="1">
                <a:solidFill>
                  <a:schemeClr val="bg1"/>
                </a:solidFill>
                <a:latin typeface="Branding BoldItalic" pitchFamily="2" charset="77"/>
              </a:rPr>
            </a:br>
            <a:r>
              <a:rPr lang="en-CA" sz="3200" b="1">
                <a:solidFill>
                  <a:schemeClr val="bg1"/>
                </a:solidFill>
                <a:latin typeface="Branding BoldItalic" pitchFamily="2" charset="77"/>
              </a:rPr>
              <a:t>SAVANNAH</a:t>
            </a:r>
          </a:p>
        </p:txBody>
      </p:sp>
      <p:sp>
        <p:nvSpPr>
          <p:cNvPr id="16" name="Content Placeholder 2">
            <a:extLst>
              <a:ext uri="{FF2B5EF4-FFF2-40B4-BE49-F238E27FC236}">
                <a16:creationId xmlns:a16="http://schemas.microsoft.com/office/drawing/2014/main" id="{8A4FE217-8D33-9545-8CFB-08E86509C5A8}"/>
              </a:ext>
            </a:extLst>
          </p:cNvPr>
          <p:cNvSpPr txBox="1">
            <a:spLocks/>
          </p:cNvSpPr>
          <p:nvPr/>
        </p:nvSpPr>
        <p:spPr>
          <a:xfrm>
            <a:off x="9300118" y="4086354"/>
            <a:ext cx="2737933"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ts val="2800"/>
              </a:lnSpc>
              <a:buNone/>
            </a:pPr>
            <a:r>
              <a:rPr lang="en-CA" sz="3200" b="1">
                <a:solidFill>
                  <a:schemeClr val="bg1"/>
                </a:solidFill>
                <a:latin typeface="Branding BoldItalic" pitchFamily="2" charset="77"/>
              </a:rPr>
              <a:t>TEMPERATE</a:t>
            </a:r>
            <a:br>
              <a:rPr lang="en-CA" sz="3200" b="1">
                <a:solidFill>
                  <a:schemeClr val="bg1"/>
                </a:solidFill>
                <a:latin typeface="Branding BoldItalic" pitchFamily="2" charset="77"/>
              </a:rPr>
            </a:br>
            <a:r>
              <a:rPr lang="en-CA" sz="3200" b="1">
                <a:solidFill>
                  <a:schemeClr val="bg1"/>
                </a:solidFill>
                <a:latin typeface="Branding BoldItalic" pitchFamily="2" charset="77"/>
              </a:rPr>
              <a:t>GRASSLAND</a:t>
            </a:r>
          </a:p>
        </p:txBody>
      </p:sp>
      <p:sp>
        <p:nvSpPr>
          <p:cNvPr id="19" name="Rounded Rectangle 18">
            <a:extLst>
              <a:ext uri="{FF2B5EF4-FFF2-40B4-BE49-F238E27FC236}">
                <a16:creationId xmlns:a16="http://schemas.microsoft.com/office/drawing/2014/main" id="{4718A315-D1DF-2241-802F-3DABFD72B6CD}"/>
              </a:ext>
            </a:extLst>
          </p:cNvPr>
          <p:cNvSpPr/>
          <p:nvPr/>
        </p:nvSpPr>
        <p:spPr>
          <a:xfrm>
            <a:off x="8023340" y="5504400"/>
            <a:ext cx="3188501" cy="822505"/>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790F2D81-5CED-2245-AA60-CB5D7392674D}"/>
              </a:ext>
            </a:extLst>
          </p:cNvPr>
          <p:cNvSpPr txBox="1"/>
          <p:nvPr/>
        </p:nvSpPr>
        <p:spPr>
          <a:xfrm>
            <a:off x="8171060" y="5611754"/>
            <a:ext cx="2869889" cy="571438"/>
          </a:xfrm>
          <a:prstGeom prst="rect">
            <a:avLst/>
          </a:prstGeom>
          <a:noFill/>
        </p:spPr>
        <p:txBody>
          <a:bodyPr wrap="square" rtlCol="0">
            <a:spAutoFit/>
          </a:bodyPr>
          <a:lstStyle/>
          <a:p>
            <a:pPr algn="ctr">
              <a:lnSpc>
                <a:spcPts val="4000"/>
              </a:lnSpc>
            </a:pPr>
            <a:r>
              <a:rPr lang="en-CA" sz="3200" b="1">
                <a:solidFill>
                  <a:srgbClr val="E9E642"/>
                </a:solidFill>
                <a:latin typeface="Branding Black" pitchFamily="2" charset="77"/>
              </a:rPr>
              <a:t>ENDANGERED</a:t>
            </a:r>
          </a:p>
        </p:txBody>
      </p:sp>
      <p:pic>
        <p:nvPicPr>
          <p:cNvPr id="2" name="Picture 2">
            <a:extLst>
              <a:ext uri="{FF2B5EF4-FFF2-40B4-BE49-F238E27FC236}">
                <a16:creationId xmlns:a16="http://schemas.microsoft.com/office/drawing/2014/main" id="{7782E3DF-01A3-E6F1-3BD1-C7E6F03EF0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389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462C943-4877-E648-BDA0-E2E2DAC04F6E}"/>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6BBA57B3-8827-AB40-B774-7A263A9579BF}"/>
              </a:ext>
            </a:extLst>
          </p:cNvPr>
          <p:cNvSpPr txBox="1">
            <a:spLocks/>
          </p:cNvSpPr>
          <p:nvPr/>
        </p:nvSpPr>
        <p:spPr>
          <a:xfrm>
            <a:off x="815898" y="2224402"/>
            <a:ext cx="10078843" cy="19015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a:solidFill>
                  <a:srgbClr val="783E63"/>
                </a:solidFill>
                <a:latin typeface="Branding Black" pitchFamily="2" charset="77"/>
              </a:rPr>
              <a:t>When you think of these spaces, </a:t>
            </a:r>
            <a:br>
              <a:rPr lang="en-CA" sz="4800" b="1">
                <a:solidFill>
                  <a:srgbClr val="783E63"/>
                </a:solidFill>
                <a:latin typeface="Branding Black" pitchFamily="2" charset="77"/>
              </a:rPr>
            </a:br>
            <a:r>
              <a:rPr lang="en-CA" sz="4800" b="1">
                <a:solidFill>
                  <a:srgbClr val="783E63"/>
                </a:solidFill>
                <a:latin typeface="Branding Black" pitchFamily="2" charset="77"/>
              </a:rPr>
              <a:t>what do you imagine? </a:t>
            </a:r>
            <a:r>
              <a:rPr lang="en-CA" sz="4800" b="1">
                <a:solidFill>
                  <a:srgbClr val="B73A71"/>
                </a:solidFill>
                <a:latin typeface="Branding Black" pitchFamily="2" charset="77"/>
              </a:rPr>
              <a:t>What species </a:t>
            </a:r>
            <a:br>
              <a:rPr lang="en-CA" sz="4800" b="1">
                <a:solidFill>
                  <a:srgbClr val="B73A71"/>
                </a:solidFill>
                <a:latin typeface="Branding Black" pitchFamily="2" charset="77"/>
              </a:rPr>
            </a:br>
            <a:r>
              <a:rPr lang="en-CA" sz="4800" b="1">
                <a:solidFill>
                  <a:srgbClr val="B73A71"/>
                </a:solidFill>
                <a:latin typeface="Branding Black" pitchFamily="2" charset="77"/>
              </a:rPr>
              <a:t>would you expect to find here?</a:t>
            </a:r>
          </a:p>
          <a:p>
            <a:pPr marL="0" indent="0">
              <a:lnSpc>
                <a:spcPts val="4200"/>
              </a:lnSpc>
              <a:buNone/>
            </a:pPr>
            <a:endParaRPr lang="en-CA" sz="4800" b="1">
              <a:solidFill>
                <a:srgbClr val="B73A71"/>
              </a:solidFill>
              <a:latin typeface="Branding Black" pitchFamily="2" charset="77"/>
            </a:endParaRPr>
          </a:p>
        </p:txBody>
      </p:sp>
      <p:pic>
        <p:nvPicPr>
          <p:cNvPr id="2" name="Picture 2">
            <a:extLst>
              <a:ext uri="{FF2B5EF4-FFF2-40B4-BE49-F238E27FC236}">
                <a16:creationId xmlns:a16="http://schemas.microsoft.com/office/drawing/2014/main" id="{E7B4B1D6-7394-1E80-3B11-8DB27ADFA1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485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3D75C11-4A4F-5E46-B669-7A234B869B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 y="6350"/>
            <a:ext cx="12179300" cy="6845300"/>
          </a:xfrm>
          <a:prstGeom prst="rect">
            <a:avLst/>
          </a:prstGeom>
        </p:spPr>
      </p:pic>
      <p:sp>
        <p:nvSpPr>
          <p:cNvPr id="9" name="Content Placeholder 2">
            <a:extLst>
              <a:ext uri="{FF2B5EF4-FFF2-40B4-BE49-F238E27FC236}">
                <a16:creationId xmlns:a16="http://schemas.microsoft.com/office/drawing/2014/main" id="{4F302FAA-EBEF-7746-9D55-E7DCA99EC614}"/>
              </a:ext>
            </a:extLst>
          </p:cNvPr>
          <p:cNvSpPr txBox="1">
            <a:spLocks/>
          </p:cNvSpPr>
          <p:nvPr/>
        </p:nvSpPr>
        <p:spPr>
          <a:xfrm>
            <a:off x="7627434" y="531095"/>
            <a:ext cx="4564565" cy="18441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solidFill>
                  <a:srgbClr val="007A61"/>
                </a:solidFill>
                <a:latin typeface="Branding Black" pitchFamily="2" charset="77"/>
              </a:rPr>
              <a:t>TEMPERATE</a:t>
            </a:r>
            <a:br>
              <a:rPr lang="en-CA" sz="4800" b="1">
                <a:solidFill>
                  <a:srgbClr val="007A61"/>
                </a:solidFill>
                <a:latin typeface="Branding Black" pitchFamily="2" charset="77"/>
              </a:rPr>
            </a:br>
            <a:r>
              <a:rPr lang="en-CA" sz="4800" b="1">
                <a:solidFill>
                  <a:srgbClr val="007A61"/>
                </a:solidFill>
                <a:latin typeface="Branding Black" pitchFamily="2" charset="77"/>
              </a:rPr>
              <a:t>GRASSLANDS</a:t>
            </a:r>
            <a:br>
              <a:rPr lang="en-CA" sz="4800" b="1">
                <a:solidFill>
                  <a:srgbClr val="007A61"/>
                </a:solidFill>
                <a:latin typeface="Branding Black" pitchFamily="2" charset="77"/>
              </a:rPr>
            </a:br>
            <a:r>
              <a:rPr lang="en-CA" sz="4800" b="1">
                <a:solidFill>
                  <a:srgbClr val="007A61"/>
                </a:solidFill>
                <a:latin typeface="Branding Black" pitchFamily="2" charset="77"/>
              </a:rPr>
              <a:t>IN CANADA</a:t>
            </a:r>
          </a:p>
        </p:txBody>
      </p:sp>
      <p:pic>
        <p:nvPicPr>
          <p:cNvPr id="1030" name="Picture 6">
            <a:extLst>
              <a:ext uri="{FF2B5EF4-FFF2-40B4-BE49-F238E27FC236}">
                <a16:creationId xmlns:a16="http://schemas.microsoft.com/office/drawing/2014/main" id="{1A705F0B-B37B-43C4-3ADB-61B40E72E5E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2656" b="57920"/>
          <a:stretch/>
        </p:blipFill>
        <p:spPr bwMode="auto">
          <a:xfrm>
            <a:off x="7381913" y="3281680"/>
            <a:ext cx="4209901" cy="3045225"/>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
        <p:nvSpPr>
          <p:cNvPr id="2" name="Flowchart: Connector 1">
            <a:extLst>
              <a:ext uri="{FF2B5EF4-FFF2-40B4-BE49-F238E27FC236}">
                <a16:creationId xmlns:a16="http://schemas.microsoft.com/office/drawing/2014/main" id="{41ECBFE2-46FA-F159-6A06-16E5BB7325BF}"/>
              </a:ext>
            </a:extLst>
          </p:cNvPr>
          <p:cNvSpPr/>
          <p:nvPr/>
        </p:nvSpPr>
        <p:spPr>
          <a:xfrm>
            <a:off x="9338044" y="4556942"/>
            <a:ext cx="689810" cy="657726"/>
          </a:xfrm>
          <a:prstGeom prst="flowChartConnector">
            <a:avLst/>
          </a:prstGeom>
          <a:noFill/>
          <a:ln w="38100">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Flowchart: Connector 9">
            <a:extLst>
              <a:ext uri="{FF2B5EF4-FFF2-40B4-BE49-F238E27FC236}">
                <a16:creationId xmlns:a16="http://schemas.microsoft.com/office/drawing/2014/main" id="{1112A53D-C22E-CF66-341D-D016476D5ED1}"/>
              </a:ext>
            </a:extLst>
          </p:cNvPr>
          <p:cNvSpPr/>
          <p:nvPr/>
        </p:nvSpPr>
        <p:spPr>
          <a:xfrm>
            <a:off x="1727266" y="3429000"/>
            <a:ext cx="3082823" cy="2879194"/>
          </a:xfrm>
          <a:prstGeom prst="flowChartConnector">
            <a:avLst/>
          </a:prstGeom>
          <a:noFill/>
          <a:ln w="76200">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Box 3">
            <a:extLst>
              <a:ext uri="{FF2B5EF4-FFF2-40B4-BE49-F238E27FC236}">
                <a16:creationId xmlns:a16="http://schemas.microsoft.com/office/drawing/2014/main" id="{D9401745-5F54-EFC4-F4D1-12D132908749}"/>
              </a:ext>
            </a:extLst>
          </p:cNvPr>
          <p:cNvSpPr txBox="1"/>
          <p:nvPr/>
        </p:nvSpPr>
        <p:spPr>
          <a:xfrm>
            <a:off x="7381913" y="6000417"/>
            <a:ext cx="5061485" cy="307777"/>
          </a:xfrm>
          <a:prstGeom prst="rect">
            <a:avLst/>
          </a:prstGeom>
          <a:noFill/>
        </p:spPr>
        <p:txBody>
          <a:bodyPr wrap="square">
            <a:spAutoFit/>
          </a:bodyPr>
          <a:lstStyle/>
          <a:p>
            <a:r>
              <a:rPr lang="en-US" sz="1400">
                <a:solidFill>
                  <a:srgbClr val="007A61"/>
                </a:solidFill>
                <a:effectLst/>
                <a:latin typeface="Branding MediumItalic" pitchFamily="2" charset="77"/>
                <a:ea typeface="Calibri" panose="020F0502020204030204" pitchFamily="34" charset="0"/>
                <a:cs typeface="Times New Roman" panose="02020603050405020304" pitchFamily="18" charset="0"/>
              </a:rPr>
              <a:t>(EO Explorer, 2022)</a:t>
            </a:r>
            <a:endParaRPr lang="en-CA" sz="1400">
              <a:solidFill>
                <a:srgbClr val="007A61"/>
              </a:solidFill>
              <a:latin typeface="Branding Medium" pitchFamily="2" charset="77"/>
            </a:endParaRPr>
          </a:p>
        </p:txBody>
      </p:sp>
    </p:spTree>
    <p:extLst>
      <p:ext uri="{BB962C8B-B14F-4D97-AF65-F5344CB8AC3E}">
        <p14:creationId xmlns:p14="http://schemas.microsoft.com/office/powerpoint/2010/main" val="4069903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D42915-6633-A84A-9A17-3D6978D6AA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Content Placeholder 2">
            <a:extLst>
              <a:ext uri="{FF2B5EF4-FFF2-40B4-BE49-F238E27FC236}">
                <a16:creationId xmlns:a16="http://schemas.microsoft.com/office/drawing/2014/main" id="{059B2512-EAC8-F14A-B947-362CCEE2C687}"/>
              </a:ext>
            </a:extLst>
          </p:cNvPr>
          <p:cNvSpPr txBox="1">
            <a:spLocks/>
          </p:cNvSpPr>
          <p:nvPr/>
        </p:nvSpPr>
        <p:spPr>
          <a:xfrm>
            <a:off x="5051502" y="531095"/>
            <a:ext cx="7140497" cy="189987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4800" b="1">
                <a:solidFill>
                  <a:srgbClr val="783E63"/>
                </a:solidFill>
                <a:latin typeface="Branding Black"/>
              </a:rPr>
              <a:t>The Canadian </a:t>
            </a:r>
            <a:br>
              <a:rPr lang="en-CA" sz="4800" b="1">
                <a:latin typeface="Branding Black" pitchFamily="2" charset="77"/>
              </a:rPr>
            </a:br>
            <a:r>
              <a:rPr lang="en-CA" sz="4800" b="1">
                <a:solidFill>
                  <a:srgbClr val="783E63"/>
                </a:solidFill>
                <a:latin typeface="Branding Black"/>
              </a:rPr>
              <a:t>Prairies, aka the </a:t>
            </a:r>
            <a:br>
              <a:rPr lang="en-CA" sz="4800" b="1">
                <a:latin typeface="Branding Black" pitchFamily="2" charset="77"/>
              </a:rPr>
            </a:br>
            <a:r>
              <a:rPr lang="en-CA" sz="4800" b="1">
                <a:solidFill>
                  <a:srgbClr val="B73A71"/>
                </a:solidFill>
                <a:latin typeface="Branding Black"/>
              </a:rPr>
              <a:t>Prairie Pothole Region</a:t>
            </a:r>
          </a:p>
        </p:txBody>
      </p:sp>
      <p:sp>
        <p:nvSpPr>
          <p:cNvPr id="5" name="Content Placeholder 2">
            <a:extLst>
              <a:ext uri="{FF2B5EF4-FFF2-40B4-BE49-F238E27FC236}">
                <a16:creationId xmlns:a16="http://schemas.microsoft.com/office/drawing/2014/main" id="{ED1EAE03-A74B-E944-9D84-D85261B67275}"/>
              </a:ext>
            </a:extLst>
          </p:cNvPr>
          <p:cNvSpPr txBox="1">
            <a:spLocks/>
          </p:cNvSpPr>
          <p:nvPr/>
        </p:nvSpPr>
        <p:spPr>
          <a:xfrm>
            <a:off x="701040" y="4134715"/>
            <a:ext cx="2428240" cy="9249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00"/>
              </a:lnSpc>
              <a:buNone/>
            </a:pPr>
            <a:r>
              <a:rPr lang="en-CA" sz="2400" b="1">
                <a:solidFill>
                  <a:srgbClr val="007A61"/>
                </a:solidFill>
                <a:latin typeface="Branding BoldItalic" pitchFamily="2" charset="77"/>
              </a:rPr>
              <a:t>PRAIRIE</a:t>
            </a:r>
          </a:p>
          <a:p>
            <a:pPr marL="0" indent="0" algn="ctr">
              <a:lnSpc>
                <a:spcPts val="1200"/>
              </a:lnSpc>
              <a:buNone/>
            </a:pPr>
            <a:r>
              <a:rPr lang="en-CA" sz="2400" b="1">
                <a:solidFill>
                  <a:srgbClr val="007A61"/>
                </a:solidFill>
                <a:latin typeface="Branding BoldItalic" pitchFamily="2" charset="77"/>
              </a:rPr>
              <a:t>POTHOLE</a:t>
            </a:r>
          </a:p>
          <a:p>
            <a:pPr marL="0" indent="0" algn="ctr">
              <a:lnSpc>
                <a:spcPts val="1200"/>
              </a:lnSpc>
              <a:buNone/>
            </a:pPr>
            <a:r>
              <a:rPr lang="en-CA" sz="2400" b="1">
                <a:solidFill>
                  <a:srgbClr val="007A61"/>
                </a:solidFill>
                <a:latin typeface="Branding BoldItalic" pitchFamily="2" charset="77"/>
              </a:rPr>
              <a:t>REGION</a:t>
            </a:r>
          </a:p>
        </p:txBody>
      </p:sp>
      <p:sp>
        <p:nvSpPr>
          <p:cNvPr id="6" name="Content Placeholder 2">
            <a:extLst>
              <a:ext uri="{FF2B5EF4-FFF2-40B4-BE49-F238E27FC236}">
                <a16:creationId xmlns:a16="http://schemas.microsoft.com/office/drawing/2014/main" id="{13358F6A-60D5-7346-8FDF-0BDA0182299C}"/>
              </a:ext>
            </a:extLst>
          </p:cNvPr>
          <p:cNvSpPr txBox="1">
            <a:spLocks/>
          </p:cNvSpPr>
          <p:nvPr/>
        </p:nvSpPr>
        <p:spPr>
          <a:xfrm>
            <a:off x="8621750" y="5366633"/>
            <a:ext cx="2428240" cy="36360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00"/>
              </a:lnSpc>
              <a:buNone/>
            </a:pPr>
            <a:r>
              <a:rPr lang="en-CA" sz="2400" b="1">
                <a:solidFill>
                  <a:srgbClr val="FFFF66"/>
                </a:solidFill>
                <a:latin typeface="Branding BoldItalic" pitchFamily="2" charset="77"/>
              </a:rPr>
              <a:t>GRASSLANDS</a:t>
            </a:r>
          </a:p>
        </p:txBody>
      </p:sp>
      <p:sp>
        <p:nvSpPr>
          <p:cNvPr id="7" name="Content Placeholder 2">
            <a:extLst>
              <a:ext uri="{FF2B5EF4-FFF2-40B4-BE49-F238E27FC236}">
                <a16:creationId xmlns:a16="http://schemas.microsoft.com/office/drawing/2014/main" id="{7E2BF2B1-266D-564B-97A1-738D68478373}"/>
              </a:ext>
            </a:extLst>
          </p:cNvPr>
          <p:cNvSpPr txBox="1">
            <a:spLocks/>
          </p:cNvSpPr>
          <p:nvPr/>
        </p:nvSpPr>
        <p:spPr>
          <a:xfrm>
            <a:off x="6305270" y="6112316"/>
            <a:ext cx="2428240" cy="36360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00"/>
              </a:lnSpc>
              <a:buNone/>
            </a:pPr>
            <a:r>
              <a:rPr lang="en-CA" sz="2400" b="1">
                <a:solidFill>
                  <a:srgbClr val="FFFFFF"/>
                </a:solidFill>
                <a:latin typeface="Branding BoldItalic" pitchFamily="2" charset="77"/>
              </a:rPr>
              <a:t>WETLANDS</a:t>
            </a:r>
          </a:p>
        </p:txBody>
      </p:sp>
      <p:pic>
        <p:nvPicPr>
          <p:cNvPr id="2" name="Picture 2">
            <a:extLst>
              <a:ext uri="{FF2B5EF4-FFF2-40B4-BE49-F238E27FC236}">
                <a16:creationId xmlns:a16="http://schemas.microsoft.com/office/drawing/2014/main" id="{22AC514B-C36F-569E-FEDF-A9028C1319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53158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DB93161-E7D0-344D-BADD-BAC86C4A61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71" y="0"/>
            <a:ext cx="12192000" cy="6858000"/>
          </a:xfrm>
          <a:prstGeom prst="rect">
            <a:avLst/>
          </a:prstGeom>
        </p:spPr>
      </p:pic>
      <p:sp>
        <p:nvSpPr>
          <p:cNvPr id="9" name="Rounded Rectangle 8">
            <a:extLst>
              <a:ext uri="{FF2B5EF4-FFF2-40B4-BE49-F238E27FC236}">
                <a16:creationId xmlns:a16="http://schemas.microsoft.com/office/drawing/2014/main" id="{6E770A5A-12F7-1F43-BF62-7DC3230B673F}"/>
              </a:ext>
            </a:extLst>
          </p:cNvPr>
          <p:cNvSpPr/>
          <p:nvPr/>
        </p:nvSpPr>
        <p:spPr>
          <a:xfrm>
            <a:off x="911039" y="5029200"/>
            <a:ext cx="2322001" cy="970156"/>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A3B1CE1-AF6D-8B47-BCE8-1613C063780D}"/>
              </a:ext>
            </a:extLst>
          </p:cNvPr>
          <p:cNvSpPr txBox="1"/>
          <p:nvPr/>
        </p:nvSpPr>
        <p:spPr>
          <a:xfrm>
            <a:off x="911039" y="5186420"/>
            <a:ext cx="2322000" cy="605294"/>
          </a:xfrm>
          <a:prstGeom prst="rect">
            <a:avLst/>
          </a:prstGeom>
          <a:noFill/>
        </p:spPr>
        <p:txBody>
          <a:bodyPr wrap="square" rtlCol="0">
            <a:spAutoFit/>
          </a:bodyPr>
          <a:lstStyle/>
          <a:p>
            <a:pPr algn="ctr">
              <a:lnSpc>
                <a:spcPts val="4000"/>
              </a:lnSpc>
            </a:pPr>
            <a:r>
              <a:rPr lang="en-CA" sz="3600" b="1">
                <a:solidFill>
                  <a:srgbClr val="E9E642"/>
                </a:solidFill>
                <a:latin typeface="Branding Black" pitchFamily="2" charset="77"/>
              </a:rPr>
              <a:t>ABIOTIC</a:t>
            </a:r>
          </a:p>
        </p:txBody>
      </p:sp>
      <p:sp>
        <p:nvSpPr>
          <p:cNvPr id="12" name="Rounded Rectangle 11">
            <a:extLst>
              <a:ext uri="{FF2B5EF4-FFF2-40B4-BE49-F238E27FC236}">
                <a16:creationId xmlns:a16="http://schemas.microsoft.com/office/drawing/2014/main" id="{754E737B-CCE5-6642-9ABE-29C04681C6D4}"/>
              </a:ext>
            </a:extLst>
          </p:cNvPr>
          <p:cNvSpPr/>
          <p:nvPr/>
        </p:nvSpPr>
        <p:spPr>
          <a:xfrm>
            <a:off x="4964915" y="5044590"/>
            <a:ext cx="2322001" cy="970156"/>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2F10833-9E6A-0F48-B108-6C6DA8F9C288}"/>
              </a:ext>
            </a:extLst>
          </p:cNvPr>
          <p:cNvSpPr txBox="1"/>
          <p:nvPr/>
        </p:nvSpPr>
        <p:spPr>
          <a:xfrm>
            <a:off x="4964915" y="5201810"/>
            <a:ext cx="2322000" cy="605294"/>
          </a:xfrm>
          <a:prstGeom prst="rect">
            <a:avLst/>
          </a:prstGeom>
          <a:noFill/>
        </p:spPr>
        <p:txBody>
          <a:bodyPr wrap="square" rtlCol="0">
            <a:spAutoFit/>
          </a:bodyPr>
          <a:lstStyle/>
          <a:p>
            <a:pPr algn="ctr">
              <a:lnSpc>
                <a:spcPts val="4000"/>
              </a:lnSpc>
            </a:pPr>
            <a:r>
              <a:rPr lang="en-CA" sz="3600">
                <a:solidFill>
                  <a:srgbClr val="E9E642"/>
                </a:solidFill>
                <a:latin typeface="Branding Black" pitchFamily="2" charset="77"/>
              </a:rPr>
              <a:t>ABIOTIC</a:t>
            </a:r>
          </a:p>
        </p:txBody>
      </p:sp>
      <p:sp>
        <p:nvSpPr>
          <p:cNvPr id="14" name="Rounded Rectangle 13">
            <a:extLst>
              <a:ext uri="{FF2B5EF4-FFF2-40B4-BE49-F238E27FC236}">
                <a16:creationId xmlns:a16="http://schemas.microsoft.com/office/drawing/2014/main" id="{79F1B4A8-83BA-5B45-9C76-6C1D19D3B904}"/>
              </a:ext>
            </a:extLst>
          </p:cNvPr>
          <p:cNvSpPr/>
          <p:nvPr/>
        </p:nvSpPr>
        <p:spPr>
          <a:xfrm>
            <a:off x="8996793" y="5044590"/>
            <a:ext cx="2322001" cy="970156"/>
          </a:xfrm>
          <a:prstGeom prst="round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46199700-156D-C540-8B98-C71C55D10D94}"/>
              </a:ext>
            </a:extLst>
          </p:cNvPr>
          <p:cNvSpPr txBox="1"/>
          <p:nvPr/>
        </p:nvSpPr>
        <p:spPr>
          <a:xfrm>
            <a:off x="8996793" y="5201810"/>
            <a:ext cx="2322000" cy="605294"/>
          </a:xfrm>
          <a:prstGeom prst="rect">
            <a:avLst/>
          </a:prstGeom>
          <a:noFill/>
        </p:spPr>
        <p:txBody>
          <a:bodyPr wrap="square" rtlCol="0">
            <a:spAutoFit/>
          </a:bodyPr>
          <a:lstStyle/>
          <a:p>
            <a:pPr algn="ctr">
              <a:lnSpc>
                <a:spcPts val="4000"/>
              </a:lnSpc>
            </a:pPr>
            <a:r>
              <a:rPr lang="en-CA" sz="3600">
                <a:solidFill>
                  <a:srgbClr val="E9E642"/>
                </a:solidFill>
                <a:latin typeface="Branding Black" pitchFamily="2" charset="77"/>
              </a:rPr>
              <a:t>BIOTIC</a:t>
            </a:r>
          </a:p>
        </p:txBody>
      </p:sp>
      <p:sp>
        <p:nvSpPr>
          <p:cNvPr id="20" name="Content Placeholder 2">
            <a:extLst>
              <a:ext uri="{FF2B5EF4-FFF2-40B4-BE49-F238E27FC236}">
                <a16:creationId xmlns:a16="http://schemas.microsoft.com/office/drawing/2014/main" id="{DCDE9116-AD13-D349-89FC-6ABF77298DCB}"/>
              </a:ext>
            </a:extLst>
          </p:cNvPr>
          <p:cNvSpPr txBox="1">
            <a:spLocks/>
          </p:cNvSpPr>
          <p:nvPr/>
        </p:nvSpPr>
        <p:spPr>
          <a:xfrm>
            <a:off x="0" y="681191"/>
            <a:ext cx="4059043" cy="12259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a:solidFill>
                  <a:schemeClr val="bg1"/>
                </a:solidFill>
                <a:latin typeface="Branding BoldItalic" pitchFamily="2" charset="77"/>
              </a:rPr>
              <a:t>CLIMATE</a:t>
            </a:r>
          </a:p>
        </p:txBody>
      </p:sp>
      <p:sp>
        <p:nvSpPr>
          <p:cNvPr id="21" name="Content Placeholder 2">
            <a:extLst>
              <a:ext uri="{FF2B5EF4-FFF2-40B4-BE49-F238E27FC236}">
                <a16:creationId xmlns:a16="http://schemas.microsoft.com/office/drawing/2014/main" id="{F88CFE07-18CA-E243-9983-71F5CB9439E1}"/>
              </a:ext>
            </a:extLst>
          </p:cNvPr>
          <p:cNvSpPr txBox="1">
            <a:spLocks/>
          </p:cNvSpPr>
          <p:nvPr/>
        </p:nvSpPr>
        <p:spPr>
          <a:xfrm>
            <a:off x="4059043" y="681191"/>
            <a:ext cx="4059043"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a:solidFill>
                  <a:schemeClr val="bg1"/>
                </a:solidFill>
                <a:latin typeface="Branding BoldItalic" pitchFamily="2" charset="77"/>
              </a:rPr>
              <a:t>FIRE</a:t>
            </a:r>
          </a:p>
        </p:txBody>
      </p:sp>
      <p:sp>
        <p:nvSpPr>
          <p:cNvPr id="22" name="Content Placeholder 2">
            <a:extLst>
              <a:ext uri="{FF2B5EF4-FFF2-40B4-BE49-F238E27FC236}">
                <a16:creationId xmlns:a16="http://schemas.microsoft.com/office/drawing/2014/main" id="{A230F2FE-3CB7-714F-91C6-440EB4FA351A}"/>
              </a:ext>
            </a:extLst>
          </p:cNvPr>
          <p:cNvSpPr txBox="1">
            <a:spLocks/>
          </p:cNvSpPr>
          <p:nvPr/>
        </p:nvSpPr>
        <p:spPr>
          <a:xfrm>
            <a:off x="8132959" y="676769"/>
            <a:ext cx="4044170"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a:solidFill>
                  <a:schemeClr val="bg1"/>
                </a:solidFill>
                <a:latin typeface="Branding BoldItalic" pitchFamily="2" charset="77"/>
              </a:rPr>
              <a:t>GRAZING</a:t>
            </a:r>
          </a:p>
        </p:txBody>
      </p:sp>
      <p:pic>
        <p:nvPicPr>
          <p:cNvPr id="2" name="Picture 2">
            <a:extLst>
              <a:ext uri="{FF2B5EF4-FFF2-40B4-BE49-F238E27FC236}">
                <a16:creationId xmlns:a16="http://schemas.microsoft.com/office/drawing/2014/main" id="{02D7DC12-91C9-D2D6-7167-067DB9E454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18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animBg="1"/>
      <p:bldP spid="13" grpId="0"/>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7CD041-FDE7-7244-ABAB-FA40A8209F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ECA5700D-D94A-A82B-4174-8A951158AA4D}"/>
              </a:ext>
            </a:extLst>
          </p:cNvPr>
          <p:cNvSpPr txBox="1"/>
          <p:nvPr/>
        </p:nvSpPr>
        <p:spPr>
          <a:xfrm>
            <a:off x="536876" y="376198"/>
            <a:ext cx="11604323" cy="861774"/>
          </a:xfrm>
          <a:prstGeom prst="rect">
            <a:avLst/>
          </a:prstGeom>
          <a:noFill/>
        </p:spPr>
        <p:txBody>
          <a:bodyPr wrap="square">
            <a:spAutoFit/>
          </a:bodyPr>
          <a:lstStyle/>
          <a:p>
            <a:pPr>
              <a:lnSpc>
                <a:spcPts val="3000"/>
              </a:lnSpc>
            </a:pPr>
            <a:r>
              <a:rPr kumimoji="0" lang="en-US" sz="2800" b="1" u="none" strike="noStrike" kern="1200" cap="none" spc="0" normalizeH="0" baseline="0" noProof="0">
                <a:ln>
                  <a:noFill/>
                </a:ln>
                <a:effectLst/>
                <a:uLnTx/>
                <a:uFillTx/>
                <a:latin typeface="Branding Black" pitchFamily="2" charset="77"/>
                <a:ea typeface="+mn-lt"/>
                <a:cs typeface="Calibri" panose="020F0502020204030204"/>
              </a:rPr>
              <a:t>A </a:t>
            </a:r>
            <a:r>
              <a:rPr kumimoji="0" lang="en-US" sz="2800" b="1" u="none" strike="noStrike" kern="1200" cap="none" spc="0" normalizeH="0" baseline="0" noProof="0">
                <a:ln>
                  <a:noFill/>
                </a:ln>
                <a:solidFill>
                  <a:srgbClr val="009999"/>
                </a:solidFill>
                <a:effectLst/>
                <a:uLnTx/>
                <a:uFillTx/>
                <a:latin typeface="Branding Black" pitchFamily="2" charset="77"/>
                <a:ea typeface="+mn-lt"/>
                <a:cs typeface="Calibri" panose="020F0502020204030204"/>
              </a:rPr>
              <a:t>keystone species </a:t>
            </a:r>
            <a:r>
              <a:rPr kumimoji="0" lang="en-US" sz="2800" b="1" u="none" strike="noStrike" kern="1200" cap="none" spc="0" normalizeH="0" baseline="0" noProof="0">
                <a:ln>
                  <a:noFill/>
                </a:ln>
                <a:effectLst/>
                <a:uLnTx/>
                <a:uFillTx/>
                <a:latin typeface="Branding Black" pitchFamily="2" charset="77"/>
                <a:ea typeface="+mn-lt"/>
                <a:cs typeface="Calibri" panose="020F0502020204030204"/>
              </a:rPr>
              <a:t>is a species which the ecosystem depends on. </a:t>
            </a:r>
            <a:br>
              <a:rPr kumimoji="0" lang="en-US" sz="2800" b="1" u="none" strike="noStrike" kern="1200" cap="none" spc="0" normalizeH="0" baseline="0" noProof="0">
                <a:ln>
                  <a:noFill/>
                </a:ln>
                <a:effectLst/>
                <a:uLnTx/>
                <a:uFillTx/>
                <a:latin typeface="Branding Black" pitchFamily="2" charset="77"/>
                <a:ea typeface="+mn-lt"/>
                <a:cs typeface="Calibri" panose="020F0502020204030204"/>
              </a:rPr>
            </a:br>
            <a:r>
              <a:rPr kumimoji="0" lang="en-US" sz="2800" b="1" u="none" strike="noStrike" kern="1200" cap="none" spc="0" normalizeH="0" baseline="0" noProof="0">
                <a:ln>
                  <a:noFill/>
                </a:ln>
                <a:effectLst/>
                <a:uLnTx/>
                <a:uFillTx/>
                <a:latin typeface="Branding Black" pitchFamily="2" charset="77"/>
                <a:ea typeface="+mn-lt"/>
                <a:cs typeface="Calibri" panose="020F0502020204030204"/>
              </a:rPr>
              <a:t>The loss of this species would drastically change the ecosystem.</a:t>
            </a:r>
          </a:p>
        </p:txBody>
      </p:sp>
      <p:sp>
        <p:nvSpPr>
          <p:cNvPr id="7" name="TextBox 6">
            <a:extLst>
              <a:ext uri="{FF2B5EF4-FFF2-40B4-BE49-F238E27FC236}">
                <a16:creationId xmlns:a16="http://schemas.microsoft.com/office/drawing/2014/main" id="{68FE25E1-992A-4B4B-80F7-80BE59CDB7E1}"/>
              </a:ext>
            </a:extLst>
          </p:cNvPr>
          <p:cNvSpPr txBox="1"/>
          <p:nvPr/>
        </p:nvSpPr>
        <p:spPr>
          <a:xfrm>
            <a:off x="536876" y="1477010"/>
            <a:ext cx="11604323" cy="861774"/>
          </a:xfrm>
          <a:prstGeom prst="rect">
            <a:avLst/>
          </a:prstGeom>
          <a:noFill/>
        </p:spPr>
        <p:txBody>
          <a:bodyPr wrap="square" lIns="91440" tIns="45720" rIns="91440" bIns="45720" anchor="t">
            <a:spAutoFit/>
          </a:bodyPr>
          <a:lstStyle/>
          <a:p>
            <a:pPr>
              <a:lnSpc>
                <a:spcPts val="3000"/>
              </a:lnSpc>
            </a:pPr>
            <a:r>
              <a:rPr kumimoji="0" lang="en-US" sz="2800" b="1" u="none" strike="noStrike" kern="1200" cap="none" spc="0" normalizeH="0" baseline="0" noProof="0" dirty="0">
                <a:ln>
                  <a:noFill/>
                </a:ln>
                <a:effectLst/>
                <a:uLnTx/>
                <a:uFillTx/>
                <a:latin typeface="Branding SemiBold"/>
                <a:ea typeface="+mn-lt"/>
                <a:cs typeface="Calibri" panose="020F0502020204030204"/>
              </a:rPr>
              <a:t>Bison once played such </a:t>
            </a:r>
            <a:r>
              <a:rPr lang="en-US" sz="2800" b="1" dirty="0">
                <a:latin typeface="Branding SemiBold"/>
                <a:ea typeface="+mn-lt"/>
                <a:cs typeface="Calibri" panose="020F0502020204030204"/>
              </a:rPr>
              <a:t>a key </a:t>
            </a:r>
            <a:r>
              <a:rPr kumimoji="0" lang="en-US" sz="2800" b="1" u="none" strike="noStrike" kern="1200" cap="none" spc="0" normalizeH="0" baseline="0" noProof="0" dirty="0">
                <a:ln>
                  <a:noFill/>
                </a:ln>
                <a:effectLst/>
                <a:uLnTx/>
                <a:uFillTx/>
                <a:latin typeface="Branding SemiBold"/>
                <a:ea typeface="+mn-lt"/>
                <a:cs typeface="Calibri" panose="020F0502020204030204"/>
              </a:rPr>
              <a:t>role in shaping the grassland ecosystem through their </a:t>
            </a:r>
            <a:r>
              <a:rPr lang="en-US" sz="2800" b="1" dirty="0">
                <a:latin typeface="Branding SemiBold"/>
                <a:ea typeface="+mn-lt"/>
                <a:cs typeface="Calibri" panose="020F0502020204030204"/>
              </a:rPr>
              <a:t>grazing and today cattle fill this role.</a:t>
            </a:r>
            <a:endParaRPr lang="en-US" sz="2800" b="1" dirty="0">
              <a:latin typeface="Branding SemiBold"/>
              <a:cs typeface="Calibri"/>
            </a:endParaRPr>
          </a:p>
        </p:txBody>
      </p:sp>
      <p:pic>
        <p:nvPicPr>
          <p:cNvPr id="2" name="Picture 2">
            <a:extLst>
              <a:ext uri="{FF2B5EF4-FFF2-40B4-BE49-F238E27FC236}">
                <a16:creationId xmlns:a16="http://schemas.microsoft.com/office/drawing/2014/main" id="{C883108F-3270-8B28-7682-3C67959157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279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tree, outdoor, stone, arch&#10;&#10;Description automatically generated">
            <a:extLst>
              <a:ext uri="{FF2B5EF4-FFF2-40B4-BE49-F238E27FC236}">
                <a16:creationId xmlns:a16="http://schemas.microsoft.com/office/drawing/2014/main" id="{595C5B84-C416-E10E-BCA9-4399246E10AF}"/>
              </a:ext>
            </a:extLst>
          </p:cNvPr>
          <p:cNvPicPr>
            <a:picLocks noGrp="1" noChangeAspect="1"/>
          </p:cNvPicPr>
          <p:nvPr>
            <p:ph idx="1"/>
          </p:nvPr>
        </p:nvPicPr>
        <p:blipFill rotWithShape="1">
          <a:blip r:embed="rId3"/>
          <a:srcRect r="351" b="51599"/>
          <a:stretch/>
        </p:blipFill>
        <p:spPr>
          <a:xfrm>
            <a:off x="-1190" y="-20154"/>
            <a:ext cx="7998934" cy="6878505"/>
          </a:xfrm>
        </p:spPr>
      </p:pic>
      <p:sp>
        <p:nvSpPr>
          <p:cNvPr id="5" name="Arrow: Right 4">
            <a:extLst>
              <a:ext uri="{FF2B5EF4-FFF2-40B4-BE49-F238E27FC236}">
                <a16:creationId xmlns:a16="http://schemas.microsoft.com/office/drawing/2014/main" id="{6F672445-43D4-0EE4-CD62-EE12F36EB3DA}"/>
              </a:ext>
            </a:extLst>
          </p:cNvPr>
          <p:cNvSpPr/>
          <p:nvPr/>
        </p:nvSpPr>
        <p:spPr>
          <a:xfrm rot="2280000">
            <a:off x="1320671" y="767734"/>
            <a:ext cx="2349500" cy="844550"/>
          </a:xfrm>
          <a:prstGeom prst="rightArrow">
            <a:avLst/>
          </a:prstGeom>
          <a:solidFill>
            <a:srgbClr val="FFFF66"/>
          </a:solid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66"/>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CECF348-F834-42D4-9735-5D73BF2F720C}"/>
              </a:ext>
            </a:extLst>
          </p:cNvPr>
          <p:cNvSpPr txBox="1"/>
          <p:nvPr/>
        </p:nvSpPr>
        <p:spPr>
          <a:xfrm>
            <a:off x="8373246" y="2003679"/>
            <a:ext cx="3673879"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ts val="3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Branding Black"/>
                <a:ea typeface="+mn-lt"/>
                <a:cs typeface="Calibri" panose="020F0502020204030204"/>
              </a:rPr>
              <a:t>Keystone species comes from the word </a:t>
            </a:r>
            <a:r>
              <a:rPr kumimoji="0" lang="en-US" sz="2800" b="1" i="0" u="none" strike="noStrike" kern="1200" cap="none" spc="0" normalizeH="0" baseline="0" noProof="0" dirty="0">
                <a:ln>
                  <a:noFill/>
                </a:ln>
                <a:solidFill>
                  <a:srgbClr val="B73A71"/>
                </a:solidFill>
                <a:effectLst/>
                <a:uLnTx/>
                <a:uFillTx/>
                <a:latin typeface="Branding Black"/>
                <a:ea typeface="+mn-lt"/>
                <a:cs typeface="Calibri" panose="020F0502020204030204"/>
              </a:rPr>
              <a:t>'keystone', </a:t>
            </a:r>
            <a:r>
              <a:rPr kumimoji="0" lang="en-US" sz="2800" b="1" i="0" u="none" strike="noStrike" kern="1200" cap="none" spc="0" normalizeH="0" baseline="0" noProof="0" dirty="0">
                <a:ln>
                  <a:noFill/>
                </a:ln>
                <a:solidFill>
                  <a:prstClr val="black"/>
                </a:solidFill>
                <a:effectLst/>
                <a:uLnTx/>
                <a:uFillTx/>
                <a:latin typeface="Branding Black"/>
                <a:ea typeface="+mn-lt"/>
                <a:cs typeface="Calibri" panose="020F0502020204030204"/>
              </a:rPr>
              <a:t>the central stone in an arch that holds it together</a:t>
            </a:r>
            <a:endParaRPr kumimoji="0" lang="en-US" sz="2800" b="1" i="0" u="none" strike="noStrike" kern="1200" cap="none" spc="0" normalizeH="0" baseline="0" noProof="0" dirty="0">
              <a:ln>
                <a:noFill/>
              </a:ln>
              <a:solidFill>
                <a:prstClr val="black"/>
              </a:solidFill>
              <a:effectLst/>
              <a:uLnTx/>
              <a:uFillTx/>
              <a:latin typeface="Branding Black"/>
              <a:ea typeface="+mn-ea"/>
              <a:cs typeface="Calibri"/>
            </a:endParaRPr>
          </a:p>
        </p:txBody>
      </p:sp>
      <p:pic>
        <p:nvPicPr>
          <p:cNvPr id="3" name="Picture 2">
            <a:extLst>
              <a:ext uri="{FF2B5EF4-FFF2-40B4-BE49-F238E27FC236}">
                <a16:creationId xmlns:a16="http://schemas.microsoft.com/office/drawing/2014/main" id="{4A231231-7E0D-C02C-9E41-23DF7EC7BC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64739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0113191-63D1-A34B-A690-849F43D832B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Online Media 3" title="Bison as Ecosystem Engineers">
            <a:hlinkClick r:id="" action="ppaction://media"/>
            <a:extLst>
              <a:ext uri="{FF2B5EF4-FFF2-40B4-BE49-F238E27FC236}">
                <a16:creationId xmlns:a16="http://schemas.microsoft.com/office/drawing/2014/main" id="{E6FE0857-F0BE-44A0-BBA1-88693924FCAC}"/>
              </a:ext>
            </a:extLst>
          </p:cNvPr>
          <p:cNvPicPr>
            <a:picLocks noGrp="1" noRot="1" noChangeAspect="1"/>
          </p:cNvPicPr>
          <p:nvPr>
            <p:ph sz="half" idx="1"/>
            <a:videoFile r:link="rId1"/>
          </p:nvPr>
        </p:nvPicPr>
        <p:blipFill>
          <a:blip r:embed="rId4"/>
          <a:stretch>
            <a:fillRect/>
          </a:stretch>
        </p:blipFill>
        <p:spPr>
          <a:xfrm>
            <a:off x="1080457" y="1293542"/>
            <a:ext cx="7734478" cy="5564458"/>
          </a:xfrm>
        </p:spPr>
      </p:pic>
      <p:sp>
        <p:nvSpPr>
          <p:cNvPr id="6" name="Content Placeholder 2">
            <a:extLst>
              <a:ext uri="{FF2B5EF4-FFF2-40B4-BE49-F238E27FC236}">
                <a16:creationId xmlns:a16="http://schemas.microsoft.com/office/drawing/2014/main" id="{61728369-3BF7-2B41-9DDE-7FD03EA8D405}"/>
              </a:ext>
            </a:extLst>
          </p:cNvPr>
          <p:cNvSpPr txBox="1">
            <a:spLocks/>
          </p:cNvSpPr>
          <p:nvPr/>
        </p:nvSpPr>
        <p:spPr>
          <a:xfrm>
            <a:off x="914400" y="531096"/>
            <a:ext cx="11277599" cy="7624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solidFill>
                  <a:srgbClr val="007A61"/>
                </a:solidFill>
                <a:latin typeface="Branding Black" pitchFamily="2" charset="77"/>
              </a:rPr>
              <a:t>ECOSYSTEM ENGINEERS</a:t>
            </a:r>
          </a:p>
        </p:txBody>
      </p:sp>
      <p:pic>
        <p:nvPicPr>
          <p:cNvPr id="2" name="Picture 2">
            <a:extLst>
              <a:ext uri="{FF2B5EF4-FFF2-40B4-BE49-F238E27FC236}">
                <a16:creationId xmlns:a16="http://schemas.microsoft.com/office/drawing/2014/main" id="{359BAECB-0FBB-7497-9E02-F94F9F3349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3188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ADF74F-CABF-2241-9522-38E1C3770A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DA66948C-31A1-034D-AC1F-5F84411A1912}"/>
              </a:ext>
            </a:extLst>
          </p:cNvPr>
          <p:cNvSpPr txBox="1">
            <a:spLocks/>
          </p:cNvSpPr>
          <p:nvPr/>
        </p:nvSpPr>
        <p:spPr>
          <a:xfrm>
            <a:off x="815898" y="563209"/>
            <a:ext cx="10078843" cy="13265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a:solidFill>
                  <a:srgbClr val="B73A71"/>
                </a:solidFill>
                <a:latin typeface="Branding Black" pitchFamily="2" charset="77"/>
              </a:rPr>
              <a:t>Why do we care </a:t>
            </a:r>
            <a:r>
              <a:rPr lang="en-CA" sz="4800" b="1">
                <a:solidFill>
                  <a:srgbClr val="783E63"/>
                </a:solidFill>
                <a:latin typeface="Branding Black" pitchFamily="2" charset="77"/>
              </a:rPr>
              <a:t>about </a:t>
            </a:r>
            <a:br>
              <a:rPr lang="en-CA" sz="4800" b="1">
                <a:solidFill>
                  <a:srgbClr val="783E63"/>
                </a:solidFill>
                <a:latin typeface="Branding Black" pitchFamily="2" charset="77"/>
              </a:rPr>
            </a:br>
            <a:r>
              <a:rPr lang="en-CA" sz="4800" b="1">
                <a:solidFill>
                  <a:srgbClr val="783E63"/>
                </a:solidFill>
                <a:latin typeface="Branding Black" pitchFamily="2" charset="77"/>
              </a:rPr>
              <a:t>grassland ecosystems? </a:t>
            </a:r>
          </a:p>
          <a:p>
            <a:pPr marL="0" indent="0">
              <a:lnSpc>
                <a:spcPts val="4200"/>
              </a:lnSpc>
              <a:buNone/>
            </a:pPr>
            <a:endParaRPr lang="en-CA" sz="4800" b="1">
              <a:solidFill>
                <a:srgbClr val="B73A71"/>
              </a:solidFill>
              <a:latin typeface="Branding Black" pitchFamily="2" charset="77"/>
            </a:endParaRPr>
          </a:p>
        </p:txBody>
      </p:sp>
      <p:sp>
        <p:nvSpPr>
          <p:cNvPr id="2" name="Oval 1">
            <a:extLst>
              <a:ext uri="{FF2B5EF4-FFF2-40B4-BE49-F238E27FC236}">
                <a16:creationId xmlns:a16="http://schemas.microsoft.com/office/drawing/2014/main" id="{E9F6260E-154C-A04A-8B0A-AB62674C8075}"/>
              </a:ext>
            </a:extLst>
          </p:cNvPr>
          <p:cNvSpPr/>
          <p:nvPr/>
        </p:nvSpPr>
        <p:spPr>
          <a:xfrm>
            <a:off x="718825" y="2062621"/>
            <a:ext cx="2732758" cy="2732758"/>
          </a:xfrm>
          <a:prstGeom prst="ellipse">
            <a:avLst/>
          </a:prstGeom>
          <a:solidFill>
            <a:srgbClr val="B73A7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0B5BFA6-39B9-45F2-FBC9-777C76066BE4}"/>
              </a:ext>
            </a:extLst>
          </p:cNvPr>
          <p:cNvSpPr txBox="1"/>
          <p:nvPr/>
        </p:nvSpPr>
        <p:spPr>
          <a:xfrm>
            <a:off x="718824" y="3519289"/>
            <a:ext cx="2732757" cy="656846"/>
          </a:xfrm>
          <a:prstGeom prst="rect">
            <a:avLst/>
          </a:prstGeom>
          <a:noFill/>
        </p:spPr>
        <p:txBody>
          <a:bodyPr wrap="square" rtlCol="0">
            <a:spAutoFit/>
          </a:bodyPr>
          <a:lstStyle/>
          <a:p>
            <a:pPr algn="ctr">
              <a:lnSpc>
                <a:spcPts val="2200"/>
              </a:lnSpc>
            </a:pPr>
            <a:r>
              <a:rPr lang="en-CA" sz="2400" b="1">
                <a:solidFill>
                  <a:srgbClr val="E9E642"/>
                </a:solidFill>
                <a:latin typeface="Branding Black" pitchFamily="2" charset="77"/>
              </a:rPr>
              <a:t>BIODIVERSITY HOTSPOTS</a:t>
            </a:r>
            <a:endParaRPr lang="en-CA" sz="2400">
              <a:solidFill>
                <a:schemeClr val="bg1"/>
              </a:solidFill>
              <a:latin typeface="Branding MediumItalic" pitchFamily="2" charset="77"/>
            </a:endParaRPr>
          </a:p>
        </p:txBody>
      </p:sp>
      <p:sp>
        <p:nvSpPr>
          <p:cNvPr id="12" name="Oval 11">
            <a:extLst>
              <a:ext uri="{FF2B5EF4-FFF2-40B4-BE49-F238E27FC236}">
                <a16:creationId xmlns:a16="http://schemas.microsoft.com/office/drawing/2014/main" id="{CB7E6805-A9A2-594A-A630-D6DA1D6A63B6}"/>
              </a:ext>
            </a:extLst>
          </p:cNvPr>
          <p:cNvSpPr/>
          <p:nvPr/>
        </p:nvSpPr>
        <p:spPr>
          <a:xfrm>
            <a:off x="8714745" y="3129421"/>
            <a:ext cx="2732758" cy="2732758"/>
          </a:xfrm>
          <a:prstGeom prst="ellipse">
            <a:avLst/>
          </a:prstGeom>
          <a:solidFill>
            <a:srgbClr val="B73A7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342086E-111D-E24A-B8C1-77ECBBED4876}"/>
              </a:ext>
            </a:extLst>
          </p:cNvPr>
          <p:cNvSpPr txBox="1"/>
          <p:nvPr/>
        </p:nvSpPr>
        <p:spPr>
          <a:xfrm>
            <a:off x="8714744" y="4586089"/>
            <a:ext cx="2732757" cy="656846"/>
          </a:xfrm>
          <a:prstGeom prst="rect">
            <a:avLst/>
          </a:prstGeom>
          <a:noFill/>
        </p:spPr>
        <p:txBody>
          <a:bodyPr wrap="square" rtlCol="0">
            <a:spAutoFit/>
          </a:bodyPr>
          <a:lstStyle/>
          <a:p>
            <a:pPr algn="ctr">
              <a:lnSpc>
                <a:spcPts val="2200"/>
              </a:lnSpc>
            </a:pPr>
            <a:r>
              <a:rPr lang="en-CA" sz="2400" b="1">
                <a:solidFill>
                  <a:srgbClr val="E9E642"/>
                </a:solidFill>
                <a:latin typeface="Branding Black" pitchFamily="2" charset="77"/>
              </a:rPr>
              <a:t>CLIMATE</a:t>
            </a:r>
            <a:br>
              <a:rPr lang="en-CA" sz="2400" b="1">
                <a:solidFill>
                  <a:srgbClr val="E9E642"/>
                </a:solidFill>
                <a:latin typeface="Branding Black" pitchFamily="2" charset="77"/>
              </a:rPr>
            </a:br>
            <a:r>
              <a:rPr lang="en-CA" sz="2400" b="1">
                <a:solidFill>
                  <a:srgbClr val="E9E642"/>
                </a:solidFill>
                <a:latin typeface="Branding Black" pitchFamily="2" charset="77"/>
              </a:rPr>
              <a:t>CHANGE</a:t>
            </a:r>
            <a:endParaRPr lang="en-CA" sz="2400">
              <a:solidFill>
                <a:schemeClr val="bg1"/>
              </a:solidFill>
              <a:latin typeface="Branding MediumItalic" pitchFamily="2" charset="77"/>
            </a:endParaRPr>
          </a:p>
        </p:txBody>
      </p:sp>
      <p:sp>
        <p:nvSpPr>
          <p:cNvPr id="14" name="Oval 13">
            <a:extLst>
              <a:ext uri="{FF2B5EF4-FFF2-40B4-BE49-F238E27FC236}">
                <a16:creationId xmlns:a16="http://schemas.microsoft.com/office/drawing/2014/main" id="{18C2A074-86B8-2549-8424-64AD5F07D0EC}"/>
              </a:ext>
            </a:extLst>
          </p:cNvPr>
          <p:cNvSpPr/>
          <p:nvPr/>
        </p:nvSpPr>
        <p:spPr>
          <a:xfrm>
            <a:off x="4716783" y="2575326"/>
            <a:ext cx="2732758" cy="2732758"/>
          </a:xfrm>
          <a:prstGeom prst="ellipse">
            <a:avLst/>
          </a:prstGeom>
          <a:solidFill>
            <a:srgbClr val="B73A7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15904A2-A33B-0042-BFD5-EA3F0B293E81}"/>
              </a:ext>
            </a:extLst>
          </p:cNvPr>
          <p:cNvSpPr txBox="1"/>
          <p:nvPr/>
        </p:nvSpPr>
        <p:spPr>
          <a:xfrm>
            <a:off x="4716782" y="4031994"/>
            <a:ext cx="2732757" cy="656846"/>
          </a:xfrm>
          <a:prstGeom prst="rect">
            <a:avLst/>
          </a:prstGeom>
          <a:noFill/>
        </p:spPr>
        <p:txBody>
          <a:bodyPr wrap="square" rtlCol="0">
            <a:spAutoFit/>
          </a:bodyPr>
          <a:lstStyle/>
          <a:p>
            <a:pPr algn="ctr">
              <a:lnSpc>
                <a:spcPts val="2200"/>
              </a:lnSpc>
            </a:pPr>
            <a:r>
              <a:rPr lang="en-CA" sz="2400" b="1">
                <a:solidFill>
                  <a:srgbClr val="E9E642"/>
                </a:solidFill>
                <a:latin typeface="Branding Black" pitchFamily="2" charset="77"/>
              </a:rPr>
              <a:t>ECOSYSTEM</a:t>
            </a:r>
            <a:br>
              <a:rPr lang="en-CA" sz="2400" b="1">
                <a:solidFill>
                  <a:srgbClr val="E9E642"/>
                </a:solidFill>
                <a:latin typeface="Branding Black" pitchFamily="2" charset="77"/>
              </a:rPr>
            </a:br>
            <a:r>
              <a:rPr lang="en-CA" sz="2400" b="1">
                <a:solidFill>
                  <a:srgbClr val="E9E642"/>
                </a:solidFill>
                <a:latin typeface="Branding Black" pitchFamily="2" charset="77"/>
              </a:rPr>
              <a:t>SERVICES</a:t>
            </a:r>
            <a:endParaRPr lang="en-CA" sz="2400">
              <a:solidFill>
                <a:schemeClr val="bg1"/>
              </a:solidFill>
              <a:latin typeface="Branding MediumItalic" pitchFamily="2" charset="77"/>
            </a:endParaRPr>
          </a:p>
        </p:txBody>
      </p:sp>
      <p:sp>
        <p:nvSpPr>
          <p:cNvPr id="17" name="TextBox 16">
            <a:extLst>
              <a:ext uri="{FF2B5EF4-FFF2-40B4-BE49-F238E27FC236}">
                <a16:creationId xmlns:a16="http://schemas.microsoft.com/office/drawing/2014/main" id="{F4988F10-0E95-5149-8384-A68062C5132B}"/>
              </a:ext>
            </a:extLst>
          </p:cNvPr>
          <p:cNvSpPr txBox="1"/>
          <p:nvPr/>
        </p:nvSpPr>
        <p:spPr>
          <a:xfrm>
            <a:off x="1398134" y="3075839"/>
            <a:ext cx="1374136" cy="516295"/>
          </a:xfrm>
          <a:prstGeom prst="rect">
            <a:avLst/>
          </a:prstGeom>
          <a:noFill/>
        </p:spPr>
        <p:txBody>
          <a:bodyPr wrap="square" rtlCol="0">
            <a:spAutoFit/>
          </a:bodyPr>
          <a:lstStyle/>
          <a:p>
            <a:pPr algn="ctr">
              <a:lnSpc>
                <a:spcPts val="2200"/>
              </a:lnSpc>
            </a:pPr>
            <a:r>
              <a:rPr lang="en-CA" sz="7200" b="1">
                <a:solidFill>
                  <a:schemeClr val="bg1"/>
                </a:solidFill>
                <a:latin typeface="Branding Black" pitchFamily="2" charset="77"/>
              </a:rPr>
              <a:t>#1</a:t>
            </a:r>
            <a:endParaRPr lang="en-CA" sz="7200">
              <a:solidFill>
                <a:schemeClr val="bg1"/>
              </a:solidFill>
              <a:latin typeface="Branding MediumItalic" pitchFamily="2" charset="77"/>
            </a:endParaRPr>
          </a:p>
        </p:txBody>
      </p:sp>
      <p:sp>
        <p:nvSpPr>
          <p:cNvPr id="18" name="TextBox 17">
            <a:extLst>
              <a:ext uri="{FF2B5EF4-FFF2-40B4-BE49-F238E27FC236}">
                <a16:creationId xmlns:a16="http://schemas.microsoft.com/office/drawing/2014/main" id="{D0BADD8F-3947-224C-9B4F-973FA220F084}"/>
              </a:ext>
            </a:extLst>
          </p:cNvPr>
          <p:cNvSpPr txBox="1"/>
          <p:nvPr/>
        </p:nvSpPr>
        <p:spPr>
          <a:xfrm>
            <a:off x="5408932" y="3588544"/>
            <a:ext cx="1374136" cy="516295"/>
          </a:xfrm>
          <a:prstGeom prst="rect">
            <a:avLst/>
          </a:prstGeom>
          <a:noFill/>
        </p:spPr>
        <p:txBody>
          <a:bodyPr wrap="square" rtlCol="0">
            <a:spAutoFit/>
          </a:bodyPr>
          <a:lstStyle/>
          <a:p>
            <a:pPr algn="ctr">
              <a:lnSpc>
                <a:spcPts val="2200"/>
              </a:lnSpc>
            </a:pPr>
            <a:r>
              <a:rPr lang="en-CA" sz="7200" b="1">
                <a:solidFill>
                  <a:schemeClr val="bg1"/>
                </a:solidFill>
                <a:latin typeface="Branding Black" pitchFamily="2" charset="77"/>
              </a:rPr>
              <a:t>#2</a:t>
            </a:r>
            <a:endParaRPr lang="en-CA" sz="7200">
              <a:solidFill>
                <a:schemeClr val="bg1"/>
              </a:solidFill>
              <a:latin typeface="Branding MediumItalic" pitchFamily="2" charset="77"/>
            </a:endParaRPr>
          </a:p>
        </p:txBody>
      </p:sp>
      <p:sp>
        <p:nvSpPr>
          <p:cNvPr id="19" name="TextBox 18">
            <a:extLst>
              <a:ext uri="{FF2B5EF4-FFF2-40B4-BE49-F238E27FC236}">
                <a16:creationId xmlns:a16="http://schemas.microsoft.com/office/drawing/2014/main" id="{F7C6A2A1-5595-CC40-9B01-936516FB600E}"/>
              </a:ext>
            </a:extLst>
          </p:cNvPr>
          <p:cNvSpPr txBox="1"/>
          <p:nvPr/>
        </p:nvSpPr>
        <p:spPr>
          <a:xfrm>
            <a:off x="9394054" y="4142639"/>
            <a:ext cx="1374136" cy="516295"/>
          </a:xfrm>
          <a:prstGeom prst="rect">
            <a:avLst/>
          </a:prstGeom>
          <a:noFill/>
        </p:spPr>
        <p:txBody>
          <a:bodyPr wrap="square" rtlCol="0">
            <a:spAutoFit/>
          </a:bodyPr>
          <a:lstStyle/>
          <a:p>
            <a:pPr algn="ctr">
              <a:lnSpc>
                <a:spcPts val="2200"/>
              </a:lnSpc>
            </a:pPr>
            <a:r>
              <a:rPr lang="en-CA" sz="7200" b="1">
                <a:solidFill>
                  <a:schemeClr val="bg1"/>
                </a:solidFill>
                <a:latin typeface="Branding Black" pitchFamily="2" charset="77"/>
              </a:rPr>
              <a:t>#3</a:t>
            </a:r>
            <a:endParaRPr lang="en-CA" sz="7200">
              <a:solidFill>
                <a:schemeClr val="bg1"/>
              </a:solidFill>
              <a:latin typeface="Branding MediumItalic" pitchFamily="2" charset="77"/>
            </a:endParaRPr>
          </a:p>
        </p:txBody>
      </p:sp>
      <p:pic>
        <p:nvPicPr>
          <p:cNvPr id="3" name="Picture 2">
            <a:extLst>
              <a:ext uri="{FF2B5EF4-FFF2-40B4-BE49-F238E27FC236}">
                <a16:creationId xmlns:a16="http://schemas.microsoft.com/office/drawing/2014/main" id="{0CB8B0D1-9CB7-57D2-0AEC-C4CB203586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5373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64974997-797E-A940-AAD8-9D8777C2B5B4}"/>
              </a:ext>
            </a:extLst>
          </p:cNvPr>
          <p:cNvPicPr>
            <a:picLocks noChangeAspect="1"/>
          </p:cNvPicPr>
          <p:nvPr/>
        </p:nvPicPr>
        <p:blipFill>
          <a:blip r:embed="rId4"/>
          <a:stretch>
            <a:fillRect/>
          </a:stretch>
        </p:blipFill>
        <p:spPr>
          <a:xfrm>
            <a:off x="863600" y="0"/>
            <a:ext cx="1754205" cy="1819176"/>
          </a:xfrm>
          <a:prstGeom prst="rect">
            <a:avLst/>
          </a:prstGeom>
        </p:spPr>
      </p:pic>
      <p:sp>
        <p:nvSpPr>
          <p:cNvPr id="2" name="TextBox 1">
            <a:extLst>
              <a:ext uri="{FF2B5EF4-FFF2-40B4-BE49-F238E27FC236}">
                <a16:creationId xmlns:a16="http://schemas.microsoft.com/office/drawing/2014/main" id="{EB86230E-4C2E-406B-6E5E-6897EB9DABB0}"/>
              </a:ext>
            </a:extLst>
          </p:cNvPr>
          <p:cNvSpPr txBox="1"/>
          <p:nvPr/>
        </p:nvSpPr>
        <p:spPr>
          <a:xfrm>
            <a:off x="612475" y="4451230"/>
            <a:ext cx="11340859"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CA" sz="2400" b="1">
                <a:solidFill>
                  <a:srgbClr val="FFFFFF"/>
                </a:solidFill>
                <a:latin typeface="Branding SemiBold"/>
              </a:rPr>
              <a:t>Created in Partnership with:</a:t>
            </a:r>
          </a:p>
          <a:p>
            <a:r>
              <a:rPr lang="en-CA" b="1">
                <a:solidFill>
                  <a:srgbClr val="FFFF66"/>
                </a:solidFill>
                <a:latin typeface="Branding SemiBold"/>
              </a:rPr>
              <a:t>Dr. Kyle Bobiwash</a:t>
            </a:r>
            <a:r>
              <a:rPr lang="en-CA" b="1">
                <a:solidFill>
                  <a:srgbClr val="FFFFFF"/>
                </a:solidFill>
                <a:latin typeface="Branding SemiBold"/>
              </a:rPr>
              <a:t>; Faculty of Agricultural and Food Sciences, University of Manitoba</a:t>
            </a:r>
          </a:p>
          <a:p>
            <a:r>
              <a:rPr lang="en-CA" b="1">
                <a:solidFill>
                  <a:srgbClr val="FFFF66"/>
                </a:solidFill>
                <a:latin typeface="Branding SemiBold"/>
              </a:rPr>
              <a:t>Karli Reimer;</a:t>
            </a:r>
            <a:r>
              <a:rPr lang="en-CA" b="1">
                <a:solidFill>
                  <a:srgbClr val="FFFFFF"/>
                </a:solidFill>
                <a:latin typeface="Branding SemiBold"/>
              </a:rPr>
              <a:t> Communications Specialist, Ducks Unlimited Canada</a:t>
            </a:r>
          </a:p>
          <a:p>
            <a:r>
              <a:rPr lang="en-CA" b="1">
                <a:solidFill>
                  <a:srgbClr val="FFFF66"/>
                </a:solidFill>
                <a:latin typeface="Branding SemiBold"/>
              </a:rPr>
              <a:t>Kristine Tapley</a:t>
            </a:r>
            <a:r>
              <a:rPr lang="en-CA" b="1">
                <a:solidFill>
                  <a:srgbClr val="FFFFFF"/>
                </a:solidFill>
                <a:latin typeface="Branding SemiBold"/>
              </a:rPr>
              <a:t>; National Lead of Sustainability, Ducks Unlimited Canada</a:t>
            </a:r>
          </a:p>
          <a:p>
            <a:r>
              <a:rPr lang="en-CA" b="1">
                <a:solidFill>
                  <a:srgbClr val="FFFF66"/>
                </a:solidFill>
                <a:latin typeface="Branding SemiBold"/>
              </a:rPr>
              <a:t>Jim Devries</a:t>
            </a:r>
            <a:r>
              <a:rPr lang="en-CA" b="1">
                <a:solidFill>
                  <a:srgbClr val="FFFFFF"/>
                </a:solidFill>
                <a:latin typeface="Branding SemiBold"/>
              </a:rPr>
              <a:t>; Research Scientist, Institue for Wetland and Waterfowl Research</a:t>
            </a:r>
          </a:p>
          <a:p>
            <a:r>
              <a:rPr lang="en-CA" b="1">
                <a:solidFill>
                  <a:srgbClr val="FFFF66"/>
                </a:solidFill>
                <a:latin typeface="Branding SemiBold"/>
              </a:rPr>
              <a:t>Mary-Jane Orr</a:t>
            </a:r>
            <a:r>
              <a:rPr lang="en-CA" b="1">
                <a:solidFill>
                  <a:srgbClr val="FFFFFF"/>
                </a:solidFill>
                <a:latin typeface="Branding SemiBold"/>
              </a:rPr>
              <a:t>; General Manager, Manitoba Beef &amp; Forage Initiatives</a:t>
            </a:r>
          </a:p>
          <a:p>
            <a:br>
              <a:rPr lang="en-CA" b="1">
                <a:solidFill>
                  <a:srgbClr val="FFFFFF"/>
                </a:solidFill>
                <a:latin typeface="Branding SemiBold"/>
              </a:rPr>
            </a:br>
            <a:endParaRPr lang="en-CA" b="1">
              <a:solidFill>
                <a:srgbClr val="FFFFFF"/>
              </a:solidFill>
              <a:latin typeface="Branding SemiBold"/>
            </a:endParaRPr>
          </a:p>
        </p:txBody>
      </p:sp>
    </p:spTree>
    <p:extLst>
      <p:ext uri="{BB962C8B-B14F-4D97-AF65-F5344CB8AC3E}">
        <p14:creationId xmlns:p14="http://schemas.microsoft.com/office/powerpoint/2010/main" val="2196652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26E86C-1A65-9645-9E1D-AFECC8099532}"/>
              </a:ext>
            </a:extLst>
          </p:cNvPr>
          <p:cNvSpPr/>
          <p:nvPr/>
        </p:nvSpPr>
        <p:spPr>
          <a:xfrm>
            <a:off x="0" y="10160"/>
            <a:ext cx="12192000" cy="6858000"/>
          </a:xfrm>
          <a:prstGeom prst="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a:solidFill>
                <a:schemeClr val="bg1"/>
              </a:solidFill>
              <a:latin typeface="Branding Black" pitchFamily="2" charset="77"/>
            </a:endParaRPr>
          </a:p>
        </p:txBody>
      </p:sp>
      <p:sp>
        <p:nvSpPr>
          <p:cNvPr id="6" name="Content Placeholder 2">
            <a:extLst>
              <a:ext uri="{FF2B5EF4-FFF2-40B4-BE49-F238E27FC236}">
                <a16:creationId xmlns:a16="http://schemas.microsoft.com/office/drawing/2014/main" id="{3F7B424E-F251-8140-BFB5-CF75014B339D}"/>
              </a:ext>
            </a:extLst>
          </p:cNvPr>
          <p:cNvSpPr txBox="1">
            <a:spLocks/>
          </p:cNvSpPr>
          <p:nvPr/>
        </p:nvSpPr>
        <p:spPr>
          <a:xfrm>
            <a:off x="863600" y="3842305"/>
            <a:ext cx="10515600" cy="6770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b="1">
                <a:solidFill>
                  <a:schemeClr val="bg1"/>
                </a:solidFill>
                <a:latin typeface="Branding SemiBold" pitchFamily="2" charset="77"/>
              </a:rPr>
              <a:t>WHY DO WE CARE ABOUT GRASSLAND ECOSYSTEMS?</a:t>
            </a:r>
          </a:p>
        </p:txBody>
      </p:sp>
      <p:sp>
        <p:nvSpPr>
          <p:cNvPr id="7" name="Content Placeholder 2">
            <a:extLst>
              <a:ext uri="{FF2B5EF4-FFF2-40B4-BE49-F238E27FC236}">
                <a16:creationId xmlns:a16="http://schemas.microsoft.com/office/drawing/2014/main" id="{28550F97-7A88-4748-9C21-853A6C1EBA58}"/>
              </a:ext>
            </a:extLst>
          </p:cNvPr>
          <p:cNvSpPr txBox="1">
            <a:spLocks/>
          </p:cNvSpPr>
          <p:nvPr/>
        </p:nvSpPr>
        <p:spPr>
          <a:xfrm>
            <a:off x="3096127" y="4727849"/>
            <a:ext cx="8892673" cy="1298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a:solidFill>
                  <a:schemeClr val="bg1"/>
                </a:solidFill>
                <a:latin typeface="Branding Black" pitchFamily="2" charset="77"/>
              </a:rPr>
              <a:t>GRASSLANDS ARE </a:t>
            </a:r>
            <a:br>
              <a:rPr lang="en-CA" sz="5400" b="1">
                <a:solidFill>
                  <a:srgbClr val="E9E642"/>
                </a:solidFill>
                <a:latin typeface="Branding Black" pitchFamily="2" charset="77"/>
              </a:rPr>
            </a:br>
            <a:r>
              <a:rPr lang="en-CA" sz="5400" b="1">
                <a:solidFill>
                  <a:srgbClr val="E9E642"/>
                </a:solidFill>
                <a:latin typeface="Branding Black" pitchFamily="2" charset="77"/>
              </a:rPr>
              <a:t>BIODIVERSITY HOTSPOTS</a:t>
            </a:r>
          </a:p>
        </p:txBody>
      </p:sp>
      <p:sp>
        <p:nvSpPr>
          <p:cNvPr id="8" name="TextBox 7">
            <a:extLst>
              <a:ext uri="{FF2B5EF4-FFF2-40B4-BE49-F238E27FC236}">
                <a16:creationId xmlns:a16="http://schemas.microsoft.com/office/drawing/2014/main" id="{E3B87467-0336-456C-C8DF-FB98B7EA5046}"/>
              </a:ext>
            </a:extLst>
          </p:cNvPr>
          <p:cNvSpPr txBox="1"/>
          <p:nvPr/>
        </p:nvSpPr>
        <p:spPr>
          <a:xfrm>
            <a:off x="561474" y="4075985"/>
            <a:ext cx="2454441" cy="2215991"/>
          </a:xfrm>
          <a:prstGeom prst="rect">
            <a:avLst/>
          </a:prstGeom>
          <a:noFill/>
        </p:spPr>
        <p:txBody>
          <a:bodyPr wrap="square">
            <a:spAutoFit/>
          </a:bodyPr>
          <a:lstStyle/>
          <a:p>
            <a:pPr algn="ctr"/>
            <a:r>
              <a:rPr lang="en-US" sz="13800">
                <a:solidFill>
                  <a:schemeClr val="bg1"/>
                </a:solidFill>
                <a:latin typeface="Branding Black" pitchFamily="2" charset="77"/>
              </a:rPr>
              <a:t>#1</a:t>
            </a:r>
          </a:p>
        </p:txBody>
      </p:sp>
      <p:pic>
        <p:nvPicPr>
          <p:cNvPr id="2" name="Picture 2">
            <a:extLst>
              <a:ext uri="{FF2B5EF4-FFF2-40B4-BE49-F238E27FC236}">
                <a16:creationId xmlns:a16="http://schemas.microsoft.com/office/drawing/2014/main" id="{CEFA8456-F942-C078-4E5B-192FE64EED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28196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0FE8D3F-7DE2-BF4E-968B-CAAD204BF35E}"/>
              </a:ext>
            </a:extLst>
          </p:cNvPr>
          <p:cNvSpPr/>
          <p:nvPr/>
        </p:nvSpPr>
        <p:spPr>
          <a:xfrm>
            <a:off x="0" y="10160"/>
            <a:ext cx="12192000" cy="6858000"/>
          </a:xfrm>
          <a:prstGeom prst="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a:solidFill>
                <a:schemeClr val="bg1"/>
              </a:solidFill>
              <a:latin typeface="Branding Black" pitchFamily="2" charset="77"/>
            </a:endParaRPr>
          </a:p>
        </p:txBody>
      </p:sp>
      <p:sp>
        <p:nvSpPr>
          <p:cNvPr id="3" name="Content Placeholder 2">
            <a:extLst>
              <a:ext uri="{FF2B5EF4-FFF2-40B4-BE49-F238E27FC236}">
                <a16:creationId xmlns:a16="http://schemas.microsoft.com/office/drawing/2014/main" id="{57C4D00F-23DB-85ED-CC6C-9C62C04BECD3}"/>
              </a:ext>
            </a:extLst>
          </p:cNvPr>
          <p:cNvSpPr>
            <a:spLocks noGrp="1"/>
          </p:cNvSpPr>
          <p:nvPr>
            <p:ph idx="1"/>
          </p:nvPr>
        </p:nvSpPr>
        <p:spPr>
          <a:xfrm>
            <a:off x="838200" y="2141537"/>
            <a:ext cx="4455160" cy="4351338"/>
          </a:xfrm>
        </p:spPr>
        <p:txBody>
          <a:bodyPr>
            <a:normAutofit/>
          </a:bodyPr>
          <a:lstStyle/>
          <a:p>
            <a:pPr marL="0" indent="0">
              <a:lnSpc>
                <a:spcPts val="2800"/>
              </a:lnSpc>
              <a:buNone/>
            </a:pPr>
            <a:r>
              <a:rPr lang="en-US" sz="2400" b="1" dirty="0">
                <a:solidFill>
                  <a:schemeClr val="bg1"/>
                </a:solidFill>
                <a:latin typeface="Branding Black" pitchFamily="2" charset="77"/>
              </a:rPr>
              <a:t>Biodiversity  </a:t>
            </a:r>
            <a:r>
              <a:rPr lang="en-US" sz="2400" b="1" dirty="0">
                <a:solidFill>
                  <a:schemeClr val="bg1"/>
                </a:solidFill>
                <a:latin typeface="Branding SemiBold" pitchFamily="2" charset="77"/>
              </a:rPr>
              <a:t>is the variety </a:t>
            </a:r>
            <a:br>
              <a:rPr lang="en-US" sz="2400" b="1" dirty="0">
                <a:solidFill>
                  <a:schemeClr val="bg1"/>
                </a:solidFill>
                <a:latin typeface="Branding SemiBold" pitchFamily="2" charset="77"/>
              </a:rPr>
            </a:br>
            <a:r>
              <a:rPr lang="en-US" sz="2400" b="1" dirty="0">
                <a:solidFill>
                  <a:schemeClr val="bg1"/>
                </a:solidFill>
                <a:latin typeface="Branding SemiBold" pitchFamily="2" charset="77"/>
              </a:rPr>
              <a:t>of life on earth and includes:</a:t>
            </a:r>
          </a:p>
          <a:p>
            <a:pPr marL="606425" lvl="1" indent="-342900">
              <a:lnSpc>
                <a:spcPts val="2800"/>
              </a:lnSpc>
              <a:buSzPct val="75000"/>
            </a:pPr>
            <a:r>
              <a:rPr lang="en-US" b="1" dirty="0">
                <a:solidFill>
                  <a:schemeClr val="bg1"/>
                </a:solidFill>
                <a:latin typeface="Branding SemiBold" pitchFamily="2" charset="77"/>
              </a:rPr>
              <a:t>Genetic diversity</a:t>
            </a:r>
          </a:p>
          <a:p>
            <a:pPr marL="606425" lvl="1" indent="-342900">
              <a:lnSpc>
                <a:spcPts val="2800"/>
              </a:lnSpc>
              <a:buSzPct val="75000"/>
            </a:pPr>
            <a:r>
              <a:rPr lang="en-US" b="1" dirty="0">
                <a:solidFill>
                  <a:schemeClr val="bg1"/>
                </a:solidFill>
                <a:latin typeface="Branding SemiBold" pitchFamily="2" charset="77"/>
              </a:rPr>
              <a:t>Species diversity</a:t>
            </a:r>
          </a:p>
          <a:p>
            <a:pPr marL="606425" lvl="1" indent="-342900">
              <a:lnSpc>
                <a:spcPts val="2800"/>
              </a:lnSpc>
              <a:buSzPct val="75000"/>
            </a:pPr>
            <a:r>
              <a:rPr lang="en-US" b="1" dirty="0">
                <a:solidFill>
                  <a:schemeClr val="bg1"/>
                </a:solidFill>
                <a:latin typeface="Branding SemiBold" pitchFamily="2" charset="77"/>
              </a:rPr>
              <a:t>Ecosystem diversity</a:t>
            </a:r>
          </a:p>
          <a:p>
            <a:pPr marL="0" indent="0">
              <a:lnSpc>
                <a:spcPts val="2800"/>
              </a:lnSpc>
              <a:buNone/>
            </a:pPr>
            <a:endParaRPr lang="en-US" sz="2400" b="1" dirty="0">
              <a:solidFill>
                <a:schemeClr val="bg1"/>
              </a:solidFill>
              <a:latin typeface="Branding SemiBold" pitchFamily="2" charset="77"/>
            </a:endParaRPr>
          </a:p>
          <a:p>
            <a:pPr marL="0" indent="0">
              <a:lnSpc>
                <a:spcPts val="2800"/>
              </a:lnSpc>
              <a:buNone/>
            </a:pPr>
            <a:r>
              <a:rPr lang="en-US" sz="2400" b="1" dirty="0">
                <a:solidFill>
                  <a:schemeClr val="bg1"/>
                </a:solidFill>
                <a:latin typeface="Branding Black" pitchFamily="2" charset="77"/>
              </a:rPr>
              <a:t>Biodiversity hotspots </a:t>
            </a:r>
            <a:r>
              <a:rPr lang="en-US" sz="2400" b="1" dirty="0">
                <a:solidFill>
                  <a:schemeClr val="bg1"/>
                </a:solidFill>
                <a:latin typeface="Branding SemiBold" pitchFamily="2" charset="77"/>
              </a:rPr>
              <a:t>contain high levels of biodiversity and are rich with life.</a:t>
            </a:r>
          </a:p>
        </p:txBody>
      </p:sp>
      <p:sp>
        <p:nvSpPr>
          <p:cNvPr id="5" name="TextBox 4">
            <a:extLst>
              <a:ext uri="{FF2B5EF4-FFF2-40B4-BE49-F238E27FC236}">
                <a16:creationId xmlns:a16="http://schemas.microsoft.com/office/drawing/2014/main" id="{C2CE1C49-8093-9EE9-315C-7BA099FB6E2E}"/>
              </a:ext>
            </a:extLst>
          </p:cNvPr>
          <p:cNvSpPr txBox="1"/>
          <p:nvPr/>
        </p:nvSpPr>
        <p:spPr>
          <a:xfrm>
            <a:off x="5693243" y="5878174"/>
            <a:ext cx="6098874" cy="307777"/>
          </a:xfrm>
          <a:prstGeom prst="rect">
            <a:avLst/>
          </a:prstGeom>
          <a:noFill/>
        </p:spPr>
        <p:txBody>
          <a:bodyPr wrap="square">
            <a:spAutoFit/>
          </a:bodyPr>
          <a:lstStyle/>
          <a:p>
            <a:pPr algn="r"/>
            <a:r>
              <a:rPr lang="en-US" sz="1400">
                <a:solidFill>
                  <a:schemeClr val="bg1"/>
                </a:solidFill>
                <a:effectLst/>
                <a:latin typeface="Branding MediumItalic" pitchFamily="2" charset="77"/>
                <a:ea typeface="Calibri" panose="020F0502020204030204" pitchFamily="34" charset="0"/>
                <a:cs typeface="Times New Roman" panose="02020603050405020304" pitchFamily="18" charset="0"/>
              </a:rPr>
              <a:t>Grasslands Hillside Grass</a:t>
            </a:r>
            <a:r>
              <a:rPr lang="en-US" sz="1400">
                <a:solidFill>
                  <a:schemeClr val="bg1"/>
                </a:solidFill>
                <a:latin typeface="Branding MediumItalic" pitchFamily="2" charset="77"/>
                <a:ea typeface="Calibri" panose="020F0502020204030204" pitchFamily="34" charset="0"/>
                <a:cs typeface="Times New Roman" panose="02020603050405020304" pitchFamily="18" charset="0"/>
              </a:rPr>
              <a:t> – </a:t>
            </a:r>
            <a:r>
              <a:rPr lang="en-US" sz="1400">
                <a:solidFill>
                  <a:schemeClr val="bg1"/>
                </a:solidFill>
                <a:effectLst/>
                <a:latin typeface="Branding Medium" pitchFamily="2" charset="77"/>
                <a:ea typeface="Calibri" panose="020F0502020204030204" pitchFamily="34" charset="0"/>
                <a:cs typeface="Times New Roman" panose="02020603050405020304" pitchFamily="18" charset="0"/>
              </a:rPr>
              <a:t>by Geoff Phillips</a:t>
            </a:r>
            <a:endParaRPr lang="en-CA" sz="1400">
              <a:solidFill>
                <a:schemeClr val="bg1"/>
              </a:solidFill>
              <a:latin typeface="Branding Medium" pitchFamily="2" charset="77"/>
            </a:endParaRPr>
          </a:p>
        </p:txBody>
      </p:sp>
      <p:sp>
        <p:nvSpPr>
          <p:cNvPr id="6" name="Content Placeholder 2">
            <a:extLst>
              <a:ext uri="{FF2B5EF4-FFF2-40B4-BE49-F238E27FC236}">
                <a16:creationId xmlns:a16="http://schemas.microsoft.com/office/drawing/2014/main" id="{DEB8A510-BE81-3844-9ADB-8237862FD5AE}"/>
              </a:ext>
            </a:extLst>
          </p:cNvPr>
          <p:cNvSpPr txBox="1">
            <a:spLocks/>
          </p:cNvSpPr>
          <p:nvPr/>
        </p:nvSpPr>
        <p:spPr>
          <a:xfrm>
            <a:off x="815899" y="667666"/>
            <a:ext cx="3878021" cy="154721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600"/>
              </a:lnSpc>
              <a:buNone/>
            </a:pPr>
            <a:r>
              <a:rPr lang="en-CA" sz="4800" b="1">
                <a:solidFill>
                  <a:srgbClr val="FFFF66"/>
                </a:solidFill>
                <a:latin typeface="Branding Black" pitchFamily="2" charset="77"/>
              </a:rPr>
              <a:t>BIODIVERSITY </a:t>
            </a:r>
          </a:p>
          <a:p>
            <a:pPr marL="0" indent="0">
              <a:lnSpc>
                <a:spcPts val="3600"/>
              </a:lnSpc>
              <a:buNone/>
            </a:pPr>
            <a:r>
              <a:rPr lang="en-CA" sz="4800" b="1">
                <a:solidFill>
                  <a:srgbClr val="FFFF66"/>
                </a:solidFill>
                <a:latin typeface="Branding Black" pitchFamily="2" charset="77"/>
              </a:rPr>
              <a:t>HOTSPOTS</a:t>
            </a:r>
          </a:p>
        </p:txBody>
      </p:sp>
      <p:pic>
        <p:nvPicPr>
          <p:cNvPr id="9" name="Picture 8">
            <a:extLst>
              <a:ext uri="{FF2B5EF4-FFF2-40B4-BE49-F238E27FC236}">
                <a16:creationId xmlns:a16="http://schemas.microsoft.com/office/drawing/2014/main" id="{16A8D379-AA97-114E-98BE-72F0FB013C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7990" y="0"/>
            <a:ext cx="6694010" cy="5811520"/>
          </a:xfrm>
          <a:prstGeom prst="rect">
            <a:avLst/>
          </a:prstGeom>
        </p:spPr>
      </p:pic>
      <p:pic>
        <p:nvPicPr>
          <p:cNvPr id="2" name="Picture 2">
            <a:extLst>
              <a:ext uri="{FF2B5EF4-FFF2-40B4-BE49-F238E27FC236}">
                <a16:creationId xmlns:a16="http://schemas.microsoft.com/office/drawing/2014/main" id="{7CF00DC3-3CBB-19A0-EEB6-3D959C7FEA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2198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DF96BFC0-B514-D648-A701-90A4964BF4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5" name="Content Placeholder 2">
            <a:extLst>
              <a:ext uri="{FF2B5EF4-FFF2-40B4-BE49-F238E27FC236}">
                <a16:creationId xmlns:a16="http://schemas.microsoft.com/office/drawing/2014/main" id="{ECE74A2C-E3A8-1D43-9217-199DB99D6A90}"/>
              </a:ext>
            </a:extLst>
          </p:cNvPr>
          <p:cNvSpPr txBox="1">
            <a:spLocks/>
          </p:cNvSpPr>
          <p:nvPr/>
        </p:nvSpPr>
        <p:spPr>
          <a:xfrm>
            <a:off x="815899" y="616866"/>
            <a:ext cx="7169862" cy="8454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a:solidFill>
                  <a:srgbClr val="783E63"/>
                </a:solidFill>
                <a:latin typeface="Branding Black" pitchFamily="2" charset="77"/>
              </a:rPr>
              <a:t>NATIVE SPECIES</a:t>
            </a:r>
          </a:p>
        </p:txBody>
      </p:sp>
      <p:pic>
        <p:nvPicPr>
          <p:cNvPr id="31" name="Picture 30">
            <a:extLst>
              <a:ext uri="{FF2B5EF4-FFF2-40B4-BE49-F238E27FC236}">
                <a16:creationId xmlns:a16="http://schemas.microsoft.com/office/drawing/2014/main" id="{073278CA-D21B-BA4E-9608-784DFEDB7B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976" y="1520470"/>
            <a:ext cx="3506050" cy="3506050"/>
          </a:xfrm>
          <a:prstGeom prst="rect">
            <a:avLst/>
          </a:prstGeom>
        </p:spPr>
      </p:pic>
      <p:pic>
        <p:nvPicPr>
          <p:cNvPr id="33" name="Picture 32">
            <a:extLst>
              <a:ext uri="{FF2B5EF4-FFF2-40B4-BE49-F238E27FC236}">
                <a16:creationId xmlns:a16="http://schemas.microsoft.com/office/drawing/2014/main" id="{F76699F6-210A-1E4F-9FC1-2F4972B55F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03390" y="345653"/>
            <a:ext cx="3506050" cy="3506050"/>
          </a:xfrm>
          <a:prstGeom prst="rect">
            <a:avLst/>
          </a:prstGeom>
        </p:spPr>
      </p:pic>
      <p:pic>
        <p:nvPicPr>
          <p:cNvPr id="27" name="Picture 26">
            <a:extLst>
              <a:ext uri="{FF2B5EF4-FFF2-40B4-BE49-F238E27FC236}">
                <a16:creationId xmlns:a16="http://schemas.microsoft.com/office/drawing/2014/main" id="{F1EC30B2-26D3-9547-8F6D-9D212D59B6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14720" y="1757530"/>
            <a:ext cx="3506050" cy="3506050"/>
          </a:xfrm>
          <a:prstGeom prst="rect">
            <a:avLst/>
          </a:prstGeom>
        </p:spPr>
      </p:pic>
      <p:pic>
        <p:nvPicPr>
          <p:cNvPr id="29" name="Picture 28">
            <a:extLst>
              <a:ext uri="{FF2B5EF4-FFF2-40B4-BE49-F238E27FC236}">
                <a16:creationId xmlns:a16="http://schemas.microsoft.com/office/drawing/2014/main" id="{E224627A-F7B5-114F-82B3-1F1C19D0C5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26050" y="2959660"/>
            <a:ext cx="3506050" cy="3506050"/>
          </a:xfrm>
          <a:prstGeom prst="rect">
            <a:avLst/>
          </a:prstGeom>
        </p:spPr>
      </p:pic>
      <p:sp>
        <p:nvSpPr>
          <p:cNvPr id="34" name="Rounded Rectangle 33">
            <a:extLst>
              <a:ext uri="{FF2B5EF4-FFF2-40B4-BE49-F238E27FC236}">
                <a16:creationId xmlns:a16="http://schemas.microsoft.com/office/drawing/2014/main" id="{EE78EC68-2CCE-D649-90A9-DF17233AACFB}"/>
              </a:ext>
            </a:extLst>
          </p:cNvPr>
          <p:cNvSpPr/>
          <p:nvPr/>
        </p:nvSpPr>
        <p:spPr>
          <a:xfrm>
            <a:off x="2873447" y="1872690"/>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3CC127C8-DF0A-E54B-9A62-72E3F368F27B}"/>
              </a:ext>
            </a:extLst>
          </p:cNvPr>
          <p:cNvSpPr txBox="1"/>
          <p:nvPr/>
        </p:nvSpPr>
        <p:spPr>
          <a:xfrm>
            <a:off x="2873447" y="2079137"/>
            <a:ext cx="2656496" cy="553998"/>
          </a:xfrm>
          <a:prstGeom prst="rect">
            <a:avLst/>
          </a:prstGeom>
          <a:noFill/>
        </p:spPr>
        <p:txBody>
          <a:bodyPr wrap="none" rtlCol="0">
            <a:spAutoFit/>
          </a:bodyPr>
          <a:lstStyle/>
          <a:p>
            <a:pPr algn="ctr">
              <a:lnSpc>
                <a:spcPts val="1800"/>
              </a:lnSpc>
            </a:pPr>
            <a:r>
              <a:rPr lang="en-CA" b="1">
                <a:solidFill>
                  <a:srgbClr val="E9E642"/>
                </a:solidFill>
                <a:latin typeface="Branding Black" pitchFamily="2" charset="77"/>
              </a:rPr>
              <a:t>BLACK-FOOTED FERRET</a:t>
            </a:r>
          </a:p>
          <a:p>
            <a:pPr algn="ctr">
              <a:lnSpc>
                <a:spcPts val="1800"/>
              </a:lnSpc>
            </a:pPr>
            <a:r>
              <a:rPr lang="en-CA">
                <a:solidFill>
                  <a:schemeClr val="bg1"/>
                </a:solidFill>
                <a:latin typeface="Branding MediumItalic" pitchFamily="2" charset="77"/>
              </a:rPr>
              <a:t>Extirpated</a:t>
            </a:r>
          </a:p>
        </p:txBody>
      </p:sp>
      <p:sp>
        <p:nvSpPr>
          <p:cNvPr id="36" name="Rounded Rectangle 35">
            <a:extLst>
              <a:ext uri="{FF2B5EF4-FFF2-40B4-BE49-F238E27FC236}">
                <a16:creationId xmlns:a16="http://schemas.microsoft.com/office/drawing/2014/main" id="{43800A80-782F-5D4E-B314-543C3C12348B}"/>
              </a:ext>
            </a:extLst>
          </p:cNvPr>
          <p:cNvSpPr/>
          <p:nvPr/>
        </p:nvSpPr>
        <p:spPr>
          <a:xfrm>
            <a:off x="2086934" y="5230842"/>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8F53D162-3875-9D4E-9040-8BB7DD761018}"/>
              </a:ext>
            </a:extLst>
          </p:cNvPr>
          <p:cNvSpPr txBox="1"/>
          <p:nvPr/>
        </p:nvSpPr>
        <p:spPr>
          <a:xfrm>
            <a:off x="2151057" y="5437289"/>
            <a:ext cx="2528256" cy="553998"/>
          </a:xfrm>
          <a:prstGeom prst="rect">
            <a:avLst/>
          </a:prstGeom>
          <a:noFill/>
        </p:spPr>
        <p:txBody>
          <a:bodyPr wrap="none" rtlCol="0">
            <a:spAutoFit/>
          </a:bodyPr>
          <a:lstStyle/>
          <a:p>
            <a:pPr algn="ctr">
              <a:lnSpc>
                <a:spcPts val="1800"/>
              </a:lnSpc>
            </a:pPr>
            <a:r>
              <a:rPr lang="en-CA" b="1">
                <a:solidFill>
                  <a:srgbClr val="E9E642"/>
                </a:solidFill>
                <a:latin typeface="Branding Black" pitchFamily="2" charset="77"/>
              </a:rPr>
              <a:t>LONG-BILLED CURLEW</a:t>
            </a:r>
          </a:p>
          <a:p>
            <a:pPr algn="ctr">
              <a:lnSpc>
                <a:spcPts val="1800"/>
              </a:lnSpc>
            </a:pPr>
            <a:r>
              <a:rPr lang="en-CA">
                <a:solidFill>
                  <a:schemeClr val="bg1"/>
                </a:solidFill>
                <a:latin typeface="Branding MediumItalic" pitchFamily="2" charset="77"/>
              </a:rPr>
              <a:t>Special Concern</a:t>
            </a:r>
          </a:p>
        </p:txBody>
      </p:sp>
      <p:sp>
        <p:nvSpPr>
          <p:cNvPr id="38" name="Rounded Rectangle 37">
            <a:extLst>
              <a:ext uri="{FF2B5EF4-FFF2-40B4-BE49-F238E27FC236}">
                <a16:creationId xmlns:a16="http://schemas.microsoft.com/office/drawing/2014/main" id="{48192C62-19AE-EB4F-BFEC-DF8E997B9905}"/>
              </a:ext>
            </a:extLst>
          </p:cNvPr>
          <p:cNvSpPr/>
          <p:nvPr/>
        </p:nvSpPr>
        <p:spPr>
          <a:xfrm>
            <a:off x="7674874" y="4796220"/>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A67E62FB-F550-D24F-AA94-796EAA67751C}"/>
              </a:ext>
            </a:extLst>
          </p:cNvPr>
          <p:cNvSpPr txBox="1"/>
          <p:nvPr/>
        </p:nvSpPr>
        <p:spPr>
          <a:xfrm>
            <a:off x="8175812" y="5002667"/>
            <a:ext cx="1654620" cy="553998"/>
          </a:xfrm>
          <a:prstGeom prst="rect">
            <a:avLst/>
          </a:prstGeom>
          <a:noFill/>
        </p:spPr>
        <p:txBody>
          <a:bodyPr wrap="none" rtlCol="0">
            <a:spAutoFit/>
          </a:bodyPr>
          <a:lstStyle/>
          <a:p>
            <a:pPr algn="ctr">
              <a:lnSpc>
                <a:spcPts val="1800"/>
              </a:lnSpc>
            </a:pPr>
            <a:r>
              <a:rPr lang="en-CA" b="1">
                <a:solidFill>
                  <a:srgbClr val="E9E642"/>
                </a:solidFill>
                <a:latin typeface="Branding Black" pitchFamily="2" charset="77"/>
              </a:rPr>
              <a:t>PLAINS BISON</a:t>
            </a:r>
          </a:p>
          <a:p>
            <a:pPr algn="ctr">
              <a:lnSpc>
                <a:spcPts val="1800"/>
              </a:lnSpc>
            </a:pPr>
            <a:r>
              <a:rPr lang="en-CA">
                <a:solidFill>
                  <a:schemeClr val="bg1"/>
                </a:solidFill>
                <a:latin typeface="Branding MediumItalic" pitchFamily="2" charset="77"/>
              </a:rPr>
              <a:t>Threatened</a:t>
            </a:r>
          </a:p>
        </p:txBody>
      </p:sp>
      <p:sp>
        <p:nvSpPr>
          <p:cNvPr id="40" name="Rounded Rectangle 39">
            <a:extLst>
              <a:ext uri="{FF2B5EF4-FFF2-40B4-BE49-F238E27FC236}">
                <a16:creationId xmlns:a16="http://schemas.microsoft.com/office/drawing/2014/main" id="{1BA420EB-CA92-8F45-B371-0CA28E42EF92}"/>
              </a:ext>
            </a:extLst>
          </p:cNvPr>
          <p:cNvSpPr/>
          <p:nvPr/>
        </p:nvSpPr>
        <p:spPr>
          <a:xfrm>
            <a:off x="6602751" y="625557"/>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35BC270F-D49C-E646-87E0-AAD2292EF435}"/>
              </a:ext>
            </a:extLst>
          </p:cNvPr>
          <p:cNvSpPr txBox="1"/>
          <p:nvPr/>
        </p:nvSpPr>
        <p:spPr>
          <a:xfrm>
            <a:off x="6885682" y="832004"/>
            <a:ext cx="2090637" cy="553998"/>
          </a:xfrm>
          <a:prstGeom prst="rect">
            <a:avLst/>
          </a:prstGeom>
          <a:noFill/>
        </p:spPr>
        <p:txBody>
          <a:bodyPr wrap="none" rtlCol="0">
            <a:spAutoFit/>
          </a:bodyPr>
          <a:lstStyle/>
          <a:p>
            <a:pPr algn="ctr">
              <a:lnSpc>
                <a:spcPts val="1800"/>
              </a:lnSpc>
            </a:pPr>
            <a:r>
              <a:rPr lang="en-CA" b="1">
                <a:solidFill>
                  <a:srgbClr val="E9E642"/>
                </a:solidFill>
                <a:latin typeface="Branding Black" pitchFamily="2" charset="77"/>
              </a:rPr>
              <a:t>BURROWING OWL</a:t>
            </a:r>
          </a:p>
          <a:p>
            <a:pPr algn="ctr">
              <a:lnSpc>
                <a:spcPts val="1800"/>
              </a:lnSpc>
            </a:pPr>
            <a:r>
              <a:rPr lang="en-CA">
                <a:solidFill>
                  <a:schemeClr val="bg1"/>
                </a:solidFill>
                <a:latin typeface="Branding MediumItalic" pitchFamily="2" charset="77"/>
              </a:rPr>
              <a:t>Endangered</a:t>
            </a:r>
          </a:p>
        </p:txBody>
      </p:sp>
      <p:pic>
        <p:nvPicPr>
          <p:cNvPr id="2" name="Picture 2">
            <a:extLst>
              <a:ext uri="{FF2B5EF4-FFF2-40B4-BE49-F238E27FC236}">
                <a16:creationId xmlns:a16="http://schemas.microsoft.com/office/drawing/2014/main" id="{38219A08-93C0-4A55-C324-63E16CF9E8C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42243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10EE43CA-3733-BA41-A21C-0E77E8F31E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Content Placeholder 2">
            <a:extLst>
              <a:ext uri="{FF2B5EF4-FFF2-40B4-BE49-F238E27FC236}">
                <a16:creationId xmlns:a16="http://schemas.microsoft.com/office/drawing/2014/main" id="{D1D4F59B-40D9-2847-83E1-E3A3A7948492}"/>
              </a:ext>
            </a:extLst>
          </p:cNvPr>
          <p:cNvSpPr txBox="1">
            <a:spLocks/>
          </p:cNvSpPr>
          <p:nvPr/>
        </p:nvSpPr>
        <p:spPr>
          <a:xfrm>
            <a:off x="815899" y="616866"/>
            <a:ext cx="7169862" cy="8454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a:solidFill>
                  <a:srgbClr val="783E63"/>
                </a:solidFill>
                <a:latin typeface="Branding Black" pitchFamily="2" charset="77"/>
              </a:rPr>
              <a:t>NATIVE PLANTS</a:t>
            </a:r>
          </a:p>
        </p:txBody>
      </p:sp>
      <p:pic>
        <p:nvPicPr>
          <p:cNvPr id="25" name="Picture 24">
            <a:extLst>
              <a:ext uri="{FF2B5EF4-FFF2-40B4-BE49-F238E27FC236}">
                <a16:creationId xmlns:a16="http://schemas.microsoft.com/office/drawing/2014/main" id="{AC7A5375-7375-2A4F-A989-4199A164EC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0484" y="3006297"/>
            <a:ext cx="3506050" cy="3506050"/>
          </a:xfrm>
          <a:prstGeom prst="rect">
            <a:avLst/>
          </a:prstGeom>
        </p:spPr>
      </p:pic>
      <p:pic>
        <p:nvPicPr>
          <p:cNvPr id="27" name="Picture 26">
            <a:extLst>
              <a:ext uri="{FF2B5EF4-FFF2-40B4-BE49-F238E27FC236}">
                <a16:creationId xmlns:a16="http://schemas.microsoft.com/office/drawing/2014/main" id="{EBC7D408-6A69-664A-AAEF-6CBAFC589A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2159" y="1365390"/>
            <a:ext cx="3506050" cy="3506050"/>
          </a:xfrm>
          <a:prstGeom prst="rect">
            <a:avLst/>
          </a:prstGeom>
        </p:spPr>
      </p:pic>
      <p:pic>
        <p:nvPicPr>
          <p:cNvPr id="29" name="Picture 28">
            <a:extLst>
              <a:ext uri="{FF2B5EF4-FFF2-40B4-BE49-F238E27FC236}">
                <a16:creationId xmlns:a16="http://schemas.microsoft.com/office/drawing/2014/main" id="{731C8E98-3624-444C-947D-13B9059ED0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03829" y="3006297"/>
            <a:ext cx="3506050" cy="3506050"/>
          </a:xfrm>
          <a:prstGeom prst="rect">
            <a:avLst/>
          </a:prstGeom>
        </p:spPr>
      </p:pic>
      <p:pic>
        <p:nvPicPr>
          <p:cNvPr id="31" name="Picture 30">
            <a:extLst>
              <a:ext uri="{FF2B5EF4-FFF2-40B4-BE49-F238E27FC236}">
                <a16:creationId xmlns:a16="http://schemas.microsoft.com/office/drawing/2014/main" id="{886361FD-C023-2D4E-9ECA-1A242DF5283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49559" y="172827"/>
            <a:ext cx="3506050" cy="3506050"/>
          </a:xfrm>
          <a:prstGeom prst="rect">
            <a:avLst/>
          </a:prstGeom>
        </p:spPr>
      </p:pic>
      <p:sp>
        <p:nvSpPr>
          <p:cNvPr id="33" name="Rounded Rectangle 32">
            <a:extLst>
              <a:ext uri="{FF2B5EF4-FFF2-40B4-BE49-F238E27FC236}">
                <a16:creationId xmlns:a16="http://schemas.microsoft.com/office/drawing/2014/main" id="{2B815A5D-2430-9148-AE84-9C9F7DE6C77A}"/>
              </a:ext>
            </a:extLst>
          </p:cNvPr>
          <p:cNvSpPr/>
          <p:nvPr/>
        </p:nvSpPr>
        <p:spPr>
          <a:xfrm>
            <a:off x="2873446" y="1872690"/>
            <a:ext cx="4167433"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050B013-54D1-584F-BE22-BAC13B55EAB1}"/>
              </a:ext>
            </a:extLst>
          </p:cNvPr>
          <p:cNvSpPr txBox="1"/>
          <p:nvPr/>
        </p:nvSpPr>
        <p:spPr>
          <a:xfrm>
            <a:off x="2873447" y="2079137"/>
            <a:ext cx="4167432" cy="553998"/>
          </a:xfrm>
          <a:prstGeom prst="rect">
            <a:avLst/>
          </a:prstGeom>
          <a:noFill/>
        </p:spPr>
        <p:txBody>
          <a:bodyPr wrap="square" rtlCol="0">
            <a:spAutoFit/>
          </a:bodyPr>
          <a:lstStyle/>
          <a:p>
            <a:pPr algn="ctr">
              <a:lnSpc>
                <a:spcPts val="1800"/>
              </a:lnSpc>
            </a:pPr>
            <a:r>
              <a:rPr lang="en-CA" b="1">
                <a:solidFill>
                  <a:srgbClr val="E9E642"/>
                </a:solidFill>
                <a:latin typeface="Branding Black" pitchFamily="2" charset="77"/>
              </a:rPr>
              <a:t>WESTERN PRAIRIE FRINGED ORCHID</a:t>
            </a:r>
          </a:p>
          <a:p>
            <a:pPr algn="ctr">
              <a:lnSpc>
                <a:spcPts val="1800"/>
              </a:lnSpc>
            </a:pPr>
            <a:r>
              <a:rPr lang="en-CA" err="1">
                <a:solidFill>
                  <a:schemeClr val="bg1"/>
                </a:solidFill>
                <a:latin typeface="Branding MediumItalic" pitchFamily="2" charset="77"/>
              </a:rPr>
              <a:t>Platanthera</a:t>
            </a:r>
            <a:r>
              <a:rPr lang="en-CA">
                <a:solidFill>
                  <a:schemeClr val="bg1"/>
                </a:solidFill>
                <a:latin typeface="Branding MediumItalic" pitchFamily="2" charset="77"/>
              </a:rPr>
              <a:t> </a:t>
            </a:r>
            <a:r>
              <a:rPr lang="en-CA" err="1">
                <a:solidFill>
                  <a:schemeClr val="bg1"/>
                </a:solidFill>
                <a:latin typeface="Branding MediumItalic" pitchFamily="2" charset="77"/>
              </a:rPr>
              <a:t>praeclara</a:t>
            </a:r>
            <a:endParaRPr lang="en-CA">
              <a:solidFill>
                <a:schemeClr val="bg1"/>
              </a:solidFill>
              <a:latin typeface="Branding MediumItalic" pitchFamily="2" charset="77"/>
            </a:endParaRPr>
          </a:p>
        </p:txBody>
      </p:sp>
      <p:sp>
        <p:nvSpPr>
          <p:cNvPr id="35" name="Rounded Rectangle 34">
            <a:extLst>
              <a:ext uri="{FF2B5EF4-FFF2-40B4-BE49-F238E27FC236}">
                <a16:creationId xmlns:a16="http://schemas.microsoft.com/office/drawing/2014/main" id="{2C111D3A-98FC-8E49-954C-897476459067}"/>
              </a:ext>
            </a:extLst>
          </p:cNvPr>
          <p:cNvSpPr/>
          <p:nvPr/>
        </p:nvSpPr>
        <p:spPr>
          <a:xfrm>
            <a:off x="1721174" y="5230842"/>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CB0C4BD6-61DE-244A-A465-9F728DFF0672}"/>
              </a:ext>
            </a:extLst>
          </p:cNvPr>
          <p:cNvSpPr txBox="1"/>
          <p:nvPr/>
        </p:nvSpPr>
        <p:spPr>
          <a:xfrm>
            <a:off x="1911935" y="5437289"/>
            <a:ext cx="2274982" cy="553998"/>
          </a:xfrm>
          <a:prstGeom prst="rect">
            <a:avLst/>
          </a:prstGeom>
          <a:noFill/>
        </p:spPr>
        <p:txBody>
          <a:bodyPr wrap="none" rtlCol="0">
            <a:spAutoFit/>
          </a:bodyPr>
          <a:lstStyle/>
          <a:p>
            <a:pPr algn="ctr">
              <a:lnSpc>
                <a:spcPts val="1800"/>
              </a:lnSpc>
            </a:pPr>
            <a:r>
              <a:rPr lang="en-CA" b="1">
                <a:solidFill>
                  <a:srgbClr val="E9E642"/>
                </a:solidFill>
                <a:latin typeface="Branding Black" pitchFamily="2" charset="77"/>
              </a:rPr>
              <a:t>BLUE GRAMA GRASS</a:t>
            </a:r>
          </a:p>
          <a:p>
            <a:pPr algn="ctr">
              <a:lnSpc>
                <a:spcPts val="1800"/>
              </a:lnSpc>
            </a:pPr>
            <a:r>
              <a:rPr lang="en-CA" err="1">
                <a:solidFill>
                  <a:schemeClr val="bg1"/>
                </a:solidFill>
                <a:latin typeface="Branding MediumItalic" pitchFamily="2" charset="77"/>
              </a:rPr>
              <a:t>Bouteloua</a:t>
            </a:r>
            <a:r>
              <a:rPr lang="en-CA">
                <a:solidFill>
                  <a:schemeClr val="bg1"/>
                </a:solidFill>
                <a:latin typeface="Branding MediumItalic" pitchFamily="2" charset="77"/>
              </a:rPr>
              <a:t> </a:t>
            </a:r>
            <a:r>
              <a:rPr lang="en-CA" err="1">
                <a:solidFill>
                  <a:schemeClr val="bg1"/>
                </a:solidFill>
                <a:latin typeface="Branding MediumItalic" pitchFamily="2" charset="77"/>
              </a:rPr>
              <a:t>gracilis</a:t>
            </a:r>
            <a:endParaRPr lang="en-CA">
              <a:solidFill>
                <a:schemeClr val="bg1"/>
              </a:solidFill>
              <a:latin typeface="Branding MediumItalic" pitchFamily="2" charset="77"/>
            </a:endParaRPr>
          </a:p>
        </p:txBody>
      </p:sp>
      <p:sp>
        <p:nvSpPr>
          <p:cNvPr id="37" name="Rounded Rectangle 36">
            <a:extLst>
              <a:ext uri="{FF2B5EF4-FFF2-40B4-BE49-F238E27FC236}">
                <a16:creationId xmlns:a16="http://schemas.microsoft.com/office/drawing/2014/main" id="{96C7B034-2E93-534E-980B-C1AF12C85645}"/>
              </a:ext>
            </a:extLst>
          </p:cNvPr>
          <p:cNvSpPr/>
          <p:nvPr/>
        </p:nvSpPr>
        <p:spPr>
          <a:xfrm>
            <a:off x="7040879" y="5243402"/>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6224145F-5DC7-254F-BE2C-AE09708945A9}"/>
              </a:ext>
            </a:extLst>
          </p:cNvPr>
          <p:cNvSpPr txBox="1"/>
          <p:nvPr/>
        </p:nvSpPr>
        <p:spPr>
          <a:xfrm>
            <a:off x="7232441" y="5449849"/>
            <a:ext cx="2273379" cy="553998"/>
          </a:xfrm>
          <a:prstGeom prst="rect">
            <a:avLst/>
          </a:prstGeom>
          <a:noFill/>
        </p:spPr>
        <p:txBody>
          <a:bodyPr wrap="none" rtlCol="0">
            <a:spAutoFit/>
          </a:bodyPr>
          <a:lstStyle/>
          <a:p>
            <a:pPr algn="ctr">
              <a:lnSpc>
                <a:spcPts val="1800"/>
              </a:lnSpc>
            </a:pPr>
            <a:r>
              <a:rPr lang="en-CA" b="1">
                <a:solidFill>
                  <a:srgbClr val="E9E642"/>
                </a:solidFill>
                <a:latin typeface="Branding Black" pitchFamily="2" charset="77"/>
              </a:rPr>
              <a:t>SILVER SAGE BRUSH</a:t>
            </a:r>
          </a:p>
          <a:p>
            <a:pPr algn="ctr">
              <a:lnSpc>
                <a:spcPts val="1800"/>
              </a:lnSpc>
            </a:pPr>
            <a:r>
              <a:rPr lang="en-CA">
                <a:solidFill>
                  <a:schemeClr val="bg1"/>
                </a:solidFill>
                <a:latin typeface="Branding MediumItalic" pitchFamily="2" charset="77"/>
              </a:rPr>
              <a:t>Artemisia </a:t>
            </a:r>
            <a:r>
              <a:rPr lang="en-CA" err="1">
                <a:solidFill>
                  <a:schemeClr val="bg1"/>
                </a:solidFill>
                <a:latin typeface="Branding MediumItalic" pitchFamily="2" charset="77"/>
              </a:rPr>
              <a:t>cana</a:t>
            </a:r>
            <a:endParaRPr lang="en-CA">
              <a:solidFill>
                <a:schemeClr val="bg1"/>
              </a:solidFill>
              <a:latin typeface="Branding MediumItalic" pitchFamily="2" charset="77"/>
            </a:endParaRPr>
          </a:p>
        </p:txBody>
      </p:sp>
      <p:sp>
        <p:nvSpPr>
          <p:cNvPr id="39" name="Rounded Rectangle 38">
            <a:extLst>
              <a:ext uri="{FF2B5EF4-FFF2-40B4-BE49-F238E27FC236}">
                <a16:creationId xmlns:a16="http://schemas.microsoft.com/office/drawing/2014/main" id="{1391F1C9-246C-E044-945F-7D6EBC5FB385}"/>
              </a:ext>
            </a:extLst>
          </p:cNvPr>
          <p:cNvSpPr/>
          <p:nvPr/>
        </p:nvSpPr>
        <p:spPr>
          <a:xfrm>
            <a:off x="7466488" y="527551"/>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DE2FE30C-A8A2-1549-80AE-53D105AF073C}"/>
              </a:ext>
            </a:extLst>
          </p:cNvPr>
          <p:cNvSpPr txBox="1"/>
          <p:nvPr/>
        </p:nvSpPr>
        <p:spPr>
          <a:xfrm>
            <a:off x="7920942" y="733998"/>
            <a:ext cx="1747594" cy="553998"/>
          </a:xfrm>
          <a:prstGeom prst="rect">
            <a:avLst/>
          </a:prstGeom>
          <a:noFill/>
        </p:spPr>
        <p:txBody>
          <a:bodyPr wrap="none" rtlCol="0">
            <a:spAutoFit/>
          </a:bodyPr>
          <a:lstStyle/>
          <a:p>
            <a:pPr algn="ctr">
              <a:lnSpc>
                <a:spcPts val="1800"/>
              </a:lnSpc>
            </a:pPr>
            <a:r>
              <a:rPr lang="en-CA" b="1">
                <a:solidFill>
                  <a:srgbClr val="E9E642"/>
                </a:solidFill>
                <a:latin typeface="Branding Black" pitchFamily="2" charset="77"/>
              </a:rPr>
              <a:t>PASTURE SAGE</a:t>
            </a:r>
          </a:p>
          <a:p>
            <a:pPr algn="ctr">
              <a:lnSpc>
                <a:spcPts val="1800"/>
              </a:lnSpc>
            </a:pPr>
            <a:r>
              <a:rPr lang="en-CA">
                <a:solidFill>
                  <a:schemeClr val="bg1"/>
                </a:solidFill>
                <a:latin typeface="Branding MediumItalic" pitchFamily="2" charset="77"/>
              </a:rPr>
              <a:t>Artemisia frigid</a:t>
            </a:r>
          </a:p>
        </p:txBody>
      </p:sp>
      <p:pic>
        <p:nvPicPr>
          <p:cNvPr id="2" name="Picture 2">
            <a:extLst>
              <a:ext uri="{FF2B5EF4-FFF2-40B4-BE49-F238E27FC236}">
                <a16:creationId xmlns:a16="http://schemas.microsoft.com/office/drawing/2014/main" id="{AB4457FB-14CE-495B-7715-3710605CE06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8813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DE4BC1F-49CC-ED43-ABC7-2CE750458C68}"/>
              </a:ext>
            </a:extLst>
          </p:cNvPr>
          <p:cNvSpPr/>
          <p:nvPr/>
        </p:nvSpPr>
        <p:spPr>
          <a:xfrm>
            <a:off x="0" y="0"/>
            <a:ext cx="12192000" cy="6858000"/>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8BF77546-4C12-3C4E-85E2-93EDD1F4E997}"/>
              </a:ext>
            </a:extLst>
          </p:cNvPr>
          <p:cNvSpPr txBox="1">
            <a:spLocks/>
          </p:cNvSpPr>
          <p:nvPr/>
        </p:nvSpPr>
        <p:spPr>
          <a:xfrm>
            <a:off x="863600" y="3893105"/>
            <a:ext cx="10515600" cy="6770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b="1">
                <a:solidFill>
                  <a:schemeClr val="bg1"/>
                </a:solidFill>
                <a:latin typeface="Branding SemiBold" pitchFamily="2" charset="77"/>
              </a:rPr>
              <a:t>WHY DO WE CARE ABOUT GRASSLAND ECOSYSTEMS?</a:t>
            </a:r>
          </a:p>
        </p:txBody>
      </p:sp>
      <p:sp>
        <p:nvSpPr>
          <p:cNvPr id="6" name="Content Placeholder 2">
            <a:extLst>
              <a:ext uri="{FF2B5EF4-FFF2-40B4-BE49-F238E27FC236}">
                <a16:creationId xmlns:a16="http://schemas.microsoft.com/office/drawing/2014/main" id="{47DCB999-9CC9-B74C-A90A-4733F3B4F505}"/>
              </a:ext>
            </a:extLst>
          </p:cNvPr>
          <p:cNvSpPr txBox="1">
            <a:spLocks/>
          </p:cNvSpPr>
          <p:nvPr/>
        </p:nvSpPr>
        <p:spPr>
          <a:xfrm>
            <a:off x="3344779" y="4749239"/>
            <a:ext cx="8285747" cy="1298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a:solidFill>
                  <a:schemeClr val="bg1"/>
                </a:solidFill>
                <a:latin typeface="Branding Black" pitchFamily="2" charset="77"/>
              </a:rPr>
              <a:t>GRASSLANDS PROVIDE </a:t>
            </a:r>
            <a:br>
              <a:rPr lang="en-CA" sz="5400" b="1">
                <a:solidFill>
                  <a:srgbClr val="E9E642"/>
                </a:solidFill>
                <a:latin typeface="Branding Black" pitchFamily="2" charset="77"/>
              </a:rPr>
            </a:br>
            <a:r>
              <a:rPr lang="en-CA" sz="5400" b="1">
                <a:solidFill>
                  <a:srgbClr val="E9E642"/>
                </a:solidFill>
                <a:latin typeface="Branding Black" pitchFamily="2" charset="77"/>
              </a:rPr>
              <a:t>ECOSYSTEM SERVICES</a:t>
            </a:r>
          </a:p>
        </p:txBody>
      </p:sp>
      <p:sp>
        <p:nvSpPr>
          <p:cNvPr id="5" name="TextBox 4">
            <a:extLst>
              <a:ext uri="{FF2B5EF4-FFF2-40B4-BE49-F238E27FC236}">
                <a16:creationId xmlns:a16="http://schemas.microsoft.com/office/drawing/2014/main" id="{9590D2C0-AB59-2CA7-1610-46EFE4820AF5}"/>
              </a:ext>
            </a:extLst>
          </p:cNvPr>
          <p:cNvSpPr txBox="1"/>
          <p:nvPr/>
        </p:nvSpPr>
        <p:spPr>
          <a:xfrm>
            <a:off x="561474" y="4075985"/>
            <a:ext cx="2454441" cy="2215991"/>
          </a:xfrm>
          <a:prstGeom prst="rect">
            <a:avLst/>
          </a:prstGeom>
          <a:noFill/>
        </p:spPr>
        <p:txBody>
          <a:bodyPr wrap="square">
            <a:spAutoFit/>
          </a:bodyPr>
          <a:lstStyle/>
          <a:p>
            <a:pPr algn="ctr"/>
            <a:r>
              <a:rPr lang="en-US" sz="13800">
                <a:solidFill>
                  <a:schemeClr val="bg1"/>
                </a:solidFill>
                <a:latin typeface="Branding Black" pitchFamily="2" charset="77"/>
              </a:rPr>
              <a:t>#2</a:t>
            </a:r>
          </a:p>
        </p:txBody>
      </p:sp>
      <p:pic>
        <p:nvPicPr>
          <p:cNvPr id="2" name="Picture 2">
            <a:extLst>
              <a:ext uri="{FF2B5EF4-FFF2-40B4-BE49-F238E27FC236}">
                <a16:creationId xmlns:a16="http://schemas.microsoft.com/office/drawing/2014/main" id="{72A22FA4-BF8C-A744-3314-9849830A31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56997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0722306-101A-6640-8C9F-C15D46A3AF87}"/>
              </a:ext>
            </a:extLst>
          </p:cNvPr>
          <p:cNvSpPr/>
          <p:nvPr/>
        </p:nvSpPr>
        <p:spPr>
          <a:xfrm>
            <a:off x="0" y="0"/>
            <a:ext cx="12192000" cy="6858000"/>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Branding MediumItalic" pitchFamily="2" charset="77"/>
            </a:endParaRPr>
          </a:p>
        </p:txBody>
      </p:sp>
      <p:pic>
        <p:nvPicPr>
          <p:cNvPr id="6" name="Picture 5">
            <a:extLst>
              <a:ext uri="{FF2B5EF4-FFF2-40B4-BE49-F238E27FC236}">
                <a16:creationId xmlns:a16="http://schemas.microsoft.com/office/drawing/2014/main" id="{F59B38EE-6154-8C4D-BB0A-80EBED34E1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0" y="0"/>
            <a:ext cx="5311140" cy="5977523"/>
          </a:xfrm>
          <a:prstGeom prst="rect">
            <a:avLst/>
          </a:prstGeom>
        </p:spPr>
      </p:pic>
      <p:sp>
        <p:nvSpPr>
          <p:cNvPr id="7" name="TextBox 6">
            <a:extLst>
              <a:ext uri="{FF2B5EF4-FFF2-40B4-BE49-F238E27FC236}">
                <a16:creationId xmlns:a16="http://schemas.microsoft.com/office/drawing/2014/main" id="{E21CF652-E42C-50A1-9AB1-E64F5398354B}"/>
              </a:ext>
            </a:extLst>
          </p:cNvPr>
          <p:cNvSpPr txBox="1"/>
          <p:nvPr/>
        </p:nvSpPr>
        <p:spPr>
          <a:xfrm>
            <a:off x="5943601" y="1066304"/>
            <a:ext cx="5825690" cy="4134722"/>
          </a:xfrm>
          <a:prstGeom prst="rect">
            <a:avLst/>
          </a:prstGeom>
          <a:noFill/>
        </p:spPr>
        <p:txBody>
          <a:bodyPr wrap="square">
            <a:spAutoFit/>
          </a:bodyPr>
          <a:lstStyle/>
          <a:p>
            <a:pPr>
              <a:lnSpc>
                <a:spcPts val="3200"/>
              </a:lnSpc>
            </a:pPr>
            <a:r>
              <a:rPr lang="en-US" sz="3200" b="1">
                <a:solidFill>
                  <a:srgbClr val="FFFF66"/>
                </a:solidFill>
                <a:latin typeface="Branding BlackItalic" pitchFamily="2" charset="77"/>
              </a:rPr>
              <a:t>“Two-eyed seeing </a:t>
            </a:r>
            <a:r>
              <a:rPr lang="en-US" sz="3200" b="1">
                <a:solidFill>
                  <a:schemeClr val="bg1"/>
                </a:solidFill>
                <a:latin typeface="Branding SemiBoldItalic" pitchFamily="2" charset="77"/>
              </a:rPr>
              <a:t>refers </a:t>
            </a:r>
            <a:br>
              <a:rPr lang="en-US" sz="3200" b="1">
                <a:solidFill>
                  <a:schemeClr val="bg1"/>
                </a:solidFill>
                <a:latin typeface="Branding SemiBoldItalic" pitchFamily="2" charset="77"/>
              </a:rPr>
            </a:br>
            <a:r>
              <a:rPr lang="en-US" sz="3200" b="1">
                <a:solidFill>
                  <a:schemeClr val="bg1"/>
                </a:solidFill>
                <a:latin typeface="Branding SemiBoldItalic" pitchFamily="2" charset="77"/>
              </a:rPr>
              <a:t>to learning to see from one </a:t>
            </a:r>
            <a:br>
              <a:rPr lang="en-US" sz="3200" b="1">
                <a:solidFill>
                  <a:schemeClr val="bg1"/>
                </a:solidFill>
                <a:latin typeface="Branding SemiBoldItalic" pitchFamily="2" charset="77"/>
              </a:rPr>
            </a:br>
            <a:r>
              <a:rPr lang="en-US" sz="3200" b="1">
                <a:solidFill>
                  <a:schemeClr val="bg1"/>
                </a:solidFill>
                <a:latin typeface="Branding SemiBoldItalic" pitchFamily="2" charset="77"/>
              </a:rPr>
              <a:t>eye with the strengths of </a:t>
            </a:r>
            <a:r>
              <a:rPr lang="en-US" sz="3200" b="1">
                <a:solidFill>
                  <a:srgbClr val="FFFF66"/>
                </a:solidFill>
                <a:latin typeface="Branding BlackItalic" pitchFamily="2" charset="77"/>
              </a:rPr>
              <a:t>Indigenous ways </a:t>
            </a:r>
            <a:r>
              <a:rPr lang="en-US" sz="3200" b="1">
                <a:solidFill>
                  <a:schemeClr val="bg1"/>
                </a:solidFill>
                <a:latin typeface="Branding SemiBoldItalic" pitchFamily="2" charset="77"/>
              </a:rPr>
              <a:t>of knowing and from the other eye with </a:t>
            </a:r>
            <a:br>
              <a:rPr lang="en-US" sz="3200" b="1">
                <a:solidFill>
                  <a:schemeClr val="bg1"/>
                </a:solidFill>
                <a:latin typeface="Branding SemiBoldItalic" pitchFamily="2" charset="77"/>
              </a:rPr>
            </a:br>
            <a:r>
              <a:rPr lang="en-US" sz="3200" b="1">
                <a:solidFill>
                  <a:schemeClr val="bg1"/>
                </a:solidFill>
                <a:latin typeface="Branding SemiBoldItalic" pitchFamily="2" charset="77"/>
              </a:rPr>
              <a:t>the strengths of </a:t>
            </a:r>
            <a:r>
              <a:rPr lang="en-US" sz="3200" b="1">
                <a:solidFill>
                  <a:srgbClr val="FFFF66"/>
                </a:solidFill>
                <a:latin typeface="Branding BlackItalic" pitchFamily="2" charset="77"/>
              </a:rPr>
              <a:t>Western ways </a:t>
            </a:r>
            <a:r>
              <a:rPr lang="en-US" sz="3200" b="1">
                <a:solidFill>
                  <a:schemeClr val="bg1"/>
                </a:solidFill>
                <a:latin typeface="Branding SemiBoldItalic" pitchFamily="2" charset="77"/>
              </a:rPr>
              <a:t>of knowing and to using both </a:t>
            </a:r>
            <a:br>
              <a:rPr lang="en-US" sz="3200" b="1">
                <a:solidFill>
                  <a:schemeClr val="bg1"/>
                </a:solidFill>
                <a:latin typeface="Branding SemiBoldItalic" pitchFamily="2" charset="77"/>
              </a:rPr>
            </a:br>
            <a:r>
              <a:rPr lang="en-US" sz="3200" b="1">
                <a:solidFill>
                  <a:schemeClr val="bg1"/>
                </a:solidFill>
                <a:latin typeface="Branding SemiBoldItalic" pitchFamily="2" charset="77"/>
              </a:rPr>
              <a:t>of these eyes together.” </a:t>
            </a:r>
            <a:br>
              <a:rPr lang="en-US" sz="3200" b="1">
                <a:solidFill>
                  <a:schemeClr val="bg1"/>
                </a:solidFill>
                <a:latin typeface="Branding SemiBoldItalic" pitchFamily="2" charset="77"/>
              </a:rPr>
            </a:br>
            <a:br>
              <a:rPr lang="en-US" sz="2400">
                <a:solidFill>
                  <a:schemeClr val="bg1"/>
                </a:solidFill>
                <a:latin typeface="Branding MediumItalic" pitchFamily="2" charset="77"/>
              </a:rPr>
            </a:br>
            <a:r>
              <a:rPr lang="en-US" sz="1400">
                <a:solidFill>
                  <a:schemeClr val="bg1"/>
                </a:solidFill>
                <a:latin typeface="Branding MediumItalic" pitchFamily="2" charset="77"/>
              </a:rPr>
              <a:t>(</a:t>
            </a:r>
            <a:r>
              <a:rPr lang="en-US" sz="1400">
                <a:solidFill>
                  <a:schemeClr val="bg1"/>
                </a:solidFill>
                <a:latin typeface="Branding MediumItalic" pitchFamily="2" charset="77"/>
                <a:hlinkClick r:id="rId4">
                  <a:extLst>
                    <a:ext uri="{A12FA001-AC4F-418D-AE19-62706E023703}">
                      <ahyp:hlinkClr xmlns:ahyp="http://schemas.microsoft.com/office/drawing/2018/hyperlinkcolor" val="tx"/>
                    </a:ext>
                  </a:extLst>
                </a:hlinkClick>
              </a:rPr>
              <a:t>Bartlett, Marshall, &amp; Marshall, 2012</a:t>
            </a:r>
            <a:r>
              <a:rPr lang="en-US" sz="1400">
                <a:solidFill>
                  <a:schemeClr val="bg1"/>
                </a:solidFill>
                <a:latin typeface="Branding MediumItalic" pitchFamily="2" charset="77"/>
              </a:rPr>
              <a:t>, p. 335)</a:t>
            </a:r>
          </a:p>
        </p:txBody>
      </p:sp>
      <p:sp>
        <p:nvSpPr>
          <p:cNvPr id="8" name="TextBox 7">
            <a:extLst>
              <a:ext uri="{FF2B5EF4-FFF2-40B4-BE49-F238E27FC236}">
                <a16:creationId xmlns:a16="http://schemas.microsoft.com/office/drawing/2014/main" id="{39297052-39F1-A643-9522-9A5608360710}"/>
              </a:ext>
            </a:extLst>
          </p:cNvPr>
          <p:cNvSpPr txBox="1"/>
          <p:nvPr/>
        </p:nvSpPr>
        <p:spPr>
          <a:xfrm>
            <a:off x="252195" y="6137050"/>
            <a:ext cx="5061485" cy="307777"/>
          </a:xfrm>
          <a:prstGeom prst="rect">
            <a:avLst/>
          </a:prstGeom>
          <a:noFill/>
        </p:spPr>
        <p:txBody>
          <a:bodyPr wrap="square">
            <a:spAutoFit/>
          </a:bodyPr>
          <a:lstStyle/>
          <a:p>
            <a:r>
              <a:rPr lang="en-US" sz="1400">
                <a:solidFill>
                  <a:schemeClr val="bg1"/>
                </a:solidFill>
                <a:effectLst/>
                <a:latin typeface="Branding MediumItalic" pitchFamily="2" charset="77"/>
                <a:ea typeface="Calibri" panose="020F0502020204030204" pitchFamily="34" charset="0"/>
                <a:cs typeface="Times New Roman" panose="02020603050405020304" pitchFamily="18" charset="0"/>
              </a:rPr>
              <a:t>Harmony in Nature </a:t>
            </a:r>
            <a:r>
              <a:rPr lang="en-US" sz="1400">
                <a:solidFill>
                  <a:schemeClr val="bg1"/>
                </a:solidFill>
                <a:latin typeface="Branding MediumItalic" pitchFamily="2" charset="77"/>
                <a:ea typeface="Calibri" panose="020F0502020204030204" pitchFamily="34" charset="0"/>
                <a:cs typeface="Times New Roman" panose="02020603050405020304" pitchFamily="18" charset="0"/>
              </a:rPr>
              <a:t>– </a:t>
            </a:r>
            <a:r>
              <a:rPr lang="en-US" sz="1400">
                <a:solidFill>
                  <a:schemeClr val="bg1"/>
                </a:solidFill>
                <a:effectLst/>
                <a:latin typeface="Branding Medium" pitchFamily="2" charset="77"/>
                <a:ea typeface="Calibri" panose="020F0502020204030204" pitchFamily="34" charset="0"/>
                <a:cs typeface="Times New Roman" panose="02020603050405020304" pitchFamily="18" charset="0"/>
              </a:rPr>
              <a:t>by Norval </a:t>
            </a:r>
            <a:r>
              <a:rPr lang="en-US" sz="1400" err="1">
                <a:solidFill>
                  <a:schemeClr val="bg1"/>
                </a:solidFill>
                <a:effectLst/>
                <a:latin typeface="Branding Medium" pitchFamily="2" charset="77"/>
                <a:ea typeface="Calibri" panose="020F0502020204030204" pitchFamily="34" charset="0"/>
                <a:cs typeface="Times New Roman" panose="02020603050405020304" pitchFamily="18" charset="0"/>
              </a:rPr>
              <a:t>Morrisseau</a:t>
            </a:r>
            <a:endParaRPr lang="en-CA" sz="1400">
              <a:solidFill>
                <a:schemeClr val="bg1"/>
              </a:solidFill>
              <a:latin typeface="Branding Medium" pitchFamily="2" charset="77"/>
            </a:endParaRPr>
          </a:p>
        </p:txBody>
      </p:sp>
      <p:pic>
        <p:nvPicPr>
          <p:cNvPr id="2" name="Picture 2">
            <a:extLst>
              <a:ext uri="{FF2B5EF4-FFF2-40B4-BE49-F238E27FC236}">
                <a16:creationId xmlns:a16="http://schemas.microsoft.com/office/drawing/2014/main" id="{5262267F-77C6-8006-BD87-F2FC03ACB2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69045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B25DDBE7-1837-9B4B-9191-FE1B464EFF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0E47DC32-9635-6B42-A0FD-2E14C45D3F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899" y="1615439"/>
            <a:ext cx="2961105" cy="4472719"/>
          </a:xfrm>
          <a:prstGeom prst="rect">
            <a:avLst/>
          </a:prstGeom>
        </p:spPr>
      </p:pic>
      <p:sp>
        <p:nvSpPr>
          <p:cNvPr id="23" name="Content Placeholder 2">
            <a:extLst>
              <a:ext uri="{FF2B5EF4-FFF2-40B4-BE49-F238E27FC236}">
                <a16:creationId xmlns:a16="http://schemas.microsoft.com/office/drawing/2014/main" id="{2ADD2B21-7C45-8A44-8089-2F501187889A}"/>
              </a:ext>
            </a:extLst>
          </p:cNvPr>
          <p:cNvSpPr txBox="1">
            <a:spLocks/>
          </p:cNvSpPr>
          <p:nvPr/>
        </p:nvSpPr>
        <p:spPr>
          <a:xfrm>
            <a:off x="815899" y="555906"/>
            <a:ext cx="7169862" cy="84540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US" sz="4400" b="1">
                <a:solidFill>
                  <a:srgbClr val="783E63"/>
                </a:solidFill>
                <a:latin typeface="Branding Black" pitchFamily="2" charset="77"/>
              </a:rPr>
              <a:t>HABITAT AND BIODIVERSITY</a:t>
            </a:r>
            <a:endParaRPr lang="en-CA" sz="4400" b="1">
              <a:solidFill>
                <a:srgbClr val="783E63"/>
              </a:solidFill>
              <a:latin typeface="Branding Black" pitchFamily="2" charset="77"/>
            </a:endParaRPr>
          </a:p>
        </p:txBody>
      </p:sp>
      <p:pic>
        <p:nvPicPr>
          <p:cNvPr id="7" name="Picture 6">
            <a:extLst>
              <a:ext uri="{FF2B5EF4-FFF2-40B4-BE49-F238E27FC236}">
                <a16:creationId xmlns:a16="http://schemas.microsoft.com/office/drawing/2014/main" id="{B3C5EEF1-2BF7-DA4B-BD71-9F3EC24644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4257" y="1388110"/>
            <a:ext cx="3289300" cy="3289300"/>
          </a:xfrm>
          <a:prstGeom prst="rect">
            <a:avLst/>
          </a:prstGeom>
        </p:spPr>
      </p:pic>
      <p:pic>
        <p:nvPicPr>
          <p:cNvPr id="9" name="Picture 8">
            <a:extLst>
              <a:ext uri="{FF2B5EF4-FFF2-40B4-BE49-F238E27FC236}">
                <a16:creationId xmlns:a16="http://schemas.microsoft.com/office/drawing/2014/main" id="{DC1EE67F-E15B-A64C-89E6-D06071CC05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38907" y="3120670"/>
            <a:ext cx="3289300" cy="3289300"/>
          </a:xfrm>
          <a:prstGeom prst="rect">
            <a:avLst/>
          </a:prstGeom>
        </p:spPr>
      </p:pic>
      <p:pic>
        <p:nvPicPr>
          <p:cNvPr id="13" name="Picture 12">
            <a:extLst>
              <a:ext uri="{FF2B5EF4-FFF2-40B4-BE49-F238E27FC236}">
                <a16:creationId xmlns:a16="http://schemas.microsoft.com/office/drawing/2014/main" id="{1E37FA33-FA71-264A-86A5-061DA983C8C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58605" y="289700"/>
            <a:ext cx="3289300" cy="3289300"/>
          </a:xfrm>
          <a:prstGeom prst="rect">
            <a:avLst/>
          </a:prstGeom>
        </p:spPr>
      </p:pic>
      <p:pic>
        <p:nvPicPr>
          <p:cNvPr id="11" name="Picture 10">
            <a:extLst>
              <a:ext uri="{FF2B5EF4-FFF2-40B4-BE49-F238E27FC236}">
                <a16:creationId xmlns:a16="http://schemas.microsoft.com/office/drawing/2014/main" id="{78439F2E-A2F0-AE4B-9732-13765A17FD3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89002" y="2892920"/>
            <a:ext cx="3289300" cy="3289300"/>
          </a:xfrm>
          <a:prstGeom prst="rect">
            <a:avLst/>
          </a:prstGeom>
        </p:spPr>
      </p:pic>
      <p:sp>
        <p:nvSpPr>
          <p:cNvPr id="40" name="Rounded Rectangle 39">
            <a:extLst>
              <a:ext uri="{FF2B5EF4-FFF2-40B4-BE49-F238E27FC236}">
                <a16:creationId xmlns:a16="http://schemas.microsoft.com/office/drawing/2014/main" id="{C1C26D49-4892-254E-9727-90BF1320E745}"/>
              </a:ext>
            </a:extLst>
          </p:cNvPr>
          <p:cNvSpPr/>
          <p:nvPr/>
        </p:nvSpPr>
        <p:spPr>
          <a:xfrm>
            <a:off x="7251117" y="1526961"/>
            <a:ext cx="2043272"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9253BACB-757F-DA4D-A504-7E53FD47D57B}"/>
              </a:ext>
            </a:extLst>
          </p:cNvPr>
          <p:cNvSpPr txBox="1"/>
          <p:nvPr/>
        </p:nvSpPr>
        <p:spPr>
          <a:xfrm>
            <a:off x="7419795" y="1733408"/>
            <a:ext cx="1705916" cy="553998"/>
          </a:xfrm>
          <a:prstGeom prst="rect">
            <a:avLst/>
          </a:prstGeom>
          <a:noFill/>
        </p:spPr>
        <p:txBody>
          <a:bodyPr wrap="none" rtlCol="0">
            <a:spAutoFit/>
          </a:bodyPr>
          <a:lstStyle/>
          <a:p>
            <a:pPr algn="ctr">
              <a:lnSpc>
                <a:spcPts val="1800"/>
              </a:lnSpc>
            </a:pPr>
            <a:r>
              <a:rPr lang="en-CA" b="1">
                <a:solidFill>
                  <a:srgbClr val="E9E642"/>
                </a:solidFill>
                <a:latin typeface="Branding Black" pitchFamily="2" charset="77"/>
              </a:rPr>
              <a:t>PRONGHORN</a:t>
            </a:r>
          </a:p>
          <a:p>
            <a:pPr algn="ctr">
              <a:lnSpc>
                <a:spcPts val="1800"/>
              </a:lnSpc>
            </a:pPr>
            <a:r>
              <a:rPr lang="en-CA">
                <a:solidFill>
                  <a:schemeClr val="bg1"/>
                </a:solidFill>
                <a:latin typeface="Branding MediumItalic" pitchFamily="2" charset="77"/>
              </a:rPr>
              <a:t>Grazing species</a:t>
            </a:r>
          </a:p>
        </p:txBody>
      </p:sp>
      <p:sp>
        <p:nvSpPr>
          <p:cNvPr id="42" name="Rounded Rectangle 41">
            <a:extLst>
              <a:ext uri="{FF2B5EF4-FFF2-40B4-BE49-F238E27FC236}">
                <a16:creationId xmlns:a16="http://schemas.microsoft.com/office/drawing/2014/main" id="{09875391-CE9B-9E43-B860-2FDEC770FA9F}"/>
              </a:ext>
            </a:extLst>
          </p:cNvPr>
          <p:cNvSpPr/>
          <p:nvPr/>
        </p:nvSpPr>
        <p:spPr>
          <a:xfrm>
            <a:off x="4671372" y="5153438"/>
            <a:ext cx="2043272"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3F4BEC1F-154E-9243-A68B-0F18FC6A187D}"/>
              </a:ext>
            </a:extLst>
          </p:cNvPr>
          <p:cNvSpPr txBox="1"/>
          <p:nvPr/>
        </p:nvSpPr>
        <p:spPr>
          <a:xfrm>
            <a:off x="5021991" y="5359885"/>
            <a:ext cx="1342034" cy="553998"/>
          </a:xfrm>
          <a:prstGeom prst="rect">
            <a:avLst/>
          </a:prstGeom>
          <a:noFill/>
        </p:spPr>
        <p:txBody>
          <a:bodyPr wrap="none" rtlCol="0">
            <a:spAutoFit/>
          </a:bodyPr>
          <a:lstStyle/>
          <a:p>
            <a:pPr algn="ctr">
              <a:lnSpc>
                <a:spcPts val="1800"/>
              </a:lnSpc>
            </a:pPr>
            <a:r>
              <a:rPr lang="en-CA" b="1">
                <a:solidFill>
                  <a:srgbClr val="E9E642"/>
                </a:solidFill>
                <a:latin typeface="Branding Black" pitchFamily="2" charset="77"/>
              </a:rPr>
              <a:t>SWIFT FOX</a:t>
            </a:r>
          </a:p>
          <a:p>
            <a:pPr algn="ctr">
              <a:lnSpc>
                <a:spcPts val="1800"/>
              </a:lnSpc>
            </a:pPr>
            <a:r>
              <a:rPr lang="en-CA">
                <a:solidFill>
                  <a:schemeClr val="bg1"/>
                </a:solidFill>
                <a:latin typeface="Branding MediumItalic" pitchFamily="2" charset="77"/>
              </a:rPr>
              <a:t>Predator</a:t>
            </a:r>
          </a:p>
        </p:txBody>
      </p:sp>
      <p:sp>
        <p:nvSpPr>
          <p:cNvPr id="44" name="Rounded Rectangle 43">
            <a:extLst>
              <a:ext uri="{FF2B5EF4-FFF2-40B4-BE49-F238E27FC236}">
                <a16:creationId xmlns:a16="http://schemas.microsoft.com/office/drawing/2014/main" id="{8810F668-86A4-CC47-B037-A405CED5E15B}"/>
              </a:ext>
            </a:extLst>
          </p:cNvPr>
          <p:cNvSpPr/>
          <p:nvPr/>
        </p:nvSpPr>
        <p:spPr>
          <a:xfrm>
            <a:off x="3967642" y="3670784"/>
            <a:ext cx="2043272"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5E3242FE-861E-0C4F-85B6-CFF000474973}"/>
              </a:ext>
            </a:extLst>
          </p:cNvPr>
          <p:cNvSpPr txBox="1"/>
          <p:nvPr/>
        </p:nvSpPr>
        <p:spPr>
          <a:xfrm>
            <a:off x="4343108" y="3877231"/>
            <a:ext cx="1292341" cy="553998"/>
          </a:xfrm>
          <a:prstGeom prst="rect">
            <a:avLst/>
          </a:prstGeom>
          <a:noFill/>
        </p:spPr>
        <p:txBody>
          <a:bodyPr wrap="none" rtlCol="0">
            <a:spAutoFit/>
          </a:bodyPr>
          <a:lstStyle/>
          <a:p>
            <a:pPr algn="ctr">
              <a:lnSpc>
                <a:spcPts val="1800"/>
              </a:lnSpc>
            </a:pPr>
            <a:r>
              <a:rPr lang="en-CA" b="1">
                <a:solidFill>
                  <a:srgbClr val="E9E642"/>
                </a:solidFill>
                <a:latin typeface="Branding Black" pitchFamily="2" charset="77"/>
              </a:rPr>
              <a:t>BOBOLINK</a:t>
            </a:r>
          </a:p>
          <a:p>
            <a:pPr algn="ctr">
              <a:lnSpc>
                <a:spcPts val="1800"/>
              </a:lnSpc>
            </a:pPr>
            <a:r>
              <a:rPr lang="en-CA">
                <a:solidFill>
                  <a:schemeClr val="bg1"/>
                </a:solidFill>
                <a:latin typeface="Branding MediumItalic" pitchFamily="2" charset="77"/>
              </a:rPr>
              <a:t>Songbird</a:t>
            </a:r>
          </a:p>
        </p:txBody>
      </p:sp>
      <p:sp>
        <p:nvSpPr>
          <p:cNvPr id="48" name="Rounded Rectangle 47">
            <a:extLst>
              <a:ext uri="{FF2B5EF4-FFF2-40B4-BE49-F238E27FC236}">
                <a16:creationId xmlns:a16="http://schemas.microsoft.com/office/drawing/2014/main" id="{4084B8AB-4DF2-894C-BE54-7462F9043366}"/>
              </a:ext>
            </a:extLst>
          </p:cNvPr>
          <p:cNvSpPr/>
          <p:nvPr/>
        </p:nvSpPr>
        <p:spPr>
          <a:xfrm>
            <a:off x="9768474" y="4886749"/>
            <a:ext cx="2043272" cy="1422612"/>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54E7FE3D-0DD4-684A-AA8B-1584F45D5053}"/>
              </a:ext>
            </a:extLst>
          </p:cNvPr>
          <p:cNvSpPr txBox="1"/>
          <p:nvPr/>
        </p:nvSpPr>
        <p:spPr>
          <a:xfrm>
            <a:off x="10103865" y="5093196"/>
            <a:ext cx="1372492" cy="1015663"/>
          </a:xfrm>
          <a:prstGeom prst="rect">
            <a:avLst/>
          </a:prstGeom>
          <a:noFill/>
        </p:spPr>
        <p:txBody>
          <a:bodyPr wrap="none" rtlCol="0">
            <a:spAutoFit/>
          </a:bodyPr>
          <a:lstStyle/>
          <a:p>
            <a:pPr algn="ctr">
              <a:lnSpc>
                <a:spcPts val="1800"/>
              </a:lnSpc>
            </a:pPr>
            <a:r>
              <a:rPr lang="en-CA" b="1">
                <a:solidFill>
                  <a:srgbClr val="E9E642"/>
                </a:solidFill>
                <a:latin typeface="Branding Black" pitchFamily="2" charset="77"/>
              </a:rPr>
              <a:t>NORTHERN</a:t>
            </a:r>
            <a:br>
              <a:rPr lang="en-CA" b="1">
                <a:solidFill>
                  <a:srgbClr val="E9E642"/>
                </a:solidFill>
                <a:latin typeface="Branding Black" pitchFamily="2" charset="77"/>
              </a:rPr>
            </a:br>
            <a:r>
              <a:rPr lang="en-CA" b="1">
                <a:solidFill>
                  <a:srgbClr val="E9E642"/>
                </a:solidFill>
                <a:latin typeface="Branding Black" pitchFamily="2" charset="77"/>
              </a:rPr>
              <a:t>PINTAIL</a:t>
            </a:r>
          </a:p>
          <a:p>
            <a:pPr algn="ctr">
              <a:lnSpc>
                <a:spcPts val="1800"/>
              </a:lnSpc>
            </a:pPr>
            <a:r>
              <a:rPr lang="en-CA">
                <a:solidFill>
                  <a:schemeClr val="bg1"/>
                </a:solidFill>
                <a:latin typeface="Branding MediumItalic" pitchFamily="2" charset="77"/>
              </a:rPr>
              <a:t>Nesting</a:t>
            </a:r>
            <a:br>
              <a:rPr lang="en-CA">
                <a:solidFill>
                  <a:schemeClr val="bg1"/>
                </a:solidFill>
                <a:latin typeface="Branding MediumItalic" pitchFamily="2" charset="77"/>
              </a:rPr>
            </a:br>
            <a:r>
              <a:rPr lang="en-CA">
                <a:solidFill>
                  <a:schemeClr val="bg1"/>
                </a:solidFill>
                <a:latin typeface="Branding MediumItalic" pitchFamily="2" charset="77"/>
              </a:rPr>
              <a:t>waterfowl</a:t>
            </a:r>
          </a:p>
        </p:txBody>
      </p:sp>
      <p:pic>
        <p:nvPicPr>
          <p:cNvPr id="2" name="Picture 2">
            <a:extLst>
              <a:ext uri="{FF2B5EF4-FFF2-40B4-BE49-F238E27FC236}">
                <a16:creationId xmlns:a16="http://schemas.microsoft.com/office/drawing/2014/main" id="{9D76381E-C63C-4696-62CF-C161EF550F5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0469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2" grpId="0" animBg="1"/>
      <p:bldP spid="43" grpId="0"/>
      <p:bldP spid="44" grpId="0" animBg="1"/>
      <p:bldP spid="45" grpId="0"/>
      <p:bldP spid="48" grpId="0" animBg="1"/>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C625D0-3D37-8B49-A37E-6079D554CC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Content Placeholder 2">
            <a:extLst>
              <a:ext uri="{FF2B5EF4-FFF2-40B4-BE49-F238E27FC236}">
                <a16:creationId xmlns:a16="http://schemas.microsoft.com/office/drawing/2014/main" id="{32B871ED-CA70-A24B-8AED-2F152323FBD4}"/>
              </a:ext>
            </a:extLst>
          </p:cNvPr>
          <p:cNvSpPr txBox="1">
            <a:spLocks/>
          </p:cNvSpPr>
          <p:nvPr/>
        </p:nvSpPr>
        <p:spPr>
          <a:xfrm>
            <a:off x="4328160" y="1605278"/>
            <a:ext cx="7305017" cy="1434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400" b="1">
                <a:solidFill>
                  <a:schemeClr val="bg1"/>
                </a:solidFill>
                <a:latin typeface="Branding Black" pitchFamily="2" charset="77"/>
              </a:rPr>
              <a:t>ENVIRONMENTAL SPACES AND CULTURAL PRACTICES</a:t>
            </a:r>
            <a:endParaRPr lang="en-CA" sz="4400" b="1">
              <a:solidFill>
                <a:srgbClr val="E9E642"/>
              </a:solidFill>
              <a:latin typeface="Branding Black" pitchFamily="2" charset="77"/>
            </a:endParaRPr>
          </a:p>
        </p:txBody>
      </p:sp>
      <p:pic>
        <p:nvPicPr>
          <p:cNvPr id="14" name="Picture 13">
            <a:extLst>
              <a:ext uri="{FF2B5EF4-FFF2-40B4-BE49-F238E27FC236}">
                <a16:creationId xmlns:a16="http://schemas.microsoft.com/office/drawing/2014/main" id="{472D547F-AE9F-634D-96C0-7319123642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899" y="975358"/>
            <a:ext cx="2961106" cy="4472720"/>
          </a:xfrm>
          <a:prstGeom prst="rect">
            <a:avLst/>
          </a:prstGeom>
        </p:spPr>
      </p:pic>
      <p:sp>
        <p:nvSpPr>
          <p:cNvPr id="3" name="TextBox 2">
            <a:extLst>
              <a:ext uri="{FF2B5EF4-FFF2-40B4-BE49-F238E27FC236}">
                <a16:creationId xmlns:a16="http://schemas.microsoft.com/office/drawing/2014/main" id="{CFAA2FD8-F852-93EF-AE93-23CB3ED396A5}"/>
              </a:ext>
            </a:extLst>
          </p:cNvPr>
          <p:cNvSpPr txBox="1"/>
          <p:nvPr/>
        </p:nvSpPr>
        <p:spPr>
          <a:xfrm>
            <a:off x="0" y="6550223"/>
            <a:ext cx="6167120" cy="307777"/>
          </a:xfrm>
          <a:prstGeom prst="rect">
            <a:avLst/>
          </a:prstGeom>
          <a:noFill/>
        </p:spPr>
        <p:txBody>
          <a:bodyPr wrap="square">
            <a:spAutoFit/>
          </a:bodyPr>
          <a:lstStyle/>
          <a:p>
            <a:r>
              <a:rPr lang="en-US" sz="1400" dirty="0">
                <a:solidFill>
                  <a:schemeClr val="bg1"/>
                </a:solidFill>
                <a:latin typeface="Branding MediumItalic" pitchFamily="2" charset="77"/>
                <a:cs typeface="Times New Roman" panose="02020603050405020304" pitchFamily="18" charset="0"/>
              </a:rPr>
              <a:t>Photo: Tourism Saskatchewan/Eric Lindberg </a:t>
            </a:r>
            <a:endParaRPr lang="en-CA" sz="1400" dirty="0">
              <a:solidFill>
                <a:schemeClr val="bg1"/>
              </a:solidFill>
              <a:latin typeface="Branding MediumItalic" pitchFamily="2" charset="77"/>
              <a:cs typeface="Times New Roman" panose="02020603050405020304" pitchFamily="18" charset="0"/>
            </a:endParaRPr>
          </a:p>
        </p:txBody>
      </p:sp>
      <p:pic>
        <p:nvPicPr>
          <p:cNvPr id="2" name="Picture 2">
            <a:extLst>
              <a:ext uri="{FF2B5EF4-FFF2-40B4-BE49-F238E27FC236}">
                <a16:creationId xmlns:a16="http://schemas.microsoft.com/office/drawing/2014/main" id="{183FB3C2-D28A-4D8C-6482-49D2BDA8EB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1445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6818F71-F309-504C-BC81-1A5745CD33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Content Placeholder 2">
            <a:extLst>
              <a:ext uri="{FF2B5EF4-FFF2-40B4-BE49-F238E27FC236}">
                <a16:creationId xmlns:a16="http://schemas.microsoft.com/office/drawing/2014/main" id="{80BD7AA0-58C0-9045-BA0E-561915D3EA99}"/>
              </a:ext>
            </a:extLst>
          </p:cNvPr>
          <p:cNvSpPr txBox="1">
            <a:spLocks/>
          </p:cNvSpPr>
          <p:nvPr/>
        </p:nvSpPr>
        <p:spPr>
          <a:xfrm>
            <a:off x="4841240" y="1309972"/>
            <a:ext cx="4378960" cy="1434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US" sz="5400" b="1">
                <a:solidFill>
                  <a:schemeClr val="bg1"/>
                </a:solidFill>
                <a:latin typeface="Branding Black" pitchFamily="2" charset="77"/>
              </a:rPr>
              <a:t>F</a:t>
            </a:r>
            <a:r>
              <a:rPr lang="en-CA" sz="5400" b="1">
                <a:solidFill>
                  <a:schemeClr val="bg1"/>
                </a:solidFill>
                <a:latin typeface="Branding Black" pitchFamily="2" charset="77"/>
              </a:rPr>
              <a:t>OOD AND RESOURCES</a:t>
            </a:r>
            <a:endParaRPr lang="en-CA" sz="5400" b="1">
              <a:solidFill>
                <a:srgbClr val="E9E642"/>
              </a:solidFill>
              <a:latin typeface="Branding Black" pitchFamily="2" charset="77"/>
            </a:endParaRPr>
          </a:p>
        </p:txBody>
      </p:sp>
      <p:pic>
        <p:nvPicPr>
          <p:cNvPr id="14" name="Picture 13">
            <a:extLst>
              <a:ext uri="{FF2B5EF4-FFF2-40B4-BE49-F238E27FC236}">
                <a16:creationId xmlns:a16="http://schemas.microsoft.com/office/drawing/2014/main" id="{2250B66A-4D4C-9C49-92C7-A72D3AA671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899" y="558798"/>
            <a:ext cx="2961106" cy="4472720"/>
          </a:xfrm>
          <a:prstGeom prst="rect">
            <a:avLst/>
          </a:prstGeom>
        </p:spPr>
      </p:pic>
      <p:pic>
        <p:nvPicPr>
          <p:cNvPr id="2" name="Picture 2">
            <a:extLst>
              <a:ext uri="{FF2B5EF4-FFF2-40B4-BE49-F238E27FC236}">
                <a16:creationId xmlns:a16="http://schemas.microsoft.com/office/drawing/2014/main" id="{A9A70333-647B-E292-9F57-8ACC4EE0B1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70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093261-F7E7-6243-859D-7D1B44D696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4210CA7F-AC8B-4843-AB4E-460999A1D2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640" y="1298655"/>
            <a:ext cx="2974365" cy="4492747"/>
          </a:xfrm>
          <a:prstGeom prst="rect">
            <a:avLst/>
          </a:prstGeom>
        </p:spPr>
      </p:pic>
      <p:sp>
        <p:nvSpPr>
          <p:cNvPr id="12" name="Content Placeholder 2">
            <a:extLst>
              <a:ext uri="{FF2B5EF4-FFF2-40B4-BE49-F238E27FC236}">
                <a16:creationId xmlns:a16="http://schemas.microsoft.com/office/drawing/2014/main" id="{1740F565-0DCC-8644-947B-C6D6E2EB1B1B}"/>
              </a:ext>
            </a:extLst>
          </p:cNvPr>
          <p:cNvSpPr txBox="1">
            <a:spLocks/>
          </p:cNvSpPr>
          <p:nvPr/>
        </p:nvSpPr>
        <p:spPr>
          <a:xfrm>
            <a:off x="4315485" y="1298655"/>
            <a:ext cx="6121400" cy="12921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a:solidFill>
                  <a:schemeClr val="bg1"/>
                </a:solidFill>
                <a:latin typeface="Branding Black" pitchFamily="2" charset="77"/>
              </a:rPr>
              <a:t>NO BEES</a:t>
            </a:r>
            <a:br>
              <a:rPr lang="en-CA" sz="5400" b="1">
                <a:solidFill>
                  <a:schemeClr val="bg1"/>
                </a:solidFill>
                <a:latin typeface="Branding Black" pitchFamily="2" charset="77"/>
              </a:rPr>
            </a:br>
            <a:r>
              <a:rPr lang="en-CA" sz="5400" b="1">
                <a:solidFill>
                  <a:srgbClr val="E9E642"/>
                </a:solidFill>
                <a:latin typeface="Branding Black" pitchFamily="2" charset="77"/>
              </a:rPr>
              <a:t>= NO FOOD</a:t>
            </a:r>
          </a:p>
        </p:txBody>
      </p:sp>
      <p:pic>
        <p:nvPicPr>
          <p:cNvPr id="2" name="Picture 2">
            <a:extLst>
              <a:ext uri="{FF2B5EF4-FFF2-40B4-BE49-F238E27FC236}">
                <a16:creationId xmlns:a16="http://schemas.microsoft.com/office/drawing/2014/main" id="{2C24CB0C-3ECC-5FE5-72B8-45868430D2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172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555922D-DC96-5D4D-82F8-B82391C47E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C9FCBC3F-58C5-BEE8-9C49-B885554C93AC}"/>
              </a:ext>
            </a:extLst>
          </p:cNvPr>
          <p:cNvSpPr>
            <a:spLocks noGrp="1"/>
          </p:cNvSpPr>
          <p:nvPr>
            <p:ph idx="1"/>
          </p:nvPr>
        </p:nvSpPr>
        <p:spPr>
          <a:xfrm>
            <a:off x="863600" y="4331811"/>
            <a:ext cx="10515600" cy="1479709"/>
          </a:xfrm>
        </p:spPr>
        <p:txBody>
          <a:bodyPr>
            <a:normAutofit/>
          </a:bodyPr>
          <a:lstStyle/>
          <a:p>
            <a:pPr marL="0" indent="0">
              <a:buNone/>
            </a:pPr>
            <a:r>
              <a:rPr lang="en-CA" b="1">
                <a:solidFill>
                  <a:schemeClr val="bg1"/>
                </a:solidFill>
                <a:latin typeface="Branding SemiBold" pitchFamily="2" charset="77"/>
              </a:rPr>
              <a:t>PART ONE </a:t>
            </a:r>
          </a:p>
          <a:p>
            <a:pPr marL="0" indent="0">
              <a:buNone/>
            </a:pPr>
            <a:r>
              <a:rPr lang="en-CA" sz="5400" b="1">
                <a:solidFill>
                  <a:srgbClr val="E9E642"/>
                </a:solidFill>
                <a:latin typeface="Branding Black" pitchFamily="2" charset="77"/>
              </a:rPr>
              <a:t>GRASSLAND ECOSYSTEMS</a:t>
            </a:r>
          </a:p>
        </p:txBody>
      </p:sp>
      <p:pic>
        <p:nvPicPr>
          <p:cNvPr id="1026" name="Picture 2">
            <a:extLst>
              <a:ext uri="{FF2B5EF4-FFF2-40B4-BE49-F238E27FC236}">
                <a16:creationId xmlns:a16="http://schemas.microsoft.com/office/drawing/2014/main" id="{8786C734-9A14-AE3F-01E6-0F4D8F2C90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23686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2546C38-765D-6848-8A9F-36939E4451D5}"/>
              </a:ext>
            </a:extLst>
          </p:cNvPr>
          <p:cNvSpPr/>
          <p:nvPr/>
        </p:nvSpPr>
        <p:spPr>
          <a:xfrm>
            <a:off x="0" y="0"/>
            <a:ext cx="12192000" cy="6858000"/>
          </a:xfrm>
          <a:prstGeom prst="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9B47FBA9-0233-6D46-ACCF-C6688657CCC9}"/>
              </a:ext>
            </a:extLst>
          </p:cNvPr>
          <p:cNvSpPr txBox="1">
            <a:spLocks/>
          </p:cNvSpPr>
          <p:nvPr/>
        </p:nvSpPr>
        <p:spPr>
          <a:xfrm>
            <a:off x="863600" y="3424711"/>
            <a:ext cx="10515600" cy="6770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b="1">
                <a:solidFill>
                  <a:schemeClr val="bg1"/>
                </a:solidFill>
                <a:latin typeface="Branding SemiBold" pitchFamily="2" charset="77"/>
              </a:rPr>
              <a:t>WHY DO WE CARE ABOUT GRASSLAND ECOSYSTEMS?</a:t>
            </a:r>
          </a:p>
        </p:txBody>
      </p:sp>
      <p:sp>
        <p:nvSpPr>
          <p:cNvPr id="6" name="Content Placeholder 2">
            <a:extLst>
              <a:ext uri="{FF2B5EF4-FFF2-40B4-BE49-F238E27FC236}">
                <a16:creationId xmlns:a16="http://schemas.microsoft.com/office/drawing/2014/main" id="{ECA99058-E62B-714B-AB18-C0E2167F6E15}"/>
              </a:ext>
            </a:extLst>
          </p:cNvPr>
          <p:cNvSpPr txBox="1">
            <a:spLocks/>
          </p:cNvSpPr>
          <p:nvPr/>
        </p:nvSpPr>
        <p:spPr>
          <a:xfrm>
            <a:off x="3310021" y="4329270"/>
            <a:ext cx="8272379" cy="19627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a:solidFill>
                  <a:schemeClr val="bg1"/>
                </a:solidFill>
                <a:latin typeface="Branding Black" pitchFamily="2" charset="77"/>
              </a:rPr>
              <a:t>GRASSLANDS CAN HELP </a:t>
            </a:r>
            <a:br>
              <a:rPr lang="en-CA" sz="5400" b="1">
                <a:solidFill>
                  <a:schemeClr val="bg1"/>
                </a:solidFill>
                <a:latin typeface="Branding Black" pitchFamily="2" charset="77"/>
              </a:rPr>
            </a:br>
            <a:r>
              <a:rPr lang="en-CA" sz="5400" b="1">
                <a:solidFill>
                  <a:schemeClr val="bg1"/>
                </a:solidFill>
                <a:latin typeface="Branding Black" pitchFamily="2" charset="77"/>
              </a:rPr>
              <a:t>LESSEN THE IMPACT OF </a:t>
            </a:r>
            <a:br>
              <a:rPr lang="en-CA" sz="5400" b="1">
                <a:solidFill>
                  <a:srgbClr val="E9E642"/>
                </a:solidFill>
                <a:latin typeface="Branding Black" pitchFamily="2" charset="77"/>
              </a:rPr>
            </a:br>
            <a:r>
              <a:rPr lang="en-CA" sz="5400" b="1">
                <a:solidFill>
                  <a:srgbClr val="E9E642"/>
                </a:solidFill>
                <a:latin typeface="Branding Black" pitchFamily="2" charset="77"/>
              </a:rPr>
              <a:t>CLIMATE CHANGE</a:t>
            </a:r>
          </a:p>
        </p:txBody>
      </p:sp>
      <p:sp>
        <p:nvSpPr>
          <p:cNvPr id="5" name="TextBox 4">
            <a:extLst>
              <a:ext uri="{FF2B5EF4-FFF2-40B4-BE49-F238E27FC236}">
                <a16:creationId xmlns:a16="http://schemas.microsoft.com/office/drawing/2014/main" id="{E114A91B-95DA-686E-F07B-23CD12FBE2D1}"/>
              </a:ext>
            </a:extLst>
          </p:cNvPr>
          <p:cNvSpPr txBox="1"/>
          <p:nvPr/>
        </p:nvSpPr>
        <p:spPr>
          <a:xfrm>
            <a:off x="561474" y="3771185"/>
            <a:ext cx="2454441" cy="2215991"/>
          </a:xfrm>
          <a:prstGeom prst="rect">
            <a:avLst/>
          </a:prstGeom>
          <a:noFill/>
        </p:spPr>
        <p:txBody>
          <a:bodyPr wrap="square">
            <a:spAutoFit/>
          </a:bodyPr>
          <a:lstStyle/>
          <a:p>
            <a:pPr algn="ctr"/>
            <a:r>
              <a:rPr lang="en-US" sz="13800">
                <a:solidFill>
                  <a:schemeClr val="bg1"/>
                </a:solidFill>
                <a:latin typeface="Branding Black" pitchFamily="2" charset="77"/>
              </a:rPr>
              <a:t>#3</a:t>
            </a:r>
          </a:p>
        </p:txBody>
      </p:sp>
      <p:pic>
        <p:nvPicPr>
          <p:cNvPr id="2" name="Picture 2">
            <a:extLst>
              <a:ext uri="{FF2B5EF4-FFF2-40B4-BE49-F238E27FC236}">
                <a16:creationId xmlns:a16="http://schemas.microsoft.com/office/drawing/2014/main" id="{D60171DA-9091-2899-BC29-20B14966FA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80106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669A4A2-774C-8E42-9EB4-BE2DC324A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E7759092-6897-6649-989C-6E59DFDCF2A5}"/>
              </a:ext>
            </a:extLst>
          </p:cNvPr>
          <p:cNvSpPr txBox="1">
            <a:spLocks/>
          </p:cNvSpPr>
          <p:nvPr/>
        </p:nvSpPr>
        <p:spPr>
          <a:xfrm>
            <a:off x="4384040" y="2049462"/>
            <a:ext cx="3784600" cy="1379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a:solidFill>
                  <a:schemeClr val="bg1"/>
                </a:solidFill>
                <a:latin typeface="Branding Black" pitchFamily="2" charset="77"/>
              </a:rPr>
              <a:t>CARBON</a:t>
            </a:r>
            <a:br>
              <a:rPr lang="en-CA" sz="5400" b="1">
                <a:solidFill>
                  <a:schemeClr val="bg1"/>
                </a:solidFill>
                <a:latin typeface="Branding Black" pitchFamily="2" charset="77"/>
              </a:rPr>
            </a:br>
            <a:r>
              <a:rPr lang="en-CA" sz="5400" b="1">
                <a:solidFill>
                  <a:schemeClr val="bg1"/>
                </a:solidFill>
                <a:latin typeface="Branding Black" pitchFamily="2" charset="77"/>
              </a:rPr>
              <a:t>STORAGE</a:t>
            </a:r>
            <a:endParaRPr lang="en-CA" sz="5400" b="1">
              <a:solidFill>
                <a:srgbClr val="E9E642"/>
              </a:solidFill>
              <a:latin typeface="Branding Black" pitchFamily="2" charset="77"/>
            </a:endParaRPr>
          </a:p>
        </p:txBody>
      </p:sp>
      <p:sp>
        <p:nvSpPr>
          <p:cNvPr id="12" name="Content Placeholder 2">
            <a:extLst>
              <a:ext uri="{FF2B5EF4-FFF2-40B4-BE49-F238E27FC236}">
                <a16:creationId xmlns:a16="http://schemas.microsoft.com/office/drawing/2014/main" id="{7DF27B2F-7698-CB49-9C21-D3518B1CA681}"/>
              </a:ext>
            </a:extLst>
          </p:cNvPr>
          <p:cNvSpPr txBox="1">
            <a:spLocks/>
          </p:cNvSpPr>
          <p:nvPr/>
        </p:nvSpPr>
        <p:spPr>
          <a:xfrm>
            <a:off x="4363720" y="3429000"/>
            <a:ext cx="3083560" cy="285851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b="1">
                <a:solidFill>
                  <a:srgbClr val="E9E642"/>
                </a:solidFill>
                <a:latin typeface="Branding Black" pitchFamily="2" charset="77"/>
                <a:ea typeface="+mn-lt"/>
                <a:cs typeface="+mn-lt"/>
              </a:rPr>
              <a:t>Grasslands are carbon sinks. </a:t>
            </a:r>
            <a:br>
              <a:rPr lang="en-US" sz="3200" b="1">
                <a:solidFill>
                  <a:schemeClr val="bg1"/>
                </a:solidFill>
                <a:latin typeface="Branding Black" pitchFamily="2" charset="77"/>
                <a:ea typeface="+mn-lt"/>
                <a:cs typeface="+mn-lt"/>
              </a:rPr>
            </a:br>
            <a:r>
              <a:rPr lang="en-US" sz="3200" b="1">
                <a:solidFill>
                  <a:schemeClr val="bg1"/>
                </a:solidFill>
                <a:latin typeface="Branding SemiBold" pitchFamily="2" charset="77"/>
                <a:ea typeface="+mn-lt"/>
                <a:cs typeface="+mn-lt"/>
              </a:rPr>
              <a:t>They absorb more carbon </a:t>
            </a:r>
            <a:br>
              <a:rPr lang="en-US" sz="3200" b="1">
                <a:solidFill>
                  <a:schemeClr val="bg1"/>
                </a:solidFill>
                <a:latin typeface="Branding SemiBold" pitchFamily="2" charset="77"/>
                <a:ea typeface="+mn-lt"/>
                <a:cs typeface="+mn-lt"/>
              </a:rPr>
            </a:br>
            <a:r>
              <a:rPr lang="en-US" sz="3200" b="1">
                <a:solidFill>
                  <a:schemeClr val="bg1"/>
                </a:solidFill>
                <a:latin typeface="Branding SemiBold" pitchFamily="2" charset="77"/>
                <a:ea typeface="+mn-lt"/>
                <a:cs typeface="+mn-lt"/>
              </a:rPr>
              <a:t>than they release.</a:t>
            </a:r>
          </a:p>
        </p:txBody>
      </p:sp>
      <p:sp>
        <p:nvSpPr>
          <p:cNvPr id="17" name="Rounded Rectangle 16">
            <a:extLst>
              <a:ext uri="{FF2B5EF4-FFF2-40B4-BE49-F238E27FC236}">
                <a16:creationId xmlns:a16="http://schemas.microsoft.com/office/drawing/2014/main" id="{FFA8D318-A3DF-3C45-A7D1-3A103F7C67BB}"/>
              </a:ext>
            </a:extLst>
          </p:cNvPr>
          <p:cNvSpPr/>
          <p:nvPr/>
        </p:nvSpPr>
        <p:spPr>
          <a:xfrm>
            <a:off x="8907197" y="988481"/>
            <a:ext cx="2043272" cy="572516"/>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6ECE1C8-D596-104B-A602-E8705B8CC84E}"/>
              </a:ext>
            </a:extLst>
          </p:cNvPr>
          <p:cNvSpPr txBox="1"/>
          <p:nvPr/>
        </p:nvSpPr>
        <p:spPr>
          <a:xfrm>
            <a:off x="8977293" y="1144128"/>
            <a:ext cx="1903085" cy="323165"/>
          </a:xfrm>
          <a:prstGeom prst="rect">
            <a:avLst/>
          </a:prstGeom>
          <a:noFill/>
        </p:spPr>
        <p:txBody>
          <a:bodyPr wrap="none" rtlCol="0">
            <a:spAutoFit/>
          </a:bodyPr>
          <a:lstStyle/>
          <a:p>
            <a:pPr algn="ctr">
              <a:lnSpc>
                <a:spcPts val="1800"/>
              </a:lnSpc>
            </a:pPr>
            <a:r>
              <a:rPr lang="en-CA" b="1">
                <a:solidFill>
                  <a:srgbClr val="007A61"/>
                </a:solidFill>
                <a:latin typeface="Branding Black" pitchFamily="2" charset="77"/>
              </a:rPr>
              <a:t>LIVING BIOMASS</a:t>
            </a:r>
          </a:p>
        </p:txBody>
      </p:sp>
      <p:sp>
        <p:nvSpPr>
          <p:cNvPr id="19" name="Rounded Rectangle 18">
            <a:extLst>
              <a:ext uri="{FF2B5EF4-FFF2-40B4-BE49-F238E27FC236}">
                <a16:creationId xmlns:a16="http://schemas.microsoft.com/office/drawing/2014/main" id="{F494CA02-6DF0-8040-A6D5-008AD1D1C121}"/>
              </a:ext>
            </a:extLst>
          </p:cNvPr>
          <p:cNvSpPr/>
          <p:nvPr/>
        </p:nvSpPr>
        <p:spPr>
          <a:xfrm>
            <a:off x="8917357" y="3140282"/>
            <a:ext cx="2043272" cy="572516"/>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74B7998-8A7C-0A45-9638-1EEA1854E276}"/>
              </a:ext>
            </a:extLst>
          </p:cNvPr>
          <p:cNvSpPr txBox="1"/>
          <p:nvPr/>
        </p:nvSpPr>
        <p:spPr>
          <a:xfrm>
            <a:off x="9048368" y="3295929"/>
            <a:ext cx="1781257" cy="323165"/>
          </a:xfrm>
          <a:prstGeom prst="rect">
            <a:avLst/>
          </a:prstGeom>
          <a:noFill/>
        </p:spPr>
        <p:txBody>
          <a:bodyPr wrap="none" rtlCol="0">
            <a:spAutoFit/>
          </a:bodyPr>
          <a:lstStyle/>
          <a:p>
            <a:pPr algn="ctr">
              <a:lnSpc>
                <a:spcPts val="1800"/>
              </a:lnSpc>
            </a:pPr>
            <a:r>
              <a:rPr lang="en-CA" b="1">
                <a:solidFill>
                  <a:srgbClr val="007A61"/>
                </a:solidFill>
                <a:latin typeface="Branding Black" pitchFamily="2" charset="77"/>
              </a:rPr>
              <a:t>DEAD BIOMASS</a:t>
            </a:r>
          </a:p>
        </p:txBody>
      </p:sp>
      <p:sp>
        <p:nvSpPr>
          <p:cNvPr id="21" name="Rounded Rectangle 20">
            <a:extLst>
              <a:ext uri="{FF2B5EF4-FFF2-40B4-BE49-F238E27FC236}">
                <a16:creationId xmlns:a16="http://schemas.microsoft.com/office/drawing/2014/main" id="{1EF598E7-EE5F-1148-B402-318C1F404987}"/>
              </a:ext>
            </a:extLst>
          </p:cNvPr>
          <p:cNvSpPr/>
          <p:nvPr/>
        </p:nvSpPr>
        <p:spPr>
          <a:xfrm>
            <a:off x="8917357" y="5292083"/>
            <a:ext cx="2043272" cy="572516"/>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7CF90A3-E46C-CD45-A74E-7EF5C8442892}"/>
              </a:ext>
            </a:extLst>
          </p:cNvPr>
          <p:cNvSpPr txBox="1"/>
          <p:nvPr/>
        </p:nvSpPr>
        <p:spPr>
          <a:xfrm>
            <a:off x="9603809" y="5447730"/>
            <a:ext cx="670376" cy="323165"/>
          </a:xfrm>
          <a:prstGeom prst="rect">
            <a:avLst/>
          </a:prstGeom>
          <a:noFill/>
        </p:spPr>
        <p:txBody>
          <a:bodyPr wrap="none" rtlCol="0">
            <a:spAutoFit/>
          </a:bodyPr>
          <a:lstStyle/>
          <a:p>
            <a:pPr algn="ctr">
              <a:lnSpc>
                <a:spcPts val="1800"/>
              </a:lnSpc>
            </a:pPr>
            <a:r>
              <a:rPr lang="en-CA" b="1">
                <a:solidFill>
                  <a:srgbClr val="007A61"/>
                </a:solidFill>
                <a:latin typeface="Branding Black" pitchFamily="2" charset="77"/>
              </a:rPr>
              <a:t>SOIL</a:t>
            </a:r>
          </a:p>
        </p:txBody>
      </p:sp>
      <p:pic>
        <p:nvPicPr>
          <p:cNvPr id="3" name="Picture 2">
            <a:extLst>
              <a:ext uri="{FF2B5EF4-FFF2-40B4-BE49-F238E27FC236}">
                <a16:creationId xmlns:a16="http://schemas.microsoft.com/office/drawing/2014/main" id="{61297E88-5BF3-5C44-877B-38C3B15610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426" y="1317157"/>
            <a:ext cx="2983255" cy="4492747"/>
          </a:xfrm>
          <a:prstGeom prst="rect">
            <a:avLst/>
          </a:prstGeom>
        </p:spPr>
      </p:pic>
      <p:sp>
        <p:nvSpPr>
          <p:cNvPr id="4" name="TextBox 3">
            <a:extLst>
              <a:ext uri="{FF2B5EF4-FFF2-40B4-BE49-F238E27FC236}">
                <a16:creationId xmlns:a16="http://schemas.microsoft.com/office/drawing/2014/main" id="{0C4C4E0D-986A-F56A-D853-A7F07286AA3F}"/>
              </a:ext>
            </a:extLst>
          </p:cNvPr>
          <p:cNvSpPr txBox="1"/>
          <p:nvPr/>
        </p:nvSpPr>
        <p:spPr>
          <a:xfrm>
            <a:off x="0" y="6483919"/>
            <a:ext cx="6096000" cy="307777"/>
          </a:xfrm>
          <a:prstGeom prst="rect">
            <a:avLst/>
          </a:prstGeom>
          <a:noFill/>
        </p:spPr>
        <p:txBody>
          <a:bodyPr wrap="square">
            <a:spAutoFit/>
          </a:bodyPr>
          <a:lstStyle/>
          <a:p>
            <a:r>
              <a:rPr lang="en-CA" sz="1400">
                <a:solidFill>
                  <a:schemeClr val="bg1"/>
                </a:solidFill>
                <a:latin typeface="Branding MediumItalic" pitchFamily="2" charset="77"/>
                <a:cs typeface="Times New Roman" panose="02020603050405020304" pitchFamily="18" charset="0"/>
              </a:rPr>
              <a:t>Photo: The Ecological Landscape Alliance</a:t>
            </a:r>
          </a:p>
        </p:txBody>
      </p:sp>
      <p:pic>
        <p:nvPicPr>
          <p:cNvPr id="2" name="Picture 2">
            <a:extLst>
              <a:ext uri="{FF2B5EF4-FFF2-40B4-BE49-F238E27FC236}">
                <a16:creationId xmlns:a16="http://schemas.microsoft.com/office/drawing/2014/main" id="{418B8577-2C3B-DE71-FA44-75772D907A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3476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animBg="1"/>
      <p:bldP spid="20" grpId="0"/>
      <p:bldP spid="21" grpId="0" animBg="1"/>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06A02A3B-7461-B64F-B3D5-4FA4EAA5565D}"/>
              </a:ext>
            </a:extLst>
          </p:cNvPr>
          <p:cNvSpPr txBox="1">
            <a:spLocks/>
          </p:cNvSpPr>
          <p:nvPr/>
        </p:nvSpPr>
        <p:spPr>
          <a:xfrm>
            <a:off x="6276340" y="2201301"/>
            <a:ext cx="4594860" cy="30310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4800" b="1">
                <a:solidFill>
                  <a:srgbClr val="007A61"/>
                </a:solidFill>
                <a:latin typeface="Branding Black" pitchFamily="2" charset="77"/>
              </a:rPr>
              <a:t>GRASSLANDS: A POWERFUL CARBON SINK</a:t>
            </a:r>
          </a:p>
        </p:txBody>
      </p:sp>
      <p:pic>
        <p:nvPicPr>
          <p:cNvPr id="1030" name="Picture 6">
            <a:extLst>
              <a:ext uri="{FF2B5EF4-FFF2-40B4-BE49-F238E27FC236}">
                <a16:creationId xmlns:a16="http://schemas.microsoft.com/office/drawing/2014/main" id="{935D4BF8-3514-BF9A-2CB1-23006D15C8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7434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Connector 1">
            <a:extLst>
              <a:ext uri="{FF2B5EF4-FFF2-40B4-BE49-F238E27FC236}">
                <a16:creationId xmlns:a16="http://schemas.microsoft.com/office/drawing/2014/main" id="{FB2C8B16-CF68-0491-C201-299462A0A9B6}"/>
              </a:ext>
            </a:extLst>
          </p:cNvPr>
          <p:cNvSpPr/>
          <p:nvPr/>
        </p:nvSpPr>
        <p:spPr>
          <a:xfrm>
            <a:off x="2133667" y="1838960"/>
            <a:ext cx="1026093" cy="1066800"/>
          </a:xfrm>
          <a:prstGeom prst="flowChartConnector">
            <a:avLst/>
          </a:prstGeom>
          <a:noFill/>
          <a:ln w="76200">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Box 3">
            <a:extLst>
              <a:ext uri="{FF2B5EF4-FFF2-40B4-BE49-F238E27FC236}">
                <a16:creationId xmlns:a16="http://schemas.microsoft.com/office/drawing/2014/main" id="{1C7669D5-5E2D-1D89-12EB-A1A7B3D87823}"/>
              </a:ext>
            </a:extLst>
          </p:cNvPr>
          <p:cNvSpPr txBox="1"/>
          <p:nvPr/>
        </p:nvSpPr>
        <p:spPr>
          <a:xfrm>
            <a:off x="4743450" y="6550223"/>
            <a:ext cx="5061485" cy="307777"/>
          </a:xfrm>
          <a:prstGeom prst="rect">
            <a:avLst/>
          </a:prstGeom>
          <a:noFill/>
        </p:spPr>
        <p:txBody>
          <a:bodyPr wrap="square">
            <a:spAutoFit/>
          </a:bodyPr>
          <a:lstStyle/>
          <a:p>
            <a:r>
              <a:rPr lang="en-US" sz="1400">
                <a:solidFill>
                  <a:srgbClr val="007A61"/>
                </a:solidFill>
                <a:effectLst/>
                <a:latin typeface="Branding MediumItalic" pitchFamily="2" charset="77"/>
                <a:ea typeface="Calibri" panose="020F0502020204030204" pitchFamily="34" charset="0"/>
                <a:cs typeface="Times New Roman" panose="02020603050405020304" pitchFamily="18" charset="0"/>
              </a:rPr>
              <a:t>(Visual Capitalist, 2022)</a:t>
            </a:r>
            <a:endParaRPr lang="en-CA" sz="1400">
              <a:solidFill>
                <a:srgbClr val="007A61"/>
              </a:solidFill>
              <a:latin typeface="Branding Medium" pitchFamily="2" charset="77"/>
            </a:endParaRPr>
          </a:p>
        </p:txBody>
      </p:sp>
      <p:pic>
        <p:nvPicPr>
          <p:cNvPr id="3" name="Picture 2">
            <a:extLst>
              <a:ext uri="{FF2B5EF4-FFF2-40B4-BE49-F238E27FC236}">
                <a16:creationId xmlns:a16="http://schemas.microsoft.com/office/drawing/2014/main" id="{32C66B26-7918-798A-0057-572EE1ED02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4107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C51AEE56-C8DC-AA49-AF78-5E2D572CE0C6}"/>
              </a:ext>
            </a:extLst>
          </p:cNvPr>
          <p:cNvSpPr txBox="1">
            <a:spLocks/>
          </p:cNvSpPr>
          <p:nvPr/>
        </p:nvSpPr>
        <p:spPr>
          <a:xfrm>
            <a:off x="5408605" y="2454485"/>
            <a:ext cx="6497256" cy="19490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200"/>
              </a:lnSpc>
              <a:buNone/>
            </a:pPr>
            <a:r>
              <a:rPr lang="en-CA" sz="4800" b="1">
                <a:solidFill>
                  <a:srgbClr val="B73A71"/>
                </a:solidFill>
                <a:latin typeface="Branding Black" pitchFamily="2" charset="77"/>
              </a:rPr>
              <a:t>ROOTS </a:t>
            </a:r>
            <a:r>
              <a:rPr lang="en-CA" sz="4800" b="1">
                <a:solidFill>
                  <a:srgbClr val="783E63"/>
                </a:solidFill>
                <a:latin typeface="Branding Black" pitchFamily="2" charset="77"/>
              </a:rPr>
              <a:t>ARE </a:t>
            </a:r>
            <a:br>
              <a:rPr lang="en-CA" sz="4800" b="1">
                <a:solidFill>
                  <a:srgbClr val="783E63"/>
                </a:solidFill>
                <a:latin typeface="Branding Black" pitchFamily="2" charset="77"/>
              </a:rPr>
            </a:br>
            <a:r>
              <a:rPr lang="en-CA" sz="4800" b="1">
                <a:solidFill>
                  <a:srgbClr val="783E63"/>
                </a:solidFill>
                <a:latin typeface="Branding Black" pitchFamily="2" charset="77"/>
              </a:rPr>
              <a:t>THE POWERHOUSE </a:t>
            </a:r>
            <a:br>
              <a:rPr lang="en-CA" sz="4800" b="1">
                <a:solidFill>
                  <a:srgbClr val="783E63"/>
                </a:solidFill>
                <a:latin typeface="Branding Black" pitchFamily="2" charset="77"/>
              </a:rPr>
            </a:br>
            <a:r>
              <a:rPr lang="en-CA" sz="4800" b="1">
                <a:solidFill>
                  <a:srgbClr val="783E63"/>
                </a:solidFill>
                <a:latin typeface="Branding Black" pitchFamily="2" charset="77"/>
              </a:rPr>
              <a:t>OF CARBON STORAGE.</a:t>
            </a:r>
            <a:endParaRPr lang="en-CA" sz="4800" b="1">
              <a:solidFill>
                <a:srgbClr val="B73A71"/>
              </a:solidFill>
              <a:latin typeface="Branding Black" pitchFamily="2" charset="77"/>
            </a:endParaRPr>
          </a:p>
        </p:txBody>
      </p:sp>
      <p:pic>
        <p:nvPicPr>
          <p:cNvPr id="3" name="Picture 2">
            <a:extLst>
              <a:ext uri="{FF2B5EF4-FFF2-40B4-BE49-F238E27FC236}">
                <a16:creationId xmlns:a16="http://schemas.microsoft.com/office/drawing/2014/main" id="{66952A38-2DD4-A942-9F43-80EAAB171F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505" y="114300"/>
            <a:ext cx="5118100" cy="6629400"/>
          </a:xfrm>
          <a:prstGeom prst="rect">
            <a:avLst/>
          </a:prstGeom>
        </p:spPr>
      </p:pic>
      <p:sp>
        <p:nvSpPr>
          <p:cNvPr id="15" name="Rounded Rectangle 14">
            <a:extLst>
              <a:ext uri="{FF2B5EF4-FFF2-40B4-BE49-F238E27FC236}">
                <a16:creationId xmlns:a16="http://schemas.microsoft.com/office/drawing/2014/main" id="{0DEC201B-B5F5-924F-B1ED-6C94EBD0A192}"/>
              </a:ext>
            </a:extLst>
          </p:cNvPr>
          <p:cNvSpPr/>
          <p:nvPr/>
        </p:nvSpPr>
        <p:spPr>
          <a:xfrm>
            <a:off x="185587" y="4601452"/>
            <a:ext cx="1710669" cy="572516"/>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B556106-BB8B-BB48-A1A8-D66ED6E6CA6A}"/>
              </a:ext>
            </a:extLst>
          </p:cNvPr>
          <p:cNvSpPr txBox="1"/>
          <p:nvPr/>
        </p:nvSpPr>
        <p:spPr>
          <a:xfrm>
            <a:off x="296263" y="4689644"/>
            <a:ext cx="1507144" cy="453714"/>
          </a:xfrm>
          <a:prstGeom prst="rect">
            <a:avLst/>
          </a:prstGeom>
          <a:noFill/>
        </p:spPr>
        <p:txBody>
          <a:bodyPr wrap="none" rtlCol="0">
            <a:spAutoFit/>
          </a:bodyPr>
          <a:lstStyle/>
          <a:p>
            <a:pPr algn="ctr">
              <a:lnSpc>
                <a:spcPts val="1400"/>
              </a:lnSpc>
            </a:pPr>
            <a:r>
              <a:rPr lang="en-CA" sz="1600" b="1">
                <a:solidFill>
                  <a:srgbClr val="007A61"/>
                </a:solidFill>
                <a:latin typeface="Branding Bold" pitchFamily="2" charset="77"/>
              </a:rPr>
              <a:t>PRAIRIE </a:t>
            </a:r>
            <a:br>
              <a:rPr lang="en-CA" sz="1600" b="1">
                <a:solidFill>
                  <a:srgbClr val="007A61"/>
                </a:solidFill>
                <a:latin typeface="Branding Bold" pitchFamily="2" charset="77"/>
              </a:rPr>
            </a:br>
            <a:r>
              <a:rPr lang="en-CA" sz="1600" b="1">
                <a:solidFill>
                  <a:srgbClr val="007A61"/>
                </a:solidFill>
                <a:latin typeface="Branding Bold" pitchFamily="2" charset="77"/>
              </a:rPr>
              <a:t>WHEATGRASS</a:t>
            </a:r>
          </a:p>
        </p:txBody>
      </p:sp>
      <p:sp>
        <p:nvSpPr>
          <p:cNvPr id="26" name="Rounded Rectangle 25">
            <a:extLst>
              <a:ext uri="{FF2B5EF4-FFF2-40B4-BE49-F238E27FC236}">
                <a16:creationId xmlns:a16="http://schemas.microsoft.com/office/drawing/2014/main" id="{99AC0600-221A-2C43-9026-D854C7BEEECE}"/>
              </a:ext>
            </a:extLst>
          </p:cNvPr>
          <p:cNvSpPr/>
          <p:nvPr/>
        </p:nvSpPr>
        <p:spPr>
          <a:xfrm>
            <a:off x="1953309" y="5184749"/>
            <a:ext cx="1710669" cy="572516"/>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FBC4F951-A85A-6942-A413-6E02EF1A28E2}"/>
              </a:ext>
            </a:extLst>
          </p:cNvPr>
          <p:cNvSpPr txBox="1"/>
          <p:nvPr/>
        </p:nvSpPr>
        <p:spPr>
          <a:xfrm>
            <a:off x="2234707" y="5272941"/>
            <a:ext cx="1165704" cy="453714"/>
          </a:xfrm>
          <a:prstGeom prst="rect">
            <a:avLst/>
          </a:prstGeom>
          <a:noFill/>
        </p:spPr>
        <p:txBody>
          <a:bodyPr wrap="none" rtlCol="0">
            <a:spAutoFit/>
          </a:bodyPr>
          <a:lstStyle/>
          <a:p>
            <a:pPr algn="ctr">
              <a:lnSpc>
                <a:spcPts val="1400"/>
              </a:lnSpc>
            </a:pPr>
            <a:r>
              <a:rPr lang="en-CA" sz="1600" b="1">
                <a:solidFill>
                  <a:srgbClr val="007A61"/>
                </a:solidFill>
                <a:latin typeface="Branding Bold" pitchFamily="2" charset="77"/>
              </a:rPr>
              <a:t>BIG </a:t>
            </a:r>
            <a:br>
              <a:rPr lang="en-CA" sz="1600" b="1">
                <a:solidFill>
                  <a:srgbClr val="007A61"/>
                </a:solidFill>
                <a:latin typeface="Branding Bold" pitchFamily="2" charset="77"/>
              </a:rPr>
            </a:br>
            <a:r>
              <a:rPr lang="en-CA" sz="1600" b="1">
                <a:solidFill>
                  <a:srgbClr val="007A61"/>
                </a:solidFill>
                <a:latin typeface="Branding Bold" pitchFamily="2" charset="77"/>
              </a:rPr>
              <a:t>BLUESTEM</a:t>
            </a:r>
          </a:p>
        </p:txBody>
      </p:sp>
      <p:sp>
        <p:nvSpPr>
          <p:cNvPr id="28" name="Rounded Rectangle 27">
            <a:extLst>
              <a:ext uri="{FF2B5EF4-FFF2-40B4-BE49-F238E27FC236}">
                <a16:creationId xmlns:a16="http://schemas.microsoft.com/office/drawing/2014/main" id="{40270A9F-E8CA-314A-8DC2-A40BD0260789}"/>
              </a:ext>
            </a:extLst>
          </p:cNvPr>
          <p:cNvSpPr/>
          <p:nvPr/>
        </p:nvSpPr>
        <p:spPr>
          <a:xfrm>
            <a:off x="3697936" y="5850469"/>
            <a:ext cx="1710669" cy="572516"/>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804BD6EB-F911-E946-946E-979E96D3FDFC}"/>
              </a:ext>
            </a:extLst>
          </p:cNvPr>
          <p:cNvSpPr txBox="1"/>
          <p:nvPr/>
        </p:nvSpPr>
        <p:spPr>
          <a:xfrm>
            <a:off x="4101164" y="5938661"/>
            <a:ext cx="922047" cy="453714"/>
          </a:xfrm>
          <a:prstGeom prst="rect">
            <a:avLst/>
          </a:prstGeom>
          <a:noFill/>
        </p:spPr>
        <p:txBody>
          <a:bodyPr wrap="none" rtlCol="0">
            <a:spAutoFit/>
          </a:bodyPr>
          <a:lstStyle/>
          <a:p>
            <a:pPr algn="ctr">
              <a:lnSpc>
                <a:spcPts val="1400"/>
              </a:lnSpc>
            </a:pPr>
            <a:r>
              <a:rPr lang="en-CA" sz="1600" b="1">
                <a:solidFill>
                  <a:srgbClr val="007A61"/>
                </a:solidFill>
                <a:latin typeface="Branding Bold" pitchFamily="2" charset="77"/>
              </a:rPr>
              <a:t>PRAIRIE</a:t>
            </a:r>
            <a:br>
              <a:rPr lang="en-CA" sz="1600" b="1">
                <a:solidFill>
                  <a:srgbClr val="007A61"/>
                </a:solidFill>
                <a:latin typeface="Branding Bold" pitchFamily="2" charset="77"/>
              </a:rPr>
            </a:br>
            <a:r>
              <a:rPr lang="en-CA" sz="1600" b="1">
                <a:solidFill>
                  <a:srgbClr val="007A61"/>
                </a:solidFill>
                <a:latin typeface="Branding Bold" pitchFamily="2" charset="77"/>
              </a:rPr>
              <a:t>GRASS</a:t>
            </a:r>
          </a:p>
        </p:txBody>
      </p:sp>
      <p:sp>
        <p:nvSpPr>
          <p:cNvPr id="30" name="TextBox 29">
            <a:extLst>
              <a:ext uri="{FF2B5EF4-FFF2-40B4-BE49-F238E27FC236}">
                <a16:creationId xmlns:a16="http://schemas.microsoft.com/office/drawing/2014/main" id="{29B93001-5FC0-9048-AE6C-0AEF59F65421}"/>
              </a:ext>
            </a:extLst>
          </p:cNvPr>
          <p:cNvSpPr txBox="1"/>
          <p:nvPr/>
        </p:nvSpPr>
        <p:spPr>
          <a:xfrm>
            <a:off x="-634487" y="6524115"/>
            <a:ext cx="5061485" cy="307777"/>
          </a:xfrm>
          <a:prstGeom prst="rect">
            <a:avLst/>
          </a:prstGeom>
          <a:noFill/>
        </p:spPr>
        <p:txBody>
          <a:bodyPr wrap="square">
            <a:spAutoFit/>
          </a:bodyPr>
          <a:lstStyle/>
          <a:p>
            <a:pPr algn="ctr"/>
            <a:r>
              <a:rPr lang="en-US" sz="1400">
                <a:effectLst/>
                <a:latin typeface="Branding MediumItalic" pitchFamily="2" charset="77"/>
                <a:ea typeface="Calibri" panose="020F0502020204030204" pitchFamily="34" charset="0"/>
                <a:cs typeface="Times New Roman" panose="02020603050405020304" pitchFamily="18" charset="0"/>
              </a:rPr>
              <a:t>Photo(s): Jim Richardson, National Geographic</a:t>
            </a:r>
          </a:p>
        </p:txBody>
      </p:sp>
      <p:pic>
        <p:nvPicPr>
          <p:cNvPr id="2" name="Picture 2">
            <a:extLst>
              <a:ext uri="{FF2B5EF4-FFF2-40B4-BE49-F238E27FC236}">
                <a16:creationId xmlns:a16="http://schemas.microsoft.com/office/drawing/2014/main" id="{E81845DD-3A0F-4297-5C3C-C7390E2138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17002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Guardians of the Grasslands">
            <a:hlinkClick r:id="" action="ppaction://media"/>
            <a:extLst>
              <a:ext uri="{FF2B5EF4-FFF2-40B4-BE49-F238E27FC236}">
                <a16:creationId xmlns:a16="http://schemas.microsoft.com/office/drawing/2014/main" id="{27799D0B-EC5F-4BF5-BBF7-04276DBBCF66}"/>
              </a:ext>
            </a:extLst>
          </p:cNvPr>
          <p:cNvPicPr>
            <a:picLocks noGrp="1" noRot="1" noChangeAspect="1"/>
          </p:cNvPicPr>
          <p:nvPr>
            <p:ph sz="half" idx="1"/>
            <a:videoFile r:link="rId1"/>
          </p:nvPr>
        </p:nvPicPr>
        <p:blipFill>
          <a:blip r:embed="rId4"/>
          <a:stretch>
            <a:fillRect/>
          </a:stretch>
        </p:blipFill>
        <p:spPr>
          <a:xfrm>
            <a:off x="3810000" y="2088382"/>
            <a:ext cx="4572000" cy="3429000"/>
          </a:xfrm>
        </p:spPr>
      </p:pic>
      <p:sp>
        <p:nvSpPr>
          <p:cNvPr id="3" name="Content Placeholder 2">
            <a:extLst>
              <a:ext uri="{FF2B5EF4-FFF2-40B4-BE49-F238E27FC236}">
                <a16:creationId xmlns:a16="http://schemas.microsoft.com/office/drawing/2014/main" id="{F06BB8AB-C126-58FE-4EF7-4616CB1F003B}"/>
              </a:ext>
            </a:extLst>
          </p:cNvPr>
          <p:cNvSpPr txBox="1">
            <a:spLocks/>
          </p:cNvSpPr>
          <p:nvPr/>
        </p:nvSpPr>
        <p:spPr>
          <a:xfrm>
            <a:off x="0" y="583383"/>
            <a:ext cx="12192000" cy="1377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200"/>
              </a:lnSpc>
              <a:buNone/>
            </a:pPr>
            <a:r>
              <a:rPr lang="en-CA" sz="4800" b="1">
                <a:solidFill>
                  <a:srgbClr val="B73A71"/>
                </a:solidFill>
                <a:latin typeface="Branding Black" pitchFamily="2" charset="77"/>
              </a:rPr>
              <a:t>ROOTS </a:t>
            </a:r>
            <a:r>
              <a:rPr lang="en-CA" sz="4800" b="1">
                <a:solidFill>
                  <a:srgbClr val="783E63"/>
                </a:solidFill>
                <a:latin typeface="Branding Black" pitchFamily="2" charset="77"/>
              </a:rPr>
              <a:t>ARE THE POWERHOUSE </a:t>
            </a:r>
            <a:br>
              <a:rPr lang="en-CA" sz="4800" b="1">
                <a:solidFill>
                  <a:srgbClr val="783E63"/>
                </a:solidFill>
                <a:latin typeface="Branding Black" pitchFamily="2" charset="77"/>
              </a:rPr>
            </a:br>
            <a:r>
              <a:rPr lang="en-CA" sz="4800" b="1">
                <a:solidFill>
                  <a:srgbClr val="783E63"/>
                </a:solidFill>
                <a:latin typeface="Branding Black" pitchFamily="2" charset="77"/>
              </a:rPr>
              <a:t>OF CARBON STORAGE.</a:t>
            </a:r>
            <a:endParaRPr lang="en-CA" sz="4800" b="1">
              <a:solidFill>
                <a:srgbClr val="B73A71"/>
              </a:solidFill>
              <a:latin typeface="Branding Black" pitchFamily="2" charset="77"/>
            </a:endParaRPr>
          </a:p>
        </p:txBody>
      </p:sp>
      <p:pic>
        <p:nvPicPr>
          <p:cNvPr id="2" name="Picture 2">
            <a:extLst>
              <a:ext uri="{FF2B5EF4-FFF2-40B4-BE49-F238E27FC236}">
                <a16:creationId xmlns:a16="http://schemas.microsoft.com/office/drawing/2014/main" id="{D087AAA2-5844-9568-BBD3-2493A61737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4993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2C31933-33F3-F74D-A8CA-6E6991E682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4251" y="0"/>
            <a:ext cx="6134100" cy="6858000"/>
          </a:xfrm>
          <a:prstGeom prst="rect">
            <a:avLst/>
          </a:prstGeom>
        </p:spPr>
      </p:pic>
      <p:pic>
        <p:nvPicPr>
          <p:cNvPr id="3" name="Picture 2">
            <a:extLst>
              <a:ext uri="{FF2B5EF4-FFF2-40B4-BE49-F238E27FC236}">
                <a16:creationId xmlns:a16="http://schemas.microsoft.com/office/drawing/2014/main" id="{0DB4EC4A-3AEF-9742-9573-CDB12BA077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5" y="0"/>
            <a:ext cx="6121400" cy="6858000"/>
          </a:xfrm>
          <a:prstGeom prst="rect">
            <a:avLst/>
          </a:prstGeom>
        </p:spPr>
      </p:pic>
      <p:sp>
        <p:nvSpPr>
          <p:cNvPr id="8" name="Rectangle 7">
            <a:extLst>
              <a:ext uri="{FF2B5EF4-FFF2-40B4-BE49-F238E27FC236}">
                <a16:creationId xmlns:a16="http://schemas.microsoft.com/office/drawing/2014/main" id="{ABF7FED1-848B-5247-906F-A90F6915B0C0}"/>
              </a:ext>
            </a:extLst>
          </p:cNvPr>
          <p:cNvSpPr/>
          <p:nvPr/>
        </p:nvSpPr>
        <p:spPr>
          <a:xfrm>
            <a:off x="-5205" y="-1"/>
            <a:ext cx="12192000" cy="2360951"/>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F32FDEA6-1725-F947-AD52-4ABAFFBA1EC1}"/>
              </a:ext>
            </a:extLst>
          </p:cNvPr>
          <p:cNvSpPr txBox="1">
            <a:spLocks/>
          </p:cNvSpPr>
          <p:nvPr/>
        </p:nvSpPr>
        <p:spPr>
          <a:xfrm>
            <a:off x="-5205"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dirty="0">
                <a:solidFill>
                  <a:srgbClr val="007A61"/>
                </a:solidFill>
                <a:latin typeface="Branding Black" pitchFamily="2" charset="77"/>
              </a:rPr>
              <a:t>“CARBON UP IN SMOKE”</a:t>
            </a:r>
            <a:r>
              <a:rPr lang="en-US" sz="4800" baseline="30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3200" baseline="30000" dirty="0">
                <a:solidFill>
                  <a:srgbClr val="007A61"/>
                </a:solidFill>
                <a:effectLst/>
                <a:latin typeface="Calibri" panose="020F0502020204030204" pitchFamily="34" charset="0"/>
                <a:ea typeface="Calibri" panose="020F0502020204030204" pitchFamily="34" charset="0"/>
                <a:cs typeface="Calibri" panose="020F0502020204030204" pitchFamily="34" charset="0"/>
              </a:rPr>
              <a:t>1</a:t>
            </a:r>
            <a:endParaRPr lang="en-CA" sz="4800" b="1" dirty="0">
              <a:solidFill>
                <a:srgbClr val="007A61"/>
              </a:solidFill>
              <a:latin typeface="Branding Black" pitchFamily="2" charset="77"/>
            </a:endParaRPr>
          </a:p>
        </p:txBody>
      </p:sp>
      <p:sp>
        <p:nvSpPr>
          <p:cNvPr id="6" name="TextBox 5">
            <a:extLst>
              <a:ext uri="{FF2B5EF4-FFF2-40B4-BE49-F238E27FC236}">
                <a16:creationId xmlns:a16="http://schemas.microsoft.com/office/drawing/2014/main" id="{34FA3508-8748-AB79-0E23-A910EFFC0518}"/>
              </a:ext>
            </a:extLst>
          </p:cNvPr>
          <p:cNvSpPr txBox="1"/>
          <p:nvPr/>
        </p:nvSpPr>
        <p:spPr>
          <a:xfrm>
            <a:off x="12700" y="1304938"/>
            <a:ext cx="12166599" cy="810478"/>
          </a:xfrm>
          <a:prstGeom prst="rect">
            <a:avLst/>
          </a:prstGeom>
          <a:noFill/>
        </p:spPr>
        <p:txBody>
          <a:bodyPr wrap="square">
            <a:spAutoFit/>
          </a:bodyPr>
          <a:lstStyle/>
          <a:p>
            <a:pPr algn="ctr">
              <a:lnSpc>
                <a:spcPts val="2800"/>
              </a:lnSpc>
            </a:pPr>
            <a:r>
              <a:rPr lang="en-US" sz="2800" b="1">
                <a:latin typeface="Branding SemiBold" pitchFamily="2" charset="77"/>
              </a:rPr>
              <a:t>Grasslands may be more reliable carbon sinks </a:t>
            </a:r>
            <a:br>
              <a:rPr lang="en-US" sz="2800" b="1">
                <a:latin typeface="Branding SemiBold" pitchFamily="2" charset="77"/>
              </a:rPr>
            </a:br>
            <a:r>
              <a:rPr lang="en-US" sz="2800" b="1">
                <a:latin typeface="Branding SemiBold" pitchFamily="2" charset="77"/>
              </a:rPr>
              <a:t>than our forests in areas that are prone to wildfires!</a:t>
            </a:r>
            <a:endParaRPr lang="en-CA" sz="2800" b="1">
              <a:latin typeface="Branding SemiBold" pitchFamily="2" charset="77"/>
            </a:endParaRPr>
          </a:p>
        </p:txBody>
      </p:sp>
      <p:pic>
        <p:nvPicPr>
          <p:cNvPr id="2" name="Picture 2">
            <a:extLst>
              <a:ext uri="{FF2B5EF4-FFF2-40B4-BE49-F238E27FC236}">
                <a16:creationId xmlns:a16="http://schemas.microsoft.com/office/drawing/2014/main" id="{B45EEC11-3CBD-F89F-E310-525C6D5413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452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47EF680-928E-1A08-B2F6-C239DE52EA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01AA2AF0-06C5-5B4C-A417-AB3360EBAFFD}"/>
              </a:ext>
            </a:extLst>
          </p:cNvPr>
          <p:cNvSpPr/>
          <p:nvPr/>
        </p:nvSpPr>
        <p:spPr>
          <a:xfrm>
            <a:off x="-5205" y="0"/>
            <a:ext cx="12192000" cy="1518306"/>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a:extLst>
              <a:ext uri="{FF2B5EF4-FFF2-40B4-BE49-F238E27FC236}">
                <a16:creationId xmlns:a16="http://schemas.microsoft.com/office/drawing/2014/main" id="{6375F154-7683-1645-A2BF-DC4CF7C4FBB0}"/>
              </a:ext>
            </a:extLst>
          </p:cNvPr>
          <p:cNvSpPr txBox="1">
            <a:spLocks/>
          </p:cNvSpPr>
          <p:nvPr/>
        </p:nvSpPr>
        <p:spPr>
          <a:xfrm>
            <a:off x="-5205"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a:solidFill>
                  <a:srgbClr val="007A61"/>
                </a:solidFill>
                <a:latin typeface="Branding Black" pitchFamily="2" charset="77"/>
              </a:rPr>
              <a:t>THE DYNAMIC DUO</a:t>
            </a:r>
          </a:p>
        </p:txBody>
      </p:sp>
      <p:sp>
        <p:nvSpPr>
          <p:cNvPr id="14" name="Oval 13">
            <a:extLst>
              <a:ext uri="{FF2B5EF4-FFF2-40B4-BE49-F238E27FC236}">
                <a16:creationId xmlns:a16="http://schemas.microsoft.com/office/drawing/2014/main" id="{53EED5F9-91E6-B743-A85D-561CA7CA34ED}"/>
              </a:ext>
            </a:extLst>
          </p:cNvPr>
          <p:cNvSpPr/>
          <p:nvPr/>
        </p:nvSpPr>
        <p:spPr>
          <a:xfrm>
            <a:off x="2085202" y="4656337"/>
            <a:ext cx="2732758" cy="2732758"/>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1E4C65D-4492-7B4D-8957-1B1792E02D63}"/>
              </a:ext>
            </a:extLst>
          </p:cNvPr>
          <p:cNvSpPr txBox="1"/>
          <p:nvPr/>
        </p:nvSpPr>
        <p:spPr>
          <a:xfrm>
            <a:off x="2085203" y="5195091"/>
            <a:ext cx="2732757" cy="374718"/>
          </a:xfrm>
          <a:prstGeom prst="rect">
            <a:avLst/>
          </a:prstGeom>
          <a:noFill/>
        </p:spPr>
        <p:txBody>
          <a:bodyPr wrap="square" rtlCol="0">
            <a:spAutoFit/>
          </a:bodyPr>
          <a:lstStyle/>
          <a:p>
            <a:pPr algn="ctr">
              <a:lnSpc>
                <a:spcPts val="2200"/>
              </a:lnSpc>
            </a:pPr>
            <a:r>
              <a:rPr lang="en-CA" sz="2400" b="1">
                <a:solidFill>
                  <a:schemeClr val="bg1"/>
                </a:solidFill>
                <a:latin typeface="Branding Black" pitchFamily="2" charset="77"/>
              </a:rPr>
              <a:t>WETLANDS</a:t>
            </a:r>
            <a:endParaRPr lang="en-CA" sz="2400">
              <a:solidFill>
                <a:schemeClr val="bg1"/>
              </a:solidFill>
              <a:latin typeface="Branding MediumItalic" pitchFamily="2" charset="77"/>
            </a:endParaRPr>
          </a:p>
        </p:txBody>
      </p:sp>
      <p:sp>
        <p:nvSpPr>
          <p:cNvPr id="17" name="Oval 16">
            <a:extLst>
              <a:ext uri="{FF2B5EF4-FFF2-40B4-BE49-F238E27FC236}">
                <a16:creationId xmlns:a16="http://schemas.microsoft.com/office/drawing/2014/main" id="{9A7F2B4E-4AAB-1447-A892-7C37F7DC0783}"/>
              </a:ext>
            </a:extLst>
          </p:cNvPr>
          <p:cNvSpPr/>
          <p:nvPr/>
        </p:nvSpPr>
        <p:spPr>
          <a:xfrm>
            <a:off x="3805565" y="3249627"/>
            <a:ext cx="1563538" cy="1563538"/>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98529EE-D9DB-524E-8700-55418E9BC8F1}"/>
              </a:ext>
            </a:extLst>
          </p:cNvPr>
          <p:cNvSpPr/>
          <p:nvPr/>
        </p:nvSpPr>
        <p:spPr>
          <a:xfrm>
            <a:off x="1534059" y="3092799"/>
            <a:ext cx="1563538" cy="1563538"/>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CC4655F4-23DC-D74E-A4F9-9E08D633587E}"/>
              </a:ext>
            </a:extLst>
          </p:cNvPr>
          <p:cNvSpPr/>
          <p:nvPr/>
        </p:nvSpPr>
        <p:spPr>
          <a:xfrm>
            <a:off x="8736715" y="1981850"/>
            <a:ext cx="2732758" cy="2732758"/>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7B00308E-4069-964A-9BF0-48937A3F70BA}"/>
              </a:ext>
            </a:extLst>
          </p:cNvPr>
          <p:cNvSpPr txBox="1"/>
          <p:nvPr/>
        </p:nvSpPr>
        <p:spPr>
          <a:xfrm>
            <a:off x="8736716" y="2806497"/>
            <a:ext cx="2732757" cy="1221104"/>
          </a:xfrm>
          <a:prstGeom prst="rect">
            <a:avLst/>
          </a:prstGeom>
          <a:noFill/>
        </p:spPr>
        <p:txBody>
          <a:bodyPr wrap="square" rtlCol="0">
            <a:spAutoFit/>
          </a:bodyPr>
          <a:lstStyle/>
          <a:p>
            <a:pPr algn="ctr">
              <a:lnSpc>
                <a:spcPts val="2200"/>
              </a:lnSpc>
            </a:pPr>
            <a:r>
              <a:rPr lang="en-CA" sz="2400" b="1">
                <a:solidFill>
                  <a:schemeClr val="bg1"/>
                </a:solidFill>
                <a:latin typeface="Branding Black" pitchFamily="2" charset="77"/>
              </a:rPr>
              <a:t>GRASSLANDS </a:t>
            </a:r>
            <a:br>
              <a:rPr lang="en-CA" sz="2400" b="1">
                <a:solidFill>
                  <a:schemeClr val="bg1"/>
                </a:solidFill>
                <a:latin typeface="Branding Black" pitchFamily="2" charset="77"/>
              </a:rPr>
            </a:br>
            <a:r>
              <a:rPr lang="en-CA" sz="2400" b="1">
                <a:solidFill>
                  <a:schemeClr val="bg1"/>
                </a:solidFill>
                <a:latin typeface="Branding Black" pitchFamily="2" charset="77"/>
              </a:rPr>
              <a:t>ARE THE UPLAND HABITAT FOR WETLANDS</a:t>
            </a:r>
            <a:endParaRPr lang="en-CA" sz="2400">
              <a:solidFill>
                <a:schemeClr val="bg1"/>
              </a:solidFill>
              <a:latin typeface="Branding MediumItalic" pitchFamily="2" charset="77"/>
            </a:endParaRPr>
          </a:p>
        </p:txBody>
      </p:sp>
      <p:pic>
        <p:nvPicPr>
          <p:cNvPr id="2" name="Picture 2">
            <a:extLst>
              <a:ext uri="{FF2B5EF4-FFF2-40B4-BE49-F238E27FC236}">
                <a16:creationId xmlns:a16="http://schemas.microsoft.com/office/drawing/2014/main" id="{D8FF3F01-3889-06FA-3BFD-A8D9EDF9A7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60947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B70424-CF2D-F941-B0EA-15726386DD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5219815E-9AA0-BA4A-89FF-88FEEDFBD360}"/>
              </a:ext>
            </a:extLst>
          </p:cNvPr>
          <p:cNvSpPr txBox="1">
            <a:spLocks/>
          </p:cNvSpPr>
          <p:nvPr/>
        </p:nvSpPr>
        <p:spPr>
          <a:xfrm>
            <a:off x="5354953" y="1168774"/>
            <a:ext cx="6011622" cy="8758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200"/>
              </a:lnSpc>
              <a:buNone/>
            </a:pPr>
            <a:r>
              <a:rPr lang="en-CA" sz="4800" b="1">
                <a:solidFill>
                  <a:srgbClr val="783E63"/>
                </a:solidFill>
                <a:latin typeface="Branding Black" pitchFamily="2" charset="77"/>
              </a:rPr>
              <a:t>What is a </a:t>
            </a:r>
            <a:r>
              <a:rPr lang="en-CA" sz="4800" b="1">
                <a:solidFill>
                  <a:srgbClr val="B73A71"/>
                </a:solidFill>
                <a:latin typeface="Branding Black" pitchFamily="2" charset="77"/>
              </a:rPr>
              <a:t>wetland?</a:t>
            </a:r>
          </a:p>
        </p:txBody>
      </p:sp>
      <p:sp>
        <p:nvSpPr>
          <p:cNvPr id="6" name="TextBox 5">
            <a:extLst>
              <a:ext uri="{FF2B5EF4-FFF2-40B4-BE49-F238E27FC236}">
                <a16:creationId xmlns:a16="http://schemas.microsoft.com/office/drawing/2014/main" id="{1090E446-1593-0E08-D097-4F5592931A20}"/>
              </a:ext>
            </a:extLst>
          </p:cNvPr>
          <p:cNvSpPr txBox="1"/>
          <p:nvPr/>
        </p:nvSpPr>
        <p:spPr>
          <a:xfrm>
            <a:off x="5029200" y="3690348"/>
            <a:ext cx="6663128" cy="1169551"/>
          </a:xfrm>
          <a:prstGeom prst="rect">
            <a:avLst/>
          </a:prstGeom>
          <a:noFill/>
        </p:spPr>
        <p:txBody>
          <a:bodyPr wrap="square" lIns="91440" tIns="45720" rIns="91440" bIns="45720" anchor="t">
            <a:spAutoFit/>
          </a:bodyPr>
          <a:lstStyle/>
          <a:p>
            <a:pPr>
              <a:lnSpc>
                <a:spcPts val="2800"/>
              </a:lnSpc>
            </a:pPr>
            <a:r>
              <a:rPr lang="en-US" sz="2600" b="1">
                <a:latin typeface="Branding Black"/>
              </a:rPr>
              <a:t>Wetlands </a:t>
            </a:r>
            <a:r>
              <a:rPr lang="en-US" sz="2600" b="1">
                <a:latin typeface="Branding SemiBold"/>
              </a:rPr>
              <a:t>are areas of land that are covered or saturated  in surface or ground water for part or most of the year.</a:t>
            </a:r>
            <a:endParaRPr lang="en-CA" sz="2600" b="1">
              <a:latin typeface="Branding SemiBold"/>
            </a:endParaRPr>
          </a:p>
        </p:txBody>
      </p:sp>
      <p:pic>
        <p:nvPicPr>
          <p:cNvPr id="2" name="Picture 2">
            <a:extLst>
              <a:ext uri="{FF2B5EF4-FFF2-40B4-BE49-F238E27FC236}">
                <a16:creationId xmlns:a16="http://schemas.microsoft.com/office/drawing/2014/main" id="{13A66210-A310-431A-B2D5-8B4C0D2002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597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73145E2-E3E0-4849-A4D5-F42626A37F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4" name="Explosion 2 23">
            <a:extLst>
              <a:ext uri="{FF2B5EF4-FFF2-40B4-BE49-F238E27FC236}">
                <a16:creationId xmlns:a16="http://schemas.microsoft.com/office/drawing/2014/main" id="{6AB48572-E57F-4C4E-BDDF-F812BD9D21CD}"/>
              </a:ext>
            </a:extLst>
          </p:cNvPr>
          <p:cNvSpPr/>
          <p:nvPr/>
        </p:nvSpPr>
        <p:spPr>
          <a:xfrm rot="1716270">
            <a:off x="5579888" y="2526323"/>
            <a:ext cx="2448419" cy="1789048"/>
          </a:xfrm>
          <a:prstGeom prst="irregularSeal2">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B9183CC-5837-C948-B127-6A503EBF2EA4}"/>
              </a:ext>
            </a:extLst>
          </p:cNvPr>
          <p:cNvSpPr txBox="1"/>
          <p:nvPr/>
        </p:nvSpPr>
        <p:spPr>
          <a:xfrm>
            <a:off x="5747731" y="3066452"/>
            <a:ext cx="1854038" cy="553998"/>
          </a:xfrm>
          <a:prstGeom prst="rect">
            <a:avLst/>
          </a:prstGeom>
          <a:noFill/>
        </p:spPr>
        <p:txBody>
          <a:bodyPr wrap="square" rtlCol="0">
            <a:spAutoFit/>
          </a:bodyPr>
          <a:lstStyle/>
          <a:p>
            <a:pPr algn="ctr">
              <a:lnSpc>
                <a:spcPts val="1800"/>
              </a:lnSpc>
            </a:pPr>
            <a:r>
              <a:rPr lang="en-CA" b="1">
                <a:solidFill>
                  <a:srgbClr val="E9E642"/>
                </a:solidFill>
                <a:latin typeface="Branding Black" pitchFamily="2" charset="77"/>
              </a:rPr>
              <a:t>STORES</a:t>
            </a:r>
            <a:br>
              <a:rPr lang="en-CA" b="1">
                <a:solidFill>
                  <a:srgbClr val="E9E642"/>
                </a:solidFill>
                <a:latin typeface="Branding Black" pitchFamily="2" charset="77"/>
              </a:rPr>
            </a:br>
            <a:r>
              <a:rPr lang="en-CA" b="1">
                <a:solidFill>
                  <a:srgbClr val="E9E642"/>
                </a:solidFill>
                <a:latin typeface="Branding Black" pitchFamily="2" charset="77"/>
              </a:rPr>
              <a:t>CARBON!</a:t>
            </a:r>
            <a:endParaRPr lang="en-CA">
              <a:solidFill>
                <a:schemeClr val="bg1"/>
              </a:solidFill>
              <a:latin typeface="Branding MediumItalic" pitchFamily="2" charset="77"/>
            </a:endParaRPr>
          </a:p>
        </p:txBody>
      </p:sp>
      <p:sp>
        <p:nvSpPr>
          <p:cNvPr id="25" name="Explosion 2 24">
            <a:extLst>
              <a:ext uri="{FF2B5EF4-FFF2-40B4-BE49-F238E27FC236}">
                <a16:creationId xmlns:a16="http://schemas.microsoft.com/office/drawing/2014/main" id="{B063BA0C-ABB1-2F4D-959F-6B3CC3C4D5B8}"/>
              </a:ext>
            </a:extLst>
          </p:cNvPr>
          <p:cNvSpPr/>
          <p:nvPr/>
        </p:nvSpPr>
        <p:spPr>
          <a:xfrm rot="949419">
            <a:off x="2806030" y="4132601"/>
            <a:ext cx="2849254" cy="2081936"/>
          </a:xfrm>
          <a:prstGeom prst="irregularSeal2">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Explosion 2 26">
            <a:extLst>
              <a:ext uri="{FF2B5EF4-FFF2-40B4-BE49-F238E27FC236}">
                <a16:creationId xmlns:a16="http://schemas.microsoft.com/office/drawing/2014/main" id="{FBC27F5A-F4B4-4C43-A453-4FA7B9FF711A}"/>
              </a:ext>
            </a:extLst>
          </p:cNvPr>
          <p:cNvSpPr/>
          <p:nvPr/>
        </p:nvSpPr>
        <p:spPr>
          <a:xfrm rot="1396464">
            <a:off x="1615258" y="2285081"/>
            <a:ext cx="2448419" cy="1789048"/>
          </a:xfrm>
          <a:prstGeom prst="irregularSeal2">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CB33FB6E-701A-7E45-9BD5-764041EF6B35}"/>
              </a:ext>
            </a:extLst>
          </p:cNvPr>
          <p:cNvSpPr txBox="1"/>
          <p:nvPr/>
        </p:nvSpPr>
        <p:spPr>
          <a:xfrm>
            <a:off x="1817550" y="2882178"/>
            <a:ext cx="1854038" cy="553998"/>
          </a:xfrm>
          <a:prstGeom prst="rect">
            <a:avLst/>
          </a:prstGeom>
          <a:noFill/>
        </p:spPr>
        <p:txBody>
          <a:bodyPr wrap="square" rtlCol="0">
            <a:spAutoFit/>
          </a:bodyPr>
          <a:lstStyle/>
          <a:p>
            <a:pPr algn="ctr">
              <a:lnSpc>
                <a:spcPts val="1800"/>
              </a:lnSpc>
            </a:pPr>
            <a:r>
              <a:rPr lang="en-CA" b="1">
                <a:solidFill>
                  <a:srgbClr val="E9E642"/>
                </a:solidFill>
                <a:latin typeface="Branding Black" pitchFamily="2" charset="77"/>
              </a:rPr>
              <a:t>SOURCE</a:t>
            </a:r>
            <a:br>
              <a:rPr lang="en-CA" b="1">
                <a:solidFill>
                  <a:srgbClr val="E9E642"/>
                </a:solidFill>
                <a:latin typeface="Branding Black" pitchFamily="2" charset="77"/>
              </a:rPr>
            </a:br>
            <a:r>
              <a:rPr lang="en-CA" b="1">
                <a:solidFill>
                  <a:srgbClr val="E9E642"/>
                </a:solidFill>
                <a:latin typeface="Branding Black" pitchFamily="2" charset="77"/>
              </a:rPr>
              <a:t>OF WATER!</a:t>
            </a:r>
            <a:endParaRPr lang="en-CA">
              <a:solidFill>
                <a:schemeClr val="bg1"/>
              </a:solidFill>
              <a:latin typeface="Branding MediumItalic" pitchFamily="2" charset="77"/>
            </a:endParaRPr>
          </a:p>
        </p:txBody>
      </p:sp>
      <p:sp>
        <p:nvSpPr>
          <p:cNvPr id="31" name="TextBox 30">
            <a:extLst>
              <a:ext uri="{FF2B5EF4-FFF2-40B4-BE49-F238E27FC236}">
                <a16:creationId xmlns:a16="http://schemas.microsoft.com/office/drawing/2014/main" id="{5B27CE36-D790-AD42-B3CC-CB328579B9C5}"/>
              </a:ext>
            </a:extLst>
          </p:cNvPr>
          <p:cNvSpPr txBox="1"/>
          <p:nvPr/>
        </p:nvSpPr>
        <p:spPr>
          <a:xfrm>
            <a:off x="3221982" y="4896570"/>
            <a:ext cx="1854038" cy="553998"/>
          </a:xfrm>
          <a:prstGeom prst="rect">
            <a:avLst/>
          </a:prstGeom>
          <a:noFill/>
        </p:spPr>
        <p:txBody>
          <a:bodyPr wrap="square" rtlCol="0">
            <a:spAutoFit/>
          </a:bodyPr>
          <a:lstStyle/>
          <a:p>
            <a:pPr algn="ctr">
              <a:lnSpc>
                <a:spcPts val="1800"/>
              </a:lnSpc>
            </a:pPr>
            <a:r>
              <a:rPr lang="en-CA" b="1">
                <a:solidFill>
                  <a:srgbClr val="E9E642"/>
                </a:solidFill>
                <a:latin typeface="Branding Black" pitchFamily="2" charset="77"/>
              </a:rPr>
              <a:t>STORES</a:t>
            </a:r>
            <a:br>
              <a:rPr lang="en-CA" b="1">
                <a:solidFill>
                  <a:srgbClr val="E9E642"/>
                </a:solidFill>
                <a:latin typeface="Branding Black" pitchFamily="2" charset="77"/>
              </a:rPr>
            </a:br>
            <a:r>
              <a:rPr lang="en-CA" b="1">
                <a:solidFill>
                  <a:srgbClr val="E9E642"/>
                </a:solidFill>
                <a:latin typeface="Branding Black" pitchFamily="2" charset="77"/>
              </a:rPr>
              <a:t>WATER!</a:t>
            </a:r>
            <a:endParaRPr lang="en-CA">
              <a:solidFill>
                <a:schemeClr val="bg1"/>
              </a:solidFill>
              <a:latin typeface="Branding MediumItalic" pitchFamily="2" charset="77"/>
            </a:endParaRPr>
          </a:p>
        </p:txBody>
      </p:sp>
      <p:sp>
        <p:nvSpPr>
          <p:cNvPr id="32" name="Explosion 2 31">
            <a:extLst>
              <a:ext uri="{FF2B5EF4-FFF2-40B4-BE49-F238E27FC236}">
                <a16:creationId xmlns:a16="http://schemas.microsoft.com/office/drawing/2014/main" id="{E3C1092F-56A8-5242-B389-D3715BFAEFA5}"/>
              </a:ext>
            </a:extLst>
          </p:cNvPr>
          <p:cNvSpPr/>
          <p:nvPr/>
        </p:nvSpPr>
        <p:spPr>
          <a:xfrm rot="1396464">
            <a:off x="9032432" y="4943974"/>
            <a:ext cx="2448419" cy="1789048"/>
          </a:xfrm>
          <a:prstGeom prst="irregularSeal2">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637F0C6D-2182-0D4B-B842-98051B336FEC}"/>
              </a:ext>
            </a:extLst>
          </p:cNvPr>
          <p:cNvSpPr txBox="1"/>
          <p:nvPr/>
        </p:nvSpPr>
        <p:spPr>
          <a:xfrm>
            <a:off x="9234724" y="5541071"/>
            <a:ext cx="1854038" cy="553998"/>
          </a:xfrm>
          <a:prstGeom prst="rect">
            <a:avLst/>
          </a:prstGeom>
          <a:noFill/>
        </p:spPr>
        <p:txBody>
          <a:bodyPr wrap="square" rtlCol="0">
            <a:spAutoFit/>
          </a:bodyPr>
          <a:lstStyle/>
          <a:p>
            <a:pPr algn="ctr">
              <a:lnSpc>
                <a:spcPts val="1800"/>
              </a:lnSpc>
            </a:pPr>
            <a:r>
              <a:rPr lang="en-CA" b="1">
                <a:solidFill>
                  <a:srgbClr val="E9E642"/>
                </a:solidFill>
                <a:latin typeface="Branding Black" pitchFamily="2" charset="77"/>
              </a:rPr>
              <a:t>COOLING</a:t>
            </a:r>
            <a:br>
              <a:rPr lang="en-CA" b="1">
                <a:solidFill>
                  <a:srgbClr val="E9E642"/>
                </a:solidFill>
                <a:latin typeface="Branding Black" pitchFamily="2" charset="77"/>
              </a:rPr>
            </a:br>
            <a:r>
              <a:rPr lang="en-CA" b="1">
                <a:solidFill>
                  <a:srgbClr val="E9E642"/>
                </a:solidFill>
                <a:latin typeface="Branding Black" pitchFamily="2" charset="77"/>
              </a:rPr>
              <a:t>EFFECT!</a:t>
            </a:r>
            <a:endParaRPr lang="en-CA">
              <a:solidFill>
                <a:schemeClr val="bg1"/>
              </a:solidFill>
              <a:latin typeface="Branding MediumItalic" pitchFamily="2" charset="77"/>
            </a:endParaRPr>
          </a:p>
        </p:txBody>
      </p:sp>
      <p:sp>
        <p:nvSpPr>
          <p:cNvPr id="15" name="Rectangle 14">
            <a:extLst>
              <a:ext uri="{FF2B5EF4-FFF2-40B4-BE49-F238E27FC236}">
                <a16:creationId xmlns:a16="http://schemas.microsoft.com/office/drawing/2014/main" id="{B8510B87-2360-6F46-A7D3-4C9245D7F6CC}"/>
              </a:ext>
            </a:extLst>
          </p:cNvPr>
          <p:cNvSpPr/>
          <p:nvPr/>
        </p:nvSpPr>
        <p:spPr>
          <a:xfrm>
            <a:off x="-5205" y="0"/>
            <a:ext cx="12192000" cy="1518306"/>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2A5862F3-F780-3A4C-AD78-CFFB068BFDA1}"/>
              </a:ext>
            </a:extLst>
          </p:cNvPr>
          <p:cNvSpPr txBox="1">
            <a:spLocks/>
          </p:cNvSpPr>
          <p:nvPr/>
        </p:nvSpPr>
        <p:spPr>
          <a:xfrm>
            <a:off x="-5205"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a:solidFill>
                  <a:srgbClr val="007A61"/>
                </a:solidFill>
                <a:latin typeface="Branding Black" pitchFamily="2" charset="77"/>
              </a:rPr>
              <a:t>THE BENEFITS OF WETLANDS</a:t>
            </a:r>
          </a:p>
        </p:txBody>
      </p:sp>
      <p:sp>
        <p:nvSpPr>
          <p:cNvPr id="29" name="Explosion 2 28">
            <a:extLst>
              <a:ext uri="{FF2B5EF4-FFF2-40B4-BE49-F238E27FC236}">
                <a16:creationId xmlns:a16="http://schemas.microsoft.com/office/drawing/2014/main" id="{A047C53D-AA6D-3144-B4ED-E575593B05EE}"/>
              </a:ext>
            </a:extLst>
          </p:cNvPr>
          <p:cNvSpPr/>
          <p:nvPr/>
        </p:nvSpPr>
        <p:spPr>
          <a:xfrm rot="845984">
            <a:off x="8845696" y="1704545"/>
            <a:ext cx="2849254" cy="2081936"/>
          </a:xfrm>
          <a:prstGeom prst="irregularSeal2">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8DF44C6B-87F8-2041-93B6-72FC454156D3}"/>
              </a:ext>
            </a:extLst>
          </p:cNvPr>
          <p:cNvSpPr txBox="1"/>
          <p:nvPr/>
        </p:nvSpPr>
        <p:spPr>
          <a:xfrm>
            <a:off x="9290774" y="2629005"/>
            <a:ext cx="1854038" cy="323165"/>
          </a:xfrm>
          <a:prstGeom prst="rect">
            <a:avLst/>
          </a:prstGeom>
          <a:noFill/>
        </p:spPr>
        <p:txBody>
          <a:bodyPr wrap="square" rtlCol="0">
            <a:spAutoFit/>
          </a:bodyPr>
          <a:lstStyle/>
          <a:p>
            <a:pPr algn="ctr">
              <a:lnSpc>
                <a:spcPts val="1800"/>
              </a:lnSpc>
            </a:pPr>
            <a:r>
              <a:rPr lang="en-CA" b="1">
                <a:solidFill>
                  <a:srgbClr val="E9E642"/>
                </a:solidFill>
                <a:latin typeface="Branding Black" pitchFamily="2" charset="77"/>
              </a:rPr>
              <a:t>BIODIVERSITY!</a:t>
            </a:r>
            <a:endParaRPr lang="en-CA">
              <a:solidFill>
                <a:schemeClr val="bg1"/>
              </a:solidFill>
              <a:latin typeface="Branding MediumItalic" pitchFamily="2" charset="77"/>
            </a:endParaRPr>
          </a:p>
        </p:txBody>
      </p:sp>
      <p:pic>
        <p:nvPicPr>
          <p:cNvPr id="2" name="Picture 2">
            <a:extLst>
              <a:ext uri="{FF2B5EF4-FFF2-40B4-BE49-F238E27FC236}">
                <a16:creationId xmlns:a16="http://schemas.microsoft.com/office/drawing/2014/main" id="{937F4CBA-DB10-5881-69D1-03AA11C2FC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83290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B769541-A380-C84B-9DAE-8052AFB18E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9E69C206-1A06-304C-B237-46792C92ED7E}"/>
              </a:ext>
            </a:extLst>
          </p:cNvPr>
          <p:cNvSpPr txBox="1">
            <a:spLocks/>
          </p:cNvSpPr>
          <p:nvPr/>
        </p:nvSpPr>
        <p:spPr>
          <a:xfrm>
            <a:off x="863600" y="4933554"/>
            <a:ext cx="10515600" cy="14066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4800" b="1">
                <a:solidFill>
                  <a:schemeClr val="bg1"/>
                </a:solidFill>
                <a:latin typeface="Branding Black" pitchFamily="2" charset="77"/>
              </a:rPr>
              <a:t>GRASSLANDS AND WETLANDS </a:t>
            </a:r>
            <a:br>
              <a:rPr lang="en-CA" sz="4800" b="1">
                <a:solidFill>
                  <a:schemeClr val="bg1"/>
                </a:solidFill>
                <a:latin typeface="Branding Black" pitchFamily="2" charset="77"/>
              </a:rPr>
            </a:br>
            <a:r>
              <a:rPr lang="en-CA" sz="4800" b="1">
                <a:solidFill>
                  <a:srgbClr val="FFFF66"/>
                </a:solidFill>
                <a:latin typeface="Branding Black" pitchFamily="2" charset="77"/>
              </a:rPr>
              <a:t>ARE AT RISK</a:t>
            </a:r>
          </a:p>
        </p:txBody>
      </p:sp>
      <p:pic>
        <p:nvPicPr>
          <p:cNvPr id="2" name="Picture 2">
            <a:extLst>
              <a:ext uri="{FF2B5EF4-FFF2-40B4-BE49-F238E27FC236}">
                <a16:creationId xmlns:a16="http://schemas.microsoft.com/office/drawing/2014/main" id="{43BA38E4-FD03-020F-0163-2A2653C0D6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305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EF41801-C088-0742-B740-5875C8C849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108702" cy="6858000"/>
          </a:xfrm>
          <a:prstGeom prst="rect">
            <a:avLst/>
          </a:prstGeom>
        </p:spPr>
      </p:pic>
      <p:pic>
        <p:nvPicPr>
          <p:cNvPr id="8" name="Picture 7">
            <a:extLst>
              <a:ext uri="{FF2B5EF4-FFF2-40B4-BE49-F238E27FC236}">
                <a16:creationId xmlns:a16="http://schemas.microsoft.com/office/drawing/2014/main" id="{266D2840-2C1F-FB41-B05B-3F4D312F25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8702" y="0"/>
            <a:ext cx="6073138" cy="6858000"/>
          </a:xfrm>
          <a:prstGeom prst="rect">
            <a:avLst/>
          </a:prstGeom>
        </p:spPr>
      </p:pic>
      <p:sp>
        <p:nvSpPr>
          <p:cNvPr id="9" name="Rounded Rectangle 8">
            <a:extLst>
              <a:ext uri="{FF2B5EF4-FFF2-40B4-BE49-F238E27FC236}">
                <a16:creationId xmlns:a16="http://schemas.microsoft.com/office/drawing/2014/main" id="{17F32B27-0B55-D64D-B4DA-350FACA02850}"/>
              </a:ext>
            </a:extLst>
          </p:cNvPr>
          <p:cNvSpPr/>
          <p:nvPr/>
        </p:nvSpPr>
        <p:spPr>
          <a:xfrm>
            <a:off x="3360420" y="1391920"/>
            <a:ext cx="5471160" cy="20726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93D33F1-63A5-4CD9-90DE-F8E168309305}"/>
              </a:ext>
            </a:extLst>
          </p:cNvPr>
          <p:cNvSpPr>
            <a:spLocks noGrp="1"/>
          </p:cNvSpPr>
          <p:nvPr>
            <p:ph idx="1"/>
          </p:nvPr>
        </p:nvSpPr>
        <p:spPr>
          <a:xfrm>
            <a:off x="3360420" y="1571625"/>
            <a:ext cx="5471160" cy="1699895"/>
          </a:xfrm>
        </p:spPr>
        <p:txBody>
          <a:bodyPr vert="horz" lIns="91440" tIns="45720" rIns="91440" bIns="45720" rtlCol="0" anchor="t">
            <a:normAutofit/>
          </a:bodyPr>
          <a:lstStyle/>
          <a:p>
            <a:pPr marL="0" indent="0" algn="ctr">
              <a:buNone/>
            </a:pPr>
            <a:r>
              <a:rPr lang="en-US" b="1">
                <a:latin typeface="Branding SemiBold"/>
              </a:rPr>
              <a:t>What does a tide pool on </a:t>
            </a:r>
            <a:br>
              <a:rPr lang="en-US" b="1">
                <a:latin typeface="Branding SemiBold" pitchFamily="2" charset="77"/>
              </a:rPr>
            </a:br>
            <a:r>
              <a:rPr lang="en-US" b="1">
                <a:latin typeface="Branding SemiBold"/>
              </a:rPr>
              <a:t>the Nova Scotia coast have </a:t>
            </a:r>
            <a:br>
              <a:rPr lang="en-US" b="1">
                <a:latin typeface="Branding SemiBold" pitchFamily="2" charset="77"/>
              </a:rPr>
            </a:br>
            <a:r>
              <a:rPr lang="en-US" b="1">
                <a:latin typeface="Branding SemiBold"/>
              </a:rPr>
              <a:t>in common with the alpine tundra in British Columbia?</a:t>
            </a:r>
            <a:endParaRPr lang="en-US" b="1">
              <a:latin typeface="Branding SemiBold"/>
              <a:cs typeface="Calibri" panose="020F0502020204030204"/>
            </a:endParaRPr>
          </a:p>
        </p:txBody>
      </p:sp>
      <p:sp>
        <p:nvSpPr>
          <p:cNvPr id="10" name="Rounded Rectangle 9">
            <a:extLst>
              <a:ext uri="{FF2B5EF4-FFF2-40B4-BE49-F238E27FC236}">
                <a16:creationId xmlns:a16="http://schemas.microsoft.com/office/drawing/2014/main" id="{377757C6-180A-A04E-BD8C-80BAD9E6FBFD}"/>
              </a:ext>
            </a:extLst>
          </p:cNvPr>
          <p:cNvSpPr/>
          <p:nvPr/>
        </p:nvSpPr>
        <p:spPr>
          <a:xfrm>
            <a:off x="3360420" y="3772535"/>
            <a:ext cx="5471160" cy="1754505"/>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26F1F6-4E04-E067-9BA7-90BC97B4CB8D}"/>
              </a:ext>
            </a:extLst>
          </p:cNvPr>
          <p:cNvSpPr txBox="1"/>
          <p:nvPr/>
        </p:nvSpPr>
        <p:spPr>
          <a:xfrm>
            <a:off x="3740227" y="4145281"/>
            <a:ext cx="4711546" cy="1131592"/>
          </a:xfrm>
          <a:prstGeom prst="rect">
            <a:avLst/>
          </a:prstGeom>
          <a:noFill/>
        </p:spPr>
        <p:txBody>
          <a:bodyPr wrap="none" rtlCol="0">
            <a:spAutoFit/>
          </a:bodyPr>
          <a:lstStyle/>
          <a:p>
            <a:pPr algn="ctr">
              <a:lnSpc>
                <a:spcPts val="4000"/>
              </a:lnSpc>
            </a:pPr>
            <a:r>
              <a:rPr lang="en-CA" sz="4800" b="1">
                <a:solidFill>
                  <a:srgbClr val="E9E642"/>
                </a:solidFill>
                <a:latin typeface="Branding Black" pitchFamily="2" charset="77"/>
              </a:rPr>
              <a:t>THEY ARE BOTH </a:t>
            </a:r>
          </a:p>
          <a:p>
            <a:pPr algn="ctr">
              <a:lnSpc>
                <a:spcPts val="4000"/>
              </a:lnSpc>
            </a:pPr>
            <a:r>
              <a:rPr lang="en-CA" sz="4800" b="1">
                <a:solidFill>
                  <a:srgbClr val="E9E642"/>
                </a:solidFill>
                <a:latin typeface="Branding Black" pitchFamily="2" charset="77"/>
              </a:rPr>
              <a:t>ECOSYSTEMS!</a:t>
            </a:r>
          </a:p>
        </p:txBody>
      </p:sp>
      <p:pic>
        <p:nvPicPr>
          <p:cNvPr id="2" name="Picture 2">
            <a:extLst>
              <a:ext uri="{FF2B5EF4-FFF2-40B4-BE49-F238E27FC236}">
                <a16:creationId xmlns:a16="http://schemas.microsoft.com/office/drawing/2014/main" id="{92C43C36-1D11-5B17-E28D-CA29D7E6F0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878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D5262E-7462-7543-8726-B1D39D010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94950AA3-34BC-384F-A44D-244A9DF51251}"/>
              </a:ext>
            </a:extLst>
          </p:cNvPr>
          <p:cNvSpPr txBox="1"/>
          <p:nvPr/>
        </p:nvSpPr>
        <p:spPr>
          <a:xfrm>
            <a:off x="2082525" y="3902417"/>
            <a:ext cx="1854038" cy="323165"/>
          </a:xfrm>
          <a:prstGeom prst="rect">
            <a:avLst/>
          </a:prstGeom>
          <a:noFill/>
        </p:spPr>
        <p:txBody>
          <a:bodyPr wrap="square" rtlCol="0">
            <a:spAutoFit/>
          </a:bodyPr>
          <a:lstStyle/>
          <a:p>
            <a:pPr>
              <a:lnSpc>
                <a:spcPts val="1800"/>
              </a:lnSpc>
            </a:pPr>
            <a:r>
              <a:rPr lang="en-CA" sz="1600" b="1">
                <a:latin typeface="Branding Black" pitchFamily="2" charset="77"/>
              </a:rPr>
              <a:t>EDMONTON</a:t>
            </a:r>
            <a:endParaRPr lang="en-CA" sz="1600">
              <a:latin typeface="Branding MediumItalic" pitchFamily="2" charset="77"/>
            </a:endParaRPr>
          </a:p>
        </p:txBody>
      </p:sp>
      <p:sp>
        <p:nvSpPr>
          <p:cNvPr id="9" name="TextBox 8">
            <a:extLst>
              <a:ext uri="{FF2B5EF4-FFF2-40B4-BE49-F238E27FC236}">
                <a16:creationId xmlns:a16="http://schemas.microsoft.com/office/drawing/2014/main" id="{890E7880-1F08-FF45-BFEF-143DD1F43E00}"/>
              </a:ext>
            </a:extLst>
          </p:cNvPr>
          <p:cNvSpPr txBox="1"/>
          <p:nvPr/>
        </p:nvSpPr>
        <p:spPr>
          <a:xfrm>
            <a:off x="4718883" y="5670257"/>
            <a:ext cx="1854038" cy="323165"/>
          </a:xfrm>
          <a:prstGeom prst="rect">
            <a:avLst/>
          </a:prstGeom>
          <a:noFill/>
        </p:spPr>
        <p:txBody>
          <a:bodyPr wrap="square" rtlCol="0">
            <a:spAutoFit/>
          </a:bodyPr>
          <a:lstStyle/>
          <a:p>
            <a:pPr algn="r">
              <a:lnSpc>
                <a:spcPts val="1800"/>
              </a:lnSpc>
            </a:pPr>
            <a:r>
              <a:rPr lang="en-CA" sz="1600" b="1">
                <a:latin typeface="Branding Black" pitchFamily="2" charset="77"/>
              </a:rPr>
              <a:t>REGINA</a:t>
            </a:r>
            <a:endParaRPr lang="en-CA" sz="1600">
              <a:latin typeface="Branding MediumItalic" pitchFamily="2" charset="77"/>
            </a:endParaRPr>
          </a:p>
        </p:txBody>
      </p:sp>
      <p:sp>
        <p:nvSpPr>
          <p:cNvPr id="10" name="TextBox 9">
            <a:extLst>
              <a:ext uri="{FF2B5EF4-FFF2-40B4-BE49-F238E27FC236}">
                <a16:creationId xmlns:a16="http://schemas.microsoft.com/office/drawing/2014/main" id="{0F81AD15-2313-4142-B8BD-86BB2EFB2D2D}"/>
              </a:ext>
            </a:extLst>
          </p:cNvPr>
          <p:cNvSpPr txBox="1"/>
          <p:nvPr/>
        </p:nvSpPr>
        <p:spPr>
          <a:xfrm>
            <a:off x="8386643" y="6168097"/>
            <a:ext cx="1854038" cy="323165"/>
          </a:xfrm>
          <a:prstGeom prst="rect">
            <a:avLst/>
          </a:prstGeom>
          <a:noFill/>
        </p:spPr>
        <p:txBody>
          <a:bodyPr wrap="square" rtlCol="0">
            <a:spAutoFit/>
          </a:bodyPr>
          <a:lstStyle/>
          <a:p>
            <a:pPr algn="r">
              <a:lnSpc>
                <a:spcPts val="1800"/>
              </a:lnSpc>
            </a:pPr>
            <a:r>
              <a:rPr lang="en-CA" sz="1600" b="1">
                <a:latin typeface="Branding Black" pitchFamily="2" charset="77"/>
              </a:rPr>
              <a:t>WINNIPEG</a:t>
            </a:r>
            <a:endParaRPr lang="en-CA" sz="1600">
              <a:latin typeface="Branding MediumItalic" pitchFamily="2" charset="77"/>
            </a:endParaRPr>
          </a:p>
        </p:txBody>
      </p:sp>
      <p:sp>
        <p:nvSpPr>
          <p:cNvPr id="11" name="Rounded Rectangle 10">
            <a:extLst>
              <a:ext uri="{FF2B5EF4-FFF2-40B4-BE49-F238E27FC236}">
                <a16:creationId xmlns:a16="http://schemas.microsoft.com/office/drawing/2014/main" id="{F7402727-5584-2B43-9C15-C048933C08E3}"/>
              </a:ext>
            </a:extLst>
          </p:cNvPr>
          <p:cNvSpPr/>
          <p:nvPr/>
        </p:nvSpPr>
        <p:spPr>
          <a:xfrm>
            <a:off x="4643120" y="3272008"/>
            <a:ext cx="2661918" cy="1259352"/>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06CDFD5-B918-CF4F-8DA0-2BEA86D7EF8B}"/>
              </a:ext>
            </a:extLst>
          </p:cNvPr>
          <p:cNvSpPr txBox="1"/>
          <p:nvPr/>
        </p:nvSpPr>
        <p:spPr>
          <a:xfrm>
            <a:off x="4643120" y="3478455"/>
            <a:ext cx="2661919" cy="784830"/>
          </a:xfrm>
          <a:prstGeom prst="rect">
            <a:avLst/>
          </a:prstGeom>
          <a:noFill/>
        </p:spPr>
        <p:txBody>
          <a:bodyPr wrap="square" rtlCol="0">
            <a:spAutoFit/>
          </a:bodyPr>
          <a:lstStyle/>
          <a:p>
            <a:pPr algn="ctr">
              <a:lnSpc>
                <a:spcPts val="1800"/>
              </a:lnSpc>
            </a:pPr>
            <a:r>
              <a:rPr lang="en-CA" b="1">
                <a:solidFill>
                  <a:srgbClr val="E9E642"/>
                </a:solidFill>
                <a:latin typeface="Branding Black" pitchFamily="2" charset="77"/>
              </a:rPr>
              <a:t>ORIGINAL EXTENT </a:t>
            </a:r>
            <a:br>
              <a:rPr lang="en-CA" b="1">
                <a:solidFill>
                  <a:srgbClr val="E9E642"/>
                </a:solidFill>
                <a:latin typeface="Branding Black" pitchFamily="2" charset="77"/>
              </a:rPr>
            </a:br>
            <a:r>
              <a:rPr lang="en-CA" b="1">
                <a:solidFill>
                  <a:srgbClr val="E9E642"/>
                </a:solidFill>
                <a:latin typeface="Branding Black" pitchFamily="2" charset="77"/>
              </a:rPr>
              <a:t>OF CANADA’S NATIVE </a:t>
            </a:r>
            <a:br>
              <a:rPr lang="en-CA" b="1">
                <a:solidFill>
                  <a:srgbClr val="E9E642"/>
                </a:solidFill>
                <a:latin typeface="Branding Black" pitchFamily="2" charset="77"/>
              </a:rPr>
            </a:br>
            <a:r>
              <a:rPr lang="en-CA" b="1">
                <a:solidFill>
                  <a:srgbClr val="E9E642"/>
                </a:solidFill>
                <a:latin typeface="Branding Black" pitchFamily="2" charset="77"/>
              </a:rPr>
              <a:t>PRAIRIE GRASSLANDS</a:t>
            </a:r>
            <a:endParaRPr lang="en-CA">
              <a:solidFill>
                <a:schemeClr val="bg1"/>
              </a:solidFill>
              <a:latin typeface="Branding MediumItalic" pitchFamily="2" charset="77"/>
            </a:endParaRPr>
          </a:p>
        </p:txBody>
      </p:sp>
      <p:sp>
        <p:nvSpPr>
          <p:cNvPr id="5" name="Content Placeholder 2">
            <a:extLst>
              <a:ext uri="{FF2B5EF4-FFF2-40B4-BE49-F238E27FC236}">
                <a16:creationId xmlns:a16="http://schemas.microsoft.com/office/drawing/2014/main" id="{E8467788-E913-9F45-93F2-D3735B9F167F}"/>
              </a:ext>
            </a:extLst>
          </p:cNvPr>
          <p:cNvSpPr txBox="1">
            <a:spLocks/>
          </p:cNvSpPr>
          <p:nvPr/>
        </p:nvSpPr>
        <p:spPr>
          <a:xfrm>
            <a:off x="922578" y="583383"/>
            <a:ext cx="10893502" cy="12047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a:solidFill>
                  <a:srgbClr val="783E63"/>
                </a:solidFill>
                <a:latin typeface="Branding Black" pitchFamily="2" charset="77"/>
              </a:rPr>
              <a:t>Between 75-90% of </a:t>
            </a:r>
            <a:br>
              <a:rPr lang="en-CA" sz="4800" b="1">
                <a:solidFill>
                  <a:srgbClr val="783E63"/>
                </a:solidFill>
                <a:latin typeface="Branding Black" pitchFamily="2" charset="77"/>
              </a:rPr>
            </a:br>
            <a:r>
              <a:rPr lang="en-CA" sz="4800" b="1">
                <a:solidFill>
                  <a:srgbClr val="783E63"/>
                </a:solidFill>
                <a:latin typeface="Branding Black" pitchFamily="2" charset="77"/>
              </a:rPr>
              <a:t>grasslands </a:t>
            </a:r>
            <a:r>
              <a:rPr lang="en-CA" sz="4800" b="1">
                <a:solidFill>
                  <a:srgbClr val="B73A71"/>
                </a:solidFill>
                <a:latin typeface="Branding Black" pitchFamily="2" charset="77"/>
              </a:rPr>
              <a:t>have been lost.</a:t>
            </a:r>
          </a:p>
        </p:txBody>
      </p:sp>
      <p:sp>
        <p:nvSpPr>
          <p:cNvPr id="3" name="TextBox 2">
            <a:extLst>
              <a:ext uri="{FF2B5EF4-FFF2-40B4-BE49-F238E27FC236}">
                <a16:creationId xmlns:a16="http://schemas.microsoft.com/office/drawing/2014/main" id="{EAFAC321-C9D7-0582-7686-F12316A77832}"/>
              </a:ext>
            </a:extLst>
          </p:cNvPr>
          <p:cNvSpPr txBox="1"/>
          <p:nvPr/>
        </p:nvSpPr>
        <p:spPr>
          <a:xfrm>
            <a:off x="9065260" y="2072206"/>
            <a:ext cx="6253480" cy="306559"/>
          </a:xfrm>
          <a:prstGeom prst="rect">
            <a:avLst/>
          </a:prstGeom>
          <a:noFill/>
        </p:spPr>
        <p:txBody>
          <a:bodyPr wrap="square">
            <a:spAutoFit/>
          </a:bodyPr>
          <a:lstStyle/>
          <a:p>
            <a:pPr marL="0" marR="0">
              <a:lnSpc>
                <a:spcPct val="107000"/>
              </a:lnSpc>
              <a:spcBef>
                <a:spcPts val="0"/>
              </a:spcBef>
              <a:spcAft>
                <a:spcPts val="800"/>
              </a:spcAft>
            </a:pPr>
            <a:r>
              <a:rPr lang="pt-BR" sz="1400">
                <a:latin typeface="Branding MediumItalic" pitchFamily="2" charset="77"/>
                <a:cs typeface="Times New Roman" panose="02020603050405020304" pitchFamily="18" charset="0"/>
              </a:rPr>
              <a:t> Map: Alicia Carvalho / The </a:t>
            </a:r>
            <a:r>
              <a:rPr lang="pt-BR" sz="1400" err="1">
                <a:latin typeface="Branding MediumItalic" pitchFamily="2" charset="77"/>
                <a:cs typeface="Times New Roman" panose="02020603050405020304" pitchFamily="18" charset="0"/>
              </a:rPr>
              <a:t>Narwhal</a:t>
            </a:r>
            <a:endParaRPr lang="en-CA" sz="1400">
              <a:latin typeface="Branding MediumItalic" pitchFamily="2" charset="77"/>
              <a:cs typeface="Times New Roman" panose="02020603050405020304" pitchFamily="18" charset="0"/>
            </a:endParaRPr>
          </a:p>
        </p:txBody>
      </p:sp>
      <p:pic>
        <p:nvPicPr>
          <p:cNvPr id="2" name="Picture 2">
            <a:extLst>
              <a:ext uri="{FF2B5EF4-FFF2-40B4-BE49-F238E27FC236}">
                <a16:creationId xmlns:a16="http://schemas.microsoft.com/office/drawing/2014/main" id="{D2349243-CFFD-6895-D4ED-935FEB97E6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2914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E8467788-E913-9F45-93F2-D3735B9F167F}"/>
              </a:ext>
            </a:extLst>
          </p:cNvPr>
          <p:cNvSpPr txBox="1">
            <a:spLocks/>
          </p:cNvSpPr>
          <p:nvPr/>
        </p:nvSpPr>
        <p:spPr>
          <a:xfrm>
            <a:off x="922578" y="583383"/>
            <a:ext cx="10893502" cy="12047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a:solidFill>
                  <a:srgbClr val="783E63"/>
                </a:solidFill>
                <a:latin typeface="Branding Black" pitchFamily="2" charset="77"/>
              </a:rPr>
              <a:t>Between 75-90% of </a:t>
            </a:r>
            <a:br>
              <a:rPr lang="en-CA" sz="4800" b="1">
                <a:solidFill>
                  <a:srgbClr val="783E63"/>
                </a:solidFill>
                <a:latin typeface="Branding Black" pitchFamily="2" charset="77"/>
              </a:rPr>
            </a:br>
            <a:r>
              <a:rPr lang="en-CA" sz="4800" b="1">
                <a:solidFill>
                  <a:srgbClr val="783E63"/>
                </a:solidFill>
                <a:latin typeface="Branding Black" pitchFamily="2" charset="77"/>
              </a:rPr>
              <a:t>grasslands </a:t>
            </a:r>
            <a:r>
              <a:rPr lang="en-CA" sz="4800" b="1">
                <a:solidFill>
                  <a:srgbClr val="B73A71"/>
                </a:solidFill>
                <a:latin typeface="Branding Black" pitchFamily="2" charset="77"/>
              </a:rPr>
              <a:t>have been lost.</a:t>
            </a:r>
          </a:p>
        </p:txBody>
      </p:sp>
      <p:pic>
        <p:nvPicPr>
          <p:cNvPr id="2" name="Picture 3">
            <a:extLst>
              <a:ext uri="{FF2B5EF4-FFF2-40B4-BE49-F238E27FC236}">
                <a16:creationId xmlns:a16="http://schemas.microsoft.com/office/drawing/2014/main" id="{DC8D87BA-EB5B-8E80-8DF8-4751D86217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440" r="51173" b="13315"/>
          <a:stretch/>
        </p:blipFill>
        <p:spPr bwMode="auto">
          <a:xfrm>
            <a:off x="966351" y="2477626"/>
            <a:ext cx="4571207" cy="369087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a:extLst>
              <a:ext uri="{FF2B5EF4-FFF2-40B4-BE49-F238E27FC236}">
                <a16:creationId xmlns:a16="http://schemas.microsoft.com/office/drawing/2014/main" id="{5EEBE7F4-FBA9-74D3-2BBD-43A42D0EE2A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7" t="426" r="-31" b="90273"/>
          <a:stretch/>
        </p:blipFill>
        <p:spPr bwMode="auto">
          <a:xfrm>
            <a:off x="966351" y="2018025"/>
            <a:ext cx="9296748" cy="45960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FA6B2EFD-E7B8-2924-5B67-E3C4150BCED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1204" t="12159" r="-31" b="13596"/>
          <a:stretch/>
        </p:blipFill>
        <p:spPr bwMode="auto">
          <a:xfrm>
            <a:off x="5691892" y="2477625"/>
            <a:ext cx="4571207" cy="369087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D4CF1FF-3D24-8BE6-D49F-75D8059DD20B}"/>
              </a:ext>
            </a:extLst>
          </p:cNvPr>
          <p:cNvSpPr txBox="1"/>
          <p:nvPr/>
        </p:nvSpPr>
        <p:spPr>
          <a:xfrm>
            <a:off x="966351" y="6491262"/>
            <a:ext cx="6096000" cy="307777"/>
          </a:xfrm>
          <a:prstGeom prst="rect">
            <a:avLst/>
          </a:prstGeom>
          <a:noFill/>
        </p:spPr>
        <p:txBody>
          <a:bodyPr wrap="square">
            <a:spAutoFit/>
          </a:bodyPr>
          <a:lstStyle/>
          <a:p>
            <a:r>
              <a:rPr lang="en-US" sz="1400">
                <a:latin typeface="Branding MediumItalic" pitchFamily="2" charset="77"/>
                <a:cs typeface="Times New Roman" panose="02020603050405020304" pitchFamily="18" charset="0"/>
              </a:rPr>
              <a:t>Map from the </a:t>
            </a:r>
            <a:r>
              <a:rPr lang="en-CA" sz="1400">
                <a:latin typeface="Branding MediumItalic" pitchFamily="2" charset="77"/>
                <a:cs typeface="Times New Roman" panose="02020603050405020304" pitchFamily="18" charset="0"/>
              </a:rPr>
              <a:t>Nature Conservancy of Canada</a:t>
            </a:r>
          </a:p>
        </p:txBody>
      </p:sp>
      <p:pic>
        <p:nvPicPr>
          <p:cNvPr id="4" name="Picture 2">
            <a:extLst>
              <a:ext uri="{FF2B5EF4-FFF2-40B4-BE49-F238E27FC236}">
                <a16:creationId xmlns:a16="http://schemas.microsoft.com/office/drawing/2014/main" id="{6FA612A2-FF63-96D3-17A1-C67867A495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524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6514C2-9A5D-5644-BC2A-25258EE86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4">
            <a:extLst>
              <a:ext uri="{FF2B5EF4-FFF2-40B4-BE49-F238E27FC236}">
                <a16:creationId xmlns:a16="http://schemas.microsoft.com/office/drawing/2014/main" id="{285EFB0B-0F40-48C5-A725-D40B77A24C2A}"/>
              </a:ext>
            </a:extLst>
          </p:cNvPr>
          <p:cNvSpPr>
            <a:spLocks noGrp="1"/>
          </p:cNvSpPr>
          <p:nvPr>
            <p:ph idx="1"/>
          </p:nvPr>
        </p:nvSpPr>
        <p:spPr>
          <a:xfrm>
            <a:off x="779976" y="4702651"/>
            <a:ext cx="10515600" cy="1657509"/>
          </a:xfrm>
        </p:spPr>
        <p:txBody>
          <a:bodyPr vert="horz" lIns="91440" tIns="45720" rIns="91440" bIns="45720" rtlCol="0" anchor="t">
            <a:normAutofit/>
          </a:bodyPr>
          <a:lstStyle/>
          <a:p>
            <a:pPr marL="0" indent="0">
              <a:buNone/>
            </a:pPr>
            <a:r>
              <a:rPr lang="en-US" sz="3200" b="1">
                <a:solidFill>
                  <a:schemeClr val="bg1"/>
                </a:solidFill>
                <a:latin typeface="Branding SemiBold"/>
                <a:ea typeface="+mn-lt"/>
                <a:cs typeface="+mn-lt"/>
              </a:rPr>
              <a:t>The biggest threat to grasslands in the </a:t>
            </a:r>
            <a:br>
              <a:rPr lang="en-US" sz="3200" b="1">
                <a:latin typeface="Branding SemiBold" pitchFamily="2" charset="77"/>
                <a:ea typeface="+mn-lt"/>
                <a:cs typeface="+mn-lt"/>
              </a:rPr>
            </a:br>
            <a:r>
              <a:rPr lang="en-US" sz="3200" b="1">
                <a:solidFill>
                  <a:schemeClr val="bg1"/>
                </a:solidFill>
                <a:latin typeface="Branding SemiBold"/>
                <a:ea typeface="+mn-lt"/>
                <a:cs typeface="+mn-lt"/>
              </a:rPr>
              <a:t>Prairie Pothole Region is </a:t>
            </a:r>
            <a:r>
              <a:rPr lang="en-US" sz="3200" b="1">
                <a:solidFill>
                  <a:srgbClr val="E9E642"/>
                </a:solidFill>
                <a:latin typeface="Branding Black"/>
                <a:ea typeface="+mn-lt"/>
                <a:cs typeface="+mn-lt"/>
              </a:rPr>
              <a:t>land conversion </a:t>
            </a:r>
            <a:br>
              <a:rPr lang="en-US" sz="3200" b="1">
                <a:latin typeface="Branding Black" pitchFamily="2" charset="77"/>
                <a:ea typeface="+mn-lt"/>
                <a:cs typeface="+mn-lt"/>
              </a:rPr>
            </a:br>
            <a:r>
              <a:rPr lang="en-US" sz="3200" b="1">
                <a:solidFill>
                  <a:schemeClr val="bg1"/>
                </a:solidFill>
                <a:latin typeface="Branding SemiBold"/>
                <a:ea typeface="+mn-lt"/>
                <a:cs typeface="+mn-lt"/>
              </a:rPr>
              <a:t>for the use of crop production and development.</a:t>
            </a:r>
            <a:endParaRPr lang="en-CA" sz="3200" b="1">
              <a:solidFill>
                <a:schemeClr val="bg1"/>
              </a:solidFill>
              <a:latin typeface="Branding SemiBold"/>
              <a:cs typeface="Calibri"/>
            </a:endParaRPr>
          </a:p>
        </p:txBody>
      </p:sp>
      <p:sp>
        <p:nvSpPr>
          <p:cNvPr id="4" name="TextBox 3">
            <a:extLst>
              <a:ext uri="{FF2B5EF4-FFF2-40B4-BE49-F238E27FC236}">
                <a16:creationId xmlns:a16="http://schemas.microsoft.com/office/drawing/2014/main" id="{2E6450A1-94BF-6641-A605-A9EA9A5148D6}"/>
              </a:ext>
            </a:extLst>
          </p:cNvPr>
          <p:cNvSpPr txBox="1"/>
          <p:nvPr/>
        </p:nvSpPr>
        <p:spPr>
          <a:xfrm>
            <a:off x="0" y="6550223"/>
            <a:ext cx="6167120" cy="307777"/>
          </a:xfrm>
          <a:prstGeom prst="rect">
            <a:avLst/>
          </a:prstGeom>
          <a:noFill/>
        </p:spPr>
        <p:txBody>
          <a:bodyPr wrap="square">
            <a:spAutoFit/>
          </a:bodyPr>
          <a:lstStyle/>
          <a:p>
            <a:r>
              <a:rPr lang="de-DE" sz="1400" dirty="0" err="1">
                <a:solidFill>
                  <a:schemeClr val="bg1"/>
                </a:solidFill>
                <a:latin typeface="Branding MediumItalic" pitchFamily="2" charset="77"/>
                <a:cs typeface="Times New Roman" panose="02020603050405020304" pitchFamily="18" charset="0"/>
              </a:rPr>
              <a:t>Photo</a:t>
            </a:r>
            <a:r>
              <a:rPr lang="de-DE" sz="1400" dirty="0">
                <a:solidFill>
                  <a:schemeClr val="bg1"/>
                </a:solidFill>
                <a:latin typeface="Branding MediumItalic" pitchFamily="2" charset="77"/>
                <a:cs typeface="Times New Roman" panose="02020603050405020304" pitchFamily="18" charset="0"/>
              </a:rPr>
              <a:t>: Jim Brandenburg/Minden Pictures</a:t>
            </a:r>
            <a:endParaRPr lang="en-CA" sz="1400" dirty="0">
              <a:solidFill>
                <a:schemeClr val="bg1"/>
              </a:solidFill>
              <a:latin typeface="Branding MediumItalic" pitchFamily="2" charset="77"/>
              <a:cs typeface="Times New Roman" panose="02020603050405020304" pitchFamily="18" charset="0"/>
            </a:endParaRPr>
          </a:p>
        </p:txBody>
      </p:sp>
      <p:pic>
        <p:nvPicPr>
          <p:cNvPr id="2" name="Picture 2">
            <a:extLst>
              <a:ext uri="{FF2B5EF4-FFF2-40B4-BE49-F238E27FC236}">
                <a16:creationId xmlns:a16="http://schemas.microsoft.com/office/drawing/2014/main" id="{6BBC5F3C-73A7-7567-C233-1CBBF09227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6574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03C3339-5408-0540-8904-3873610ECD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28D488E7-C276-9048-AA31-28F3C781EFD4}"/>
              </a:ext>
            </a:extLst>
          </p:cNvPr>
          <p:cNvSpPr txBox="1">
            <a:spLocks/>
          </p:cNvSpPr>
          <p:nvPr/>
        </p:nvSpPr>
        <p:spPr>
          <a:xfrm>
            <a:off x="863600" y="4346654"/>
            <a:ext cx="10515600" cy="19627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a:solidFill>
                  <a:schemeClr val="bg1"/>
                </a:solidFill>
                <a:latin typeface="Branding Black" pitchFamily="2" charset="77"/>
              </a:rPr>
              <a:t>WHY IS THIS </a:t>
            </a:r>
            <a:br>
              <a:rPr lang="en-CA" sz="5400" b="1">
                <a:solidFill>
                  <a:schemeClr val="bg1"/>
                </a:solidFill>
                <a:latin typeface="Branding Black" pitchFamily="2" charset="77"/>
              </a:rPr>
            </a:br>
            <a:r>
              <a:rPr lang="en-CA" sz="5400" b="1">
                <a:solidFill>
                  <a:schemeClr val="bg1"/>
                </a:solidFill>
                <a:latin typeface="Branding Black" pitchFamily="2" charset="77"/>
              </a:rPr>
              <a:t>A </a:t>
            </a:r>
            <a:r>
              <a:rPr lang="en-CA" sz="5400" b="1">
                <a:solidFill>
                  <a:srgbClr val="E9E642"/>
                </a:solidFill>
                <a:latin typeface="Branding Black" pitchFamily="2" charset="77"/>
              </a:rPr>
              <a:t>PROBLEM?</a:t>
            </a:r>
          </a:p>
        </p:txBody>
      </p:sp>
      <p:pic>
        <p:nvPicPr>
          <p:cNvPr id="2" name="Picture 2">
            <a:extLst>
              <a:ext uri="{FF2B5EF4-FFF2-40B4-BE49-F238E27FC236}">
                <a16:creationId xmlns:a16="http://schemas.microsoft.com/office/drawing/2014/main" id="{36F53603-DE23-9D0E-E009-1B2F710BD3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25961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6163DEA-FBAD-5440-A092-0566B2ED94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4296" y="3451485"/>
            <a:ext cx="3403600" cy="2324100"/>
          </a:xfrm>
          <a:prstGeom prst="rect">
            <a:avLst/>
          </a:prstGeom>
        </p:spPr>
      </p:pic>
      <p:pic>
        <p:nvPicPr>
          <p:cNvPr id="10" name="Picture 9">
            <a:extLst>
              <a:ext uri="{FF2B5EF4-FFF2-40B4-BE49-F238E27FC236}">
                <a16:creationId xmlns:a16="http://schemas.microsoft.com/office/drawing/2014/main" id="{CDA9FE63-734E-7748-B1F0-2B144A4310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083" y="79635"/>
            <a:ext cx="7759700" cy="6743700"/>
          </a:xfrm>
          <a:prstGeom prst="rect">
            <a:avLst/>
          </a:prstGeom>
        </p:spPr>
      </p:pic>
      <p:sp>
        <p:nvSpPr>
          <p:cNvPr id="4" name="Oval 3">
            <a:extLst>
              <a:ext uri="{FF2B5EF4-FFF2-40B4-BE49-F238E27FC236}">
                <a16:creationId xmlns:a16="http://schemas.microsoft.com/office/drawing/2014/main" id="{C69A4473-5A15-9584-64CD-682A2D7748F7}"/>
              </a:ext>
            </a:extLst>
          </p:cNvPr>
          <p:cNvSpPr/>
          <p:nvPr/>
        </p:nvSpPr>
        <p:spPr>
          <a:xfrm>
            <a:off x="1577468" y="4013838"/>
            <a:ext cx="2086634" cy="2140744"/>
          </a:xfrm>
          <a:prstGeom prst="ellipse">
            <a:avLst/>
          </a:prstGeom>
          <a:noFill/>
          <a:ln w="5715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Oval 8">
            <a:extLst>
              <a:ext uri="{FF2B5EF4-FFF2-40B4-BE49-F238E27FC236}">
                <a16:creationId xmlns:a16="http://schemas.microsoft.com/office/drawing/2014/main" id="{74E643FD-434B-EC17-A3FA-9827AB847672}"/>
              </a:ext>
            </a:extLst>
          </p:cNvPr>
          <p:cNvSpPr/>
          <p:nvPr/>
        </p:nvSpPr>
        <p:spPr>
          <a:xfrm>
            <a:off x="8902460" y="4485024"/>
            <a:ext cx="1188159" cy="1198371"/>
          </a:xfrm>
          <a:prstGeom prst="ellipse">
            <a:avLst/>
          </a:prstGeom>
          <a:noFill/>
          <a:ln w="5715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Content Placeholder 2">
            <a:extLst>
              <a:ext uri="{FF2B5EF4-FFF2-40B4-BE49-F238E27FC236}">
                <a16:creationId xmlns:a16="http://schemas.microsoft.com/office/drawing/2014/main" id="{6C59B5FE-4D47-97CB-A422-1105601C63F4}"/>
              </a:ext>
            </a:extLst>
          </p:cNvPr>
          <p:cNvSpPr txBox="1">
            <a:spLocks/>
          </p:cNvSpPr>
          <p:nvPr/>
        </p:nvSpPr>
        <p:spPr>
          <a:xfrm>
            <a:off x="6844809" y="579917"/>
            <a:ext cx="2817681" cy="1077218"/>
          </a:xfrm>
          <a:prstGeom prst="rect">
            <a:avLst/>
          </a:prstGeom>
          <a:solidFill>
            <a:schemeClr val="bg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000"/>
              </a:lnSpc>
              <a:buFont typeface="Arial" panose="020B0604020202020204" pitchFamily="34" charset="0"/>
              <a:buNone/>
            </a:pPr>
            <a:r>
              <a:rPr lang="en-CA" sz="4800" b="1">
                <a:solidFill>
                  <a:srgbClr val="B73A71"/>
                </a:solidFill>
                <a:latin typeface="Branding Black" pitchFamily="2" charset="77"/>
              </a:rPr>
              <a:t>SPECIES </a:t>
            </a:r>
          </a:p>
          <a:p>
            <a:pPr marL="0" indent="0">
              <a:lnSpc>
                <a:spcPts val="3000"/>
              </a:lnSpc>
              <a:buFont typeface="Arial" panose="020B0604020202020204" pitchFamily="34" charset="0"/>
              <a:buNone/>
            </a:pPr>
            <a:r>
              <a:rPr lang="en-CA" sz="4800" b="1">
                <a:solidFill>
                  <a:srgbClr val="B73A71"/>
                </a:solidFill>
                <a:latin typeface="Branding Black" pitchFamily="2" charset="77"/>
              </a:rPr>
              <a:t>DECLINE!</a:t>
            </a:r>
          </a:p>
        </p:txBody>
      </p:sp>
      <p:sp>
        <p:nvSpPr>
          <p:cNvPr id="11" name="TextBox 10">
            <a:extLst>
              <a:ext uri="{FF2B5EF4-FFF2-40B4-BE49-F238E27FC236}">
                <a16:creationId xmlns:a16="http://schemas.microsoft.com/office/drawing/2014/main" id="{5C973A13-7B7C-78A3-DFDD-92F8ACE6D805}"/>
              </a:ext>
            </a:extLst>
          </p:cNvPr>
          <p:cNvSpPr txBox="1"/>
          <p:nvPr/>
        </p:nvSpPr>
        <p:spPr>
          <a:xfrm>
            <a:off x="6844809" y="1719611"/>
            <a:ext cx="4865909" cy="810478"/>
          </a:xfrm>
          <a:prstGeom prst="rect">
            <a:avLst/>
          </a:prstGeom>
          <a:noFill/>
        </p:spPr>
        <p:txBody>
          <a:bodyPr wrap="square">
            <a:spAutoFit/>
          </a:bodyPr>
          <a:lstStyle/>
          <a:p>
            <a:pPr>
              <a:lnSpc>
                <a:spcPts val="2800"/>
              </a:lnSpc>
            </a:pPr>
            <a:r>
              <a:rPr kumimoji="0" lang="en-US" sz="2800" b="1" u="none" strike="noStrike" kern="1200" cap="none" spc="0" normalizeH="0" baseline="0" noProof="0">
                <a:ln>
                  <a:noFill/>
                </a:ln>
                <a:effectLst/>
                <a:uLnTx/>
                <a:uFillTx/>
                <a:latin typeface="Branding SemiBold" pitchFamily="2" charset="77"/>
                <a:ea typeface="+mn-lt"/>
                <a:cs typeface="Calibri" panose="020F0502020204030204"/>
              </a:rPr>
              <a:t>Overlapping areas of </a:t>
            </a:r>
            <a:br>
              <a:rPr kumimoji="0" lang="en-US" sz="2800" b="1" u="none" strike="noStrike" kern="1200" cap="none" spc="0" normalizeH="0" baseline="0" noProof="0">
                <a:ln>
                  <a:noFill/>
                </a:ln>
                <a:effectLst/>
                <a:uLnTx/>
                <a:uFillTx/>
                <a:latin typeface="Branding SemiBold" pitchFamily="2" charset="77"/>
                <a:ea typeface="+mn-lt"/>
                <a:cs typeface="Calibri" panose="020F0502020204030204"/>
              </a:rPr>
            </a:br>
            <a:r>
              <a:rPr kumimoji="0" lang="en-US" sz="2800" b="1" u="none" strike="noStrike" kern="1200" cap="none" spc="0" normalizeH="0" baseline="0" noProof="0">
                <a:ln>
                  <a:noFill/>
                </a:ln>
                <a:effectLst/>
                <a:uLnTx/>
                <a:uFillTx/>
                <a:latin typeface="Branding SemiBold" pitchFamily="2" charset="77"/>
                <a:ea typeface="+mn-lt"/>
                <a:cs typeface="Calibri" panose="020F0502020204030204"/>
              </a:rPr>
              <a:t>species at risk in Canada</a:t>
            </a:r>
            <a:endParaRPr lang="en-CA" sz="2800" b="1">
              <a:latin typeface="Branding SemiBold" pitchFamily="2" charset="77"/>
            </a:endParaRPr>
          </a:p>
        </p:txBody>
      </p:sp>
      <p:sp>
        <p:nvSpPr>
          <p:cNvPr id="12" name="TextBox 11">
            <a:extLst>
              <a:ext uri="{FF2B5EF4-FFF2-40B4-BE49-F238E27FC236}">
                <a16:creationId xmlns:a16="http://schemas.microsoft.com/office/drawing/2014/main" id="{727774D8-15B8-883C-D0AC-444942A3ED5E}"/>
              </a:ext>
            </a:extLst>
          </p:cNvPr>
          <p:cNvSpPr txBox="1"/>
          <p:nvPr/>
        </p:nvSpPr>
        <p:spPr>
          <a:xfrm>
            <a:off x="8551578" y="5844698"/>
            <a:ext cx="3078081" cy="523220"/>
          </a:xfrm>
          <a:prstGeom prst="rect">
            <a:avLst/>
          </a:prstGeom>
          <a:noFill/>
        </p:spPr>
        <p:txBody>
          <a:bodyPr wrap="square">
            <a:spAutoFit/>
          </a:bodyPr>
          <a:lstStyle/>
          <a:p>
            <a:pPr algn="ctr"/>
            <a:r>
              <a:rPr kumimoji="0" lang="en-US" sz="1400" b="1" i="0" u="none" strike="noStrike" kern="1200" cap="none" spc="0" normalizeH="0" baseline="0" noProof="0">
                <a:ln>
                  <a:noFill/>
                </a:ln>
                <a:effectLst/>
                <a:uLnTx/>
                <a:uFillTx/>
                <a:latin typeface="Branding SemiBold" pitchFamily="2" charset="77"/>
                <a:ea typeface="+mn-lt"/>
                <a:cs typeface="Calibri" panose="020F0502020204030204"/>
              </a:rPr>
              <a:t>EXTENT OF CANADA’S </a:t>
            </a:r>
            <a:br>
              <a:rPr kumimoji="0" lang="en-US" sz="1400" b="1" i="0" u="none" strike="noStrike" kern="1200" cap="none" spc="0" normalizeH="0" baseline="0" noProof="0">
                <a:ln>
                  <a:noFill/>
                </a:ln>
                <a:effectLst/>
                <a:uLnTx/>
                <a:uFillTx/>
                <a:latin typeface="Branding SemiBold" pitchFamily="2" charset="77"/>
                <a:ea typeface="+mn-lt"/>
                <a:cs typeface="Calibri" panose="020F0502020204030204"/>
              </a:rPr>
            </a:br>
            <a:r>
              <a:rPr kumimoji="0" lang="en-US" sz="1400" b="1" i="0" u="none" strike="noStrike" kern="1200" cap="none" spc="0" normalizeH="0" baseline="0" noProof="0">
                <a:ln>
                  <a:noFill/>
                </a:ln>
                <a:effectLst/>
                <a:uLnTx/>
                <a:uFillTx/>
                <a:latin typeface="Branding SemiBold" pitchFamily="2" charset="77"/>
                <a:ea typeface="+mn-lt"/>
                <a:cs typeface="Calibri" panose="020F0502020204030204"/>
              </a:rPr>
              <a:t>TEMPERATE GRASSLANDS</a:t>
            </a:r>
            <a:endParaRPr lang="en-CA" sz="1400"/>
          </a:p>
        </p:txBody>
      </p:sp>
      <p:cxnSp>
        <p:nvCxnSpPr>
          <p:cNvPr id="13" name="Straight Connector 12">
            <a:extLst>
              <a:ext uri="{FF2B5EF4-FFF2-40B4-BE49-F238E27FC236}">
                <a16:creationId xmlns:a16="http://schemas.microsoft.com/office/drawing/2014/main" id="{543463DA-D42C-F140-ACF6-22F21AA2C134}"/>
              </a:ext>
            </a:extLst>
          </p:cNvPr>
          <p:cNvCxnSpPr>
            <a:cxnSpLocks/>
            <a:stCxn id="4" idx="0"/>
            <a:endCxn id="9" idx="0"/>
          </p:cNvCxnSpPr>
          <p:nvPr/>
        </p:nvCxnSpPr>
        <p:spPr>
          <a:xfrm>
            <a:off x="2620785" y="4013838"/>
            <a:ext cx="6875755" cy="471186"/>
          </a:xfrm>
          <a:prstGeom prst="line">
            <a:avLst/>
          </a:prstGeom>
          <a:ln w="19050">
            <a:solidFill>
              <a:srgbClr val="B73A7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EC61C14-C79F-0E5E-7C6F-7D8EDF02328F}"/>
              </a:ext>
            </a:extLst>
          </p:cNvPr>
          <p:cNvCxnSpPr>
            <a:cxnSpLocks/>
            <a:stCxn id="4" idx="4"/>
            <a:endCxn id="9" idx="4"/>
          </p:cNvCxnSpPr>
          <p:nvPr/>
        </p:nvCxnSpPr>
        <p:spPr>
          <a:xfrm flipV="1">
            <a:off x="2620785" y="5683395"/>
            <a:ext cx="6875755" cy="471187"/>
          </a:xfrm>
          <a:prstGeom prst="line">
            <a:avLst/>
          </a:prstGeom>
          <a:ln w="19050">
            <a:solidFill>
              <a:srgbClr val="B73A7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57A6156-DCF4-BD2E-6700-423E2FFCD882}"/>
              </a:ext>
            </a:extLst>
          </p:cNvPr>
          <p:cNvSpPr txBox="1"/>
          <p:nvPr/>
        </p:nvSpPr>
        <p:spPr>
          <a:xfrm>
            <a:off x="89426" y="6516776"/>
            <a:ext cx="6253480" cy="306559"/>
          </a:xfrm>
          <a:prstGeom prst="rect">
            <a:avLst/>
          </a:prstGeom>
          <a:noFill/>
        </p:spPr>
        <p:txBody>
          <a:bodyPr wrap="square">
            <a:spAutoFit/>
          </a:bodyPr>
          <a:lstStyle/>
          <a:p>
            <a:pPr marL="0" marR="0">
              <a:lnSpc>
                <a:spcPct val="107000"/>
              </a:lnSpc>
              <a:spcBef>
                <a:spcPts val="0"/>
              </a:spcBef>
              <a:spcAft>
                <a:spcPts val="800"/>
              </a:spcAft>
            </a:pPr>
            <a:r>
              <a:rPr lang="pt-BR" sz="1400">
                <a:latin typeface="Branding MediumItalic" pitchFamily="2" charset="77"/>
                <a:cs typeface="Times New Roman" panose="02020603050405020304" pitchFamily="18" charset="0"/>
              </a:rPr>
              <a:t> Map: </a:t>
            </a:r>
            <a:r>
              <a:rPr lang="pt-BR" sz="1400" err="1">
                <a:latin typeface="Branding MediumItalic" pitchFamily="2" charset="77"/>
                <a:cs typeface="Times New Roman" panose="02020603050405020304" pitchFamily="18" charset="0"/>
              </a:rPr>
              <a:t>Coristine</a:t>
            </a:r>
            <a:r>
              <a:rPr lang="pt-BR" sz="1400">
                <a:latin typeface="Branding MediumItalic" pitchFamily="2" charset="77"/>
                <a:cs typeface="Times New Roman" panose="02020603050405020304" pitchFamily="18" charset="0"/>
              </a:rPr>
              <a:t> et. al., 2018 </a:t>
            </a:r>
            <a:endParaRPr lang="en-CA" sz="1400">
              <a:latin typeface="Branding MediumItalic" pitchFamily="2" charset="77"/>
              <a:cs typeface="Times New Roman" panose="02020603050405020304" pitchFamily="18" charset="0"/>
            </a:endParaRPr>
          </a:p>
        </p:txBody>
      </p:sp>
      <p:pic>
        <p:nvPicPr>
          <p:cNvPr id="3" name="Picture 2">
            <a:extLst>
              <a:ext uri="{FF2B5EF4-FFF2-40B4-BE49-F238E27FC236}">
                <a16:creationId xmlns:a16="http://schemas.microsoft.com/office/drawing/2014/main" id="{F9D73966-BE31-CE77-6282-BB044F2A59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4208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89775E9-2B0F-C241-9995-CBE97F46AE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0123" y="1245383"/>
            <a:ext cx="7765203" cy="5059680"/>
          </a:xfrm>
          <a:prstGeom prst="rect">
            <a:avLst/>
          </a:prstGeom>
        </p:spPr>
      </p:pic>
      <p:pic>
        <p:nvPicPr>
          <p:cNvPr id="5122" name="Picture 2">
            <a:extLst>
              <a:ext uri="{FF2B5EF4-FFF2-40B4-BE49-F238E27FC236}">
                <a16:creationId xmlns:a16="http://schemas.microsoft.com/office/drawing/2014/main" id="{DE003EE8-90D3-A8A5-0007-2085FB99BB1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5368" t="17007" r="14633" b="16843"/>
          <a:stretch/>
        </p:blipFill>
        <p:spPr bwMode="auto">
          <a:xfrm>
            <a:off x="117733" y="-217417"/>
            <a:ext cx="2764988" cy="2617846"/>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B325C594-B5D3-116E-83CE-430BF0634F7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959" r="38462"/>
          <a:stretch/>
        </p:blipFill>
        <p:spPr bwMode="auto">
          <a:xfrm>
            <a:off x="1043478" y="2060402"/>
            <a:ext cx="2740822" cy="2613564"/>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0FB213D2-5030-ECFD-A6AB-E2F5F510790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6631" t="9416" r="25232" b="5207"/>
          <a:stretch/>
        </p:blipFill>
        <p:spPr bwMode="auto">
          <a:xfrm>
            <a:off x="117733" y="4354150"/>
            <a:ext cx="2843411" cy="2613564"/>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14" name="Rounded Rectangle 33">
            <a:extLst>
              <a:ext uri="{FF2B5EF4-FFF2-40B4-BE49-F238E27FC236}">
                <a16:creationId xmlns:a16="http://schemas.microsoft.com/office/drawing/2014/main" id="{E17540C3-329A-2AB4-A1F5-C4333D149A82}"/>
              </a:ext>
            </a:extLst>
          </p:cNvPr>
          <p:cNvSpPr/>
          <p:nvPr/>
        </p:nvSpPr>
        <p:spPr>
          <a:xfrm>
            <a:off x="2124060" y="1258533"/>
            <a:ext cx="2320524"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E2D6FC3-05B3-A7DF-99C6-342E0765018B}"/>
              </a:ext>
            </a:extLst>
          </p:cNvPr>
          <p:cNvSpPr txBox="1"/>
          <p:nvPr/>
        </p:nvSpPr>
        <p:spPr>
          <a:xfrm>
            <a:off x="2124060" y="1377616"/>
            <a:ext cx="2320524" cy="964367"/>
          </a:xfrm>
          <a:prstGeom prst="rect">
            <a:avLst/>
          </a:prstGeom>
          <a:noFill/>
        </p:spPr>
        <p:txBody>
          <a:bodyPr wrap="square" rtlCol="0">
            <a:spAutoFit/>
          </a:bodyPr>
          <a:lstStyle/>
          <a:p>
            <a:pPr algn="ctr">
              <a:lnSpc>
                <a:spcPts val="1600"/>
              </a:lnSpc>
            </a:pPr>
            <a:r>
              <a:rPr lang="en-CA" b="1">
                <a:solidFill>
                  <a:srgbClr val="E9E642"/>
                </a:solidFill>
                <a:latin typeface="Branding Black" pitchFamily="2" charset="77"/>
              </a:rPr>
              <a:t>Chestnut-collared Longspur </a:t>
            </a:r>
          </a:p>
          <a:p>
            <a:pPr algn="ctr">
              <a:lnSpc>
                <a:spcPts val="900"/>
              </a:lnSpc>
            </a:pPr>
            <a:endParaRPr lang="en-CA" sz="1000">
              <a:solidFill>
                <a:schemeClr val="bg1"/>
              </a:solidFill>
              <a:latin typeface="Branding MediumItalic" pitchFamily="2" charset="77"/>
            </a:endParaRPr>
          </a:p>
          <a:p>
            <a:pPr algn="ctr">
              <a:lnSpc>
                <a:spcPts val="900"/>
              </a:lnSpc>
            </a:pPr>
            <a:r>
              <a:rPr lang="en-CA" sz="1000">
                <a:solidFill>
                  <a:schemeClr val="bg1"/>
                </a:solidFill>
                <a:latin typeface="Branding MediumItalic" pitchFamily="2" charset="77"/>
              </a:rPr>
              <a:t>Photo: Dan Arndt</a:t>
            </a:r>
          </a:p>
          <a:p>
            <a:pPr algn="ctr">
              <a:lnSpc>
                <a:spcPts val="1800"/>
              </a:lnSpc>
            </a:pPr>
            <a:endParaRPr lang="en-CA">
              <a:solidFill>
                <a:schemeClr val="bg1"/>
              </a:solidFill>
              <a:latin typeface="Branding MediumItalic" pitchFamily="2" charset="77"/>
            </a:endParaRPr>
          </a:p>
        </p:txBody>
      </p:sp>
      <p:sp>
        <p:nvSpPr>
          <p:cNvPr id="16" name="Rounded Rectangle 43">
            <a:extLst>
              <a:ext uri="{FF2B5EF4-FFF2-40B4-BE49-F238E27FC236}">
                <a16:creationId xmlns:a16="http://schemas.microsoft.com/office/drawing/2014/main" id="{0F27E7F5-DFC3-62CA-CEE2-4A2EBC176F74}"/>
              </a:ext>
            </a:extLst>
          </p:cNvPr>
          <p:cNvSpPr/>
          <p:nvPr/>
        </p:nvSpPr>
        <p:spPr>
          <a:xfrm>
            <a:off x="278228" y="2387959"/>
            <a:ext cx="1845831" cy="785641"/>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0E382FE4-AB13-8DC5-FCEE-D20C1AB2818C}"/>
              </a:ext>
            </a:extLst>
          </p:cNvPr>
          <p:cNvSpPr txBox="1"/>
          <p:nvPr/>
        </p:nvSpPr>
        <p:spPr>
          <a:xfrm>
            <a:off x="278229" y="2501960"/>
            <a:ext cx="1845831" cy="523220"/>
          </a:xfrm>
          <a:prstGeom prst="rect">
            <a:avLst/>
          </a:prstGeom>
          <a:noFill/>
        </p:spPr>
        <p:txBody>
          <a:bodyPr wrap="square" rtlCol="0">
            <a:spAutoFit/>
          </a:bodyPr>
          <a:lstStyle/>
          <a:p>
            <a:pPr algn="ctr"/>
            <a:r>
              <a:rPr lang="en-CA" b="1">
                <a:solidFill>
                  <a:srgbClr val="E9E642"/>
                </a:solidFill>
                <a:latin typeface="Branding Black" pitchFamily="2" charset="77"/>
              </a:rPr>
              <a:t>Baird’s sparrow</a:t>
            </a:r>
          </a:p>
          <a:p>
            <a:pPr algn="ctr"/>
            <a:r>
              <a:rPr lang="en-CA" sz="1000">
                <a:solidFill>
                  <a:schemeClr val="bg1"/>
                </a:solidFill>
                <a:effectLst/>
                <a:latin typeface="Branding MediumItalic" pitchFamily="2" charset="77"/>
              </a:rPr>
              <a:t> Photo: </a:t>
            </a:r>
            <a:r>
              <a:rPr lang="en-US" sz="1000">
                <a:solidFill>
                  <a:schemeClr val="bg1"/>
                </a:solidFill>
                <a:latin typeface="Branding MediumItalic" pitchFamily="2" charset="77"/>
              </a:rPr>
              <a:t>Christian </a:t>
            </a:r>
            <a:r>
              <a:rPr lang="en-US" sz="1000" err="1">
                <a:solidFill>
                  <a:schemeClr val="bg1"/>
                </a:solidFill>
                <a:latin typeface="Branding MediumItalic" pitchFamily="2" charset="77"/>
              </a:rPr>
              <a:t>Artuso</a:t>
            </a:r>
            <a:endParaRPr lang="en-CA" sz="1000">
              <a:solidFill>
                <a:schemeClr val="bg1"/>
              </a:solidFill>
              <a:latin typeface="Branding MediumItalic" pitchFamily="2" charset="77"/>
            </a:endParaRPr>
          </a:p>
        </p:txBody>
      </p:sp>
      <p:sp>
        <p:nvSpPr>
          <p:cNvPr id="18" name="Rounded Rectangle 43">
            <a:extLst>
              <a:ext uri="{FF2B5EF4-FFF2-40B4-BE49-F238E27FC236}">
                <a16:creationId xmlns:a16="http://schemas.microsoft.com/office/drawing/2014/main" id="{167B41DA-7710-D266-EE6A-0FBF116A9DCA}"/>
              </a:ext>
            </a:extLst>
          </p:cNvPr>
          <p:cNvSpPr/>
          <p:nvPr/>
        </p:nvSpPr>
        <p:spPr>
          <a:xfrm>
            <a:off x="2062244" y="4296345"/>
            <a:ext cx="1640954" cy="80105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E3F7B2D3-00CC-E963-C397-BA341842FE45}"/>
              </a:ext>
            </a:extLst>
          </p:cNvPr>
          <p:cNvSpPr txBox="1"/>
          <p:nvPr/>
        </p:nvSpPr>
        <p:spPr>
          <a:xfrm>
            <a:off x="2062243" y="4421133"/>
            <a:ext cx="1640954" cy="523220"/>
          </a:xfrm>
          <a:prstGeom prst="rect">
            <a:avLst/>
          </a:prstGeom>
          <a:noFill/>
        </p:spPr>
        <p:txBody>
          <a:bodyPr wrap="square" rtlCol="0">
            <a:spAutoFit/>
          </a:bodyPr>
          <a:lstStyle/>
          <a:p>
            <a:pPr algn="ctr"/>
            <a:r>
              <a:rPr lang="en-CA" b="1">
                <a:solidFill>
                  <a:srgbClr val="E9E642"/>
                </a:solidFill>
                <a:latin typeface="Branding Black" pitchFamily="2" charset="77"/>
              </a:rPr>
              <a:t>Bobolink</a:t>
            </a:r>
          </a:p>
          <a:p>
            <a:pPr algn="ctr"/>
            <a:r>
              <a:rPr lang="en-US" sz="1000">
                <a:solidFill>
                  <a:schemeClr val="bg1"/>
                </a:solidFill>
                <a:effectLst/>
                <a:latin typeface="Branding MediumItalic" pitchFamily="2" charset="77"/>
              </a:rPr>
              <a:t>Photo: May </a:t>
            </a:r>
            <a:r>
              <a:rPr lang="en-US" sz="1000" err="1">
                <a:solidFill>
                  <a:schemeClr val="bg1"/>
                </a:solidFill>
                <a:effectLst/>
                <a:latin typeface="Branding MediumItalic" pitchFamily="2" charset="77"/>
              </a:rPr>
              <a:t>Haga</a:t>
            </a:r>
            <a:endParaRPr lang="en-CA" sz="1000">
              <a:solidFill>
                <a:schemeClr val="bg1"/>
              </a:solidFill>
              <a:latin typeface="Branding MediumItalic" pitchFamily="2" charset="77"/>
            </a:endParaRPr>
          </a:p>
        </p:txBody>
      </p:sp>
      <p:sp>
        <p:nvSpPr>
          <p:cNvPr id="3" name="Freeform: Shape 2">
            <a:extLst>
              <a:ext uri="{FF2B5EF4-FFF2-40B4-BE49-F238E27FC236}">
                <a16:creationId xmlns:a16="http://schemas.microsoft.com/office/drawing/2014/main" id="{9BF9A540-03A2-A952-518F-1F1E03EC8CEE}"/>
              </a:ext>
            </a:extLst>
          </p:cNvPr>
          <p:cNvSpPr/>
          <p:nvPr/>
        </p:nvSpPr>
        <p:spPr>
          <a:xfrm>
            <a:off x="4790599" y="3844020"/>
            <a:ext cx="4549966" cy="1736008"/>
          </a:xfrm>
          <a:custGeom>
            <a:avLst/>
            <a:gdLst>
              <a:gd name="connsiteX0" fmla="*/ 0 w 4549966"/>
              <a:gd name="connsiteY0" fmla="*/ 0 h 1736008"/>
              <a:gd name="connsiteX1" fmla="*/ 440675 w 4549966"/>
              <a:gd name="connsiteY1" fmla="*/ 165253 h 1736008"/>
              <a:gd name="connsiteX2" fmla="*/ 738130 w 4549966"/>
              <a:gd name="connsiteY2" fmla="*/ 187287 h 1736008"/>
              <a:gd name="connsiteX3" fmla="*/ 1079653 w 4549966"/>
              <a:gd name="connsiteY3" fmla="*/ 385590 h 1736008"/>
              <a:gd name="connsiteX4" fmla="*/ 1244906 w 4549966"/>
              <a:gd name="connsiteY4" fmla="*/ 440674 h 1736008"/>
              <a:gd name="connsiteX5" fmla="*/ 1432193 w 4549966"/>
              <a:gd name="connsiteY5" fmla="*/ 440674 h 1736008"/>
              <a:gd name="connsiteX6" fmla="*/ 1729648 w 4549966"/>
              <a:gd name="connsiteY6" fmla="*/ 484742 h 1736008"/>
              <a:gd name="connsiteX7" fmla="*/ 2633032 w 4549966"/>
              <a:gd name="connsiteY7" fmla="*/ 1233889 h 1736008"/>
              <a:gd name="connsiteX8" fmla="*/ 2919470 w 4549966"/>
              <a:gd name="connsiteY8" fmla="*/ 1432193 h 1736008"/>
              <a:gd name="connsiteX9" fmla="*/ 3205909 w 4549966"/>
              <a:gd name="connsiteY9" fmla="*/ 1410159 h 1736008"/>
              <a:gd name="connsiteX10" fmla="*/ 3459297 w 4549966"/>
              <a:gd name="connsiteY10" fmla="*/ 1388125 h 1736008"/>
              <a:gd name="connsiteX11" fmla="*/ 3734718 w 4549966"/>
              <a:gd name="connsiteY11" fmla="*/ 1531344 h 1736008"/>
              <a:gd name="connsiteX12" fmla="*/ 4010140 w 4549966"/>
              <a:gd name="connsiteY12" fmla="*/ 1663547 h 1736008"/>
              <a:gd name="connsiteX13" fmla="*/ 4384713 w 4549966"/>
              <a:gd name="connsiteY13" fmla="*/ 1729648 h 1736008"/>
              <a:gd name="connsiteX14" fmla="*/ 4549966 w 4549966"/>
              <a:gd name="connsiteY14" fmla="*/ 1729648 h 173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9966" h="1736008">
                <a:moveTo>
                  <a:pt x="0" y="0"/>
                </a:moveTo>
                <a:cubicBezTo>
                  <a:pt x="158826" y="67019"/>
                  <a:pt x="317653" y="134039"/>
                  <a:pt x="440675" y="165253"/>
                </a:cubicBezTo>
                <a:cubicBezTo>
                  <a:pt x="563697" y="196467"/>
                  <a:pt x="631634" y="150564"/>
                  <a:pt x="738130" y="187287"/>
                </a:cubicBezTo>
                <a:cubicBezTo>
                  <a:pt x="844626" y="224010"/>
                  <a:pt x="995190" y="343359"/>
                  <a:pt x="1079653" y="385590"/>
                </a:cubicBezTo>
                <a:cubicBezTo>
                  <a:pt x="1164116" y="427821"/>
                  <a:pt x="1186149" y="431493"/>
                  <a:pt x="1244906" y="440674"/>
                </a:cubicBezTo>
                <a:cubicBezTo>
                  <a:pt x="1303663" y="449855"/>
                  <a:pt x="1351403" y="433329"/>
                  <a:pt x="1432193" y="440674"/>
                </a:cubicBezTo>
                <a:cubicBezTo>
                  <a:pt x="1512983" y="448019"/>
                  <a:pt x="1529508" y="352540"/>
                  <a:pt x="1729648" y="484742"/>
                </a:cubicBezTo>
                <a:cubicBezTo>
                  <a:pt x="1929788" y="616944"/>
                  <a:pt x="2434728" y="1075981"/>
                  <a:pt x="2633032" y="1233889"/>
                </a:cubicBezTo>
                <a:cubicBezTo>
                  <a:pt x="2831336" y="1391797"/>
                  <a:pt x="2823990" y="1402815"/>
                  <a:pt x="2919470" y="1432193"/>
                </a:cubicBezTo>
                <a:cubicBezTo>
                  <a:pt x="3014950" y="1461571"/>
                  <a:pt x="3115938" y="1417504"/>
                  <a:pt x="3205909" y="1410159"/>
                </a:cubicBezTo>
                <a:cubicBezTo>
                  <a:pt x="3295880" y="1402814"/>
                  <a:pt x="3371162" y="1367928"/>
                  <a:pt x="3459297" y="1388125"/>
                </a:cubicBezTo>
                <a:cubicBezTo>
                  <a:pt x="3547432" y="1408322"/>
                  <a:pt x="3642911" y="1485440"/>
                  <a:pt x="3734718" y="1531344"/>
                </a:cubicBezTo>
                <a:cubicBezTo>
                  <a:pt x="3826525" y="1577248"/>
                  <a:pt x="3901808" y="1630496"/>
                  <a:pt x="4010140" y="1663547"/>
                </a:cubicBezTo>
                <a:cubicBezTo>
                  <a:pt x="4118472" y="1696598"/>
                  <a:pt x="4294742" y="1718631"/>
                  <a:pt x="4384713" y="1729648"/>
                </a:cubicBezTo>
                <a:cubicBezTo>
                  <a:pt x="4474684" y="1740665"/>
                  <a:pt x="4512325" y="1735156"/>
                  <a:pt x="4549966" y="1729648"/>
                </a:cubicBezTo>
              </a:path>
            </a:pathLst>
          </a:custGeom>
          <a:noFill/>
          <a:ln w="92075">
            <a:solidFill>
              <a:schemeClr val="tx1"/>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Content Placeholder 2">
            <a:extLst>
              <a:ext uri="{FF2B5EF4-FFF2-40B4-BE49-F238E27FC236}">
                <a16:creationId xmlns:a16="http://schemas.microsoft.com/office/drawing/2014/main" id="{45C6A8B7-CFCD-AF47-B581-15A48E1C7D3D}"/>
              </a:ext>
            </a:extLst>
          </p:cNvPr>
          <p:cNvSpPr txBox="1">
            <a:spLocks/>
          </p:cNvSpPr>
          <p:nvPr/>
        </p:nvSpPr>
        <p:spPr>
          <a:xfrm>
            <a:off x="4112987" y="526494"/>
            <a:ext cx="7961280" cy="7642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3200" b="1">
                <a:latin typeface="Branding SemiBold" pitchFamily="2" charset="77"/>
              </a:rPr>
              <a:t>SPECIES DECLINE: </a:t>
            </a:r>
            <a:r>
              <a:rPr lang="en-CA" sz="3200" b="1">
                <a:solidFill>
                  <a:srgbClr val="B73A71"/>
                </a:solidFill>
                <a:latin typeface="Branding Black" pitchFamily="2" charset="77"/>
              </a:rPr>
              <a:t>GRASSLAND BIRDS</a:t>
            </a:r>
          </a:p>
        </p:txBody>
      </p:sp>
      <p:sp>
        <p:nvSpPr>
          <p:cNvPr id="4" name="TextBox 3">
            <a:extLst>
              <a:ext uri="{FF2B5EF4-FFF2-40B4-BE49-F238E27FC236}">
                <a16:creationId xmlns:a16="http://schemas.microsoft.com/office/drawing/2014/main" id="{5F8124AF-2344-8E0A-DBA4-9058B43C286E}"/>
              </a:ext>
            </a:extLst>
          </p:cNvPr>
          <p:cNvSpPr txBox="1"/>
          <p:nvPr/>
        </p:nvSpPr>
        <p:spPr>
          <a:xfrm>
            <a:off x="7104845" y="6488668"/>
            <a:ext cx="6197600" cy="369332"/>
          </a:xfrm>
          <a:prstGeom prst="rect">
            <a:avLst/>
          </a:prstGeom>
          <a:noFill/>
        </p:spPr>
        <p:txBody>
          <a:bodyPr wrap="square">
            <a:spAutoFit/>
          </a:bodyPr>
          <a:lstStyle/>
          <a:p>
            <a:r>
              <a:rPr lang="en-CA"/>
              <a:t> (</a:t>
            </a:r>
            <a:r>
              <a:rPr lang="en-CA" sz="1400">
                <a:latin typeface="Branding MediumItalic" pitchFamily="2" charset="77"/>
                <a:cs typeface="Times New Roman" panose="02020603050405020304" pitchFamily="18" charset="0"/>
              </a:rPr>
              <a:t>North American Bird Conservation Initiative Canada, 2019)</a:t>
            </a:r>
          </a:p>
        </p:txBody>
      </p:sp>
    </p:spTree>
    <p:extLst>
      <p:ext uri="{BB962C8B-B14F-4D97-AF65-F5344CB8AC3E}">
        <p14:creationId xmlns:p14="http://schemas.microsoft.com/office/powerpoint/2010/main" val="4095455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3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1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12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827B753-AB2D-AF4C-9684-57B4759609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26636"/>
          </a:xfrm>
          <a:prstGeom prst="rect">
            <a:avLst/>
          </a:prstGeom>
        </p:spPr>
      </p:pic>
      <p:sp>
        <p:nvSpPr>
          <p:cNvPr id="2" name="Title 1">
            <a:extLst>
              <a:ext uri="{FF2B5EF4-FFF2-40B4-BE49-F238E27FC236}">
                <a16:creationId xmlns:a16="http://schemas.microsoft.com/office/drawing/2014/main" id="{B47F5835-70A5-3469-A8FD-F8F3BF36C6A2}"/>
              </a:ext>
            </a:extLst>
          </p:cNvPr>
          <p:cNvSpPr>
            <a:spLocks noGrp="1"/>
          </p:cNvSpPr>
          <p:nvPr>
            <p:ph type="title"/>
          </p:nvPr>
        </p:nvSpPr>
        <p:spPr>
          <a:xfrm>
            <a:off x="466493" y="4102400"/>
            <a:ext cx="9134707" cy="661701"/>
          </a:xfrm>
        </p:spPr>
        <p:txBody>
          <a:bodyPr>
            <a:noAutofit/>
          </a:bodyPr>
          <a:lstStyle/>
          <a:p>
            <a:pPr>
              <a:lnSpc>
                <a:spcPts val="3800"/>
              </a:lnSpc>
            </a:pPr>
            <a:r>
              <a:rPr lang="en-US" sz="4800" b="1">
                <a:solidFill>
                  <a:srgbClr val="FFFFFF"/>
                </a:solidFill>
                <a:latin typeface="Branding Black" pitchFamily="2" charset="77"/>
                <a:ea typeface="+mn-ea"/>
                <a:cs typeface="+mn-cs"/>
              </a:rPr>
              <a:t>BIODIVERSITY AND ECOSYSTEM </a:t>
            </a:r>
            <a:br>
              <a:rPr lang="en-US" sz="4800" b="1">
                <a:solidFill>
                  <a:srgbClr val="FFFFFF"/>
                </a:solidFill>
                <a:latin typeface="Branding Black" pitchFamily="2" charset="77"/>
                <a:ea typeface="+mn-ea"/>
                <a:cs typeface="+mn-cs"/>
              </a:rPr>
            </a:br>
            <a:r>
              <a:rPr lang="en-US" sz="4800" b="1">
                <a:solidFill>
                  <a:srgbClr val="FFFFFF"/>
                </a:solidFill>
                <a:latin typeface="Branding Black" pitchFamily="2" charset="77"/>
                <a:ea typeface="+mn-ea"/>
                <a:cs typeface="+mn-cs"/>
              </a:rPr>
              <a:t>SERVICES DISAPPEAR</a:t>
            </a:r>
            <a:endParaRPr lang="en-CA" sz="4800" b="1">
              <a:solidFill>
                <a:srgbClr val="FFFFFF"/>
              </a:solidFill>
              <a:latin typeface="Branding Black" pitchFamily="2" charset="77"/>
              <a:ea typeface="+mn-ea"/>
              <a:cs typeface="+mn-cs"/>
            </a:endParaRPr>
          </a:p>
        </p:txBody>
      </p:sp>
      <p:sp>
        <p:nvSpPr>
          <p:cNvPr id="9" name="TextBox 8">
            <a:extLst>
              <a:ext uri="{FF2B5EF4-FFF2-40B4-BE49-F238E27FC236}">
                <a16:creationId xmlns:a16="http://schemas.microsoft.com/office/drawing/2014/main" id="{DA022CB9-59B1-B844-B984-D88814B4EC20}"/>
              </a:ext>
            </a:extLst>
          </p:cNvPr>
          <p:cNvSpPr txBox="1"/>
          <p:nvPr/>
        </p:nvSpPr>
        <p:spPr>
          <a:xfrm>
            <a:off x="466493" y="5265528"/>
            <a:ext cx="11188359" cy="810478"/>
          </a:xfrm>
          <a:prstGeom prst="rect">
            <a:avLst/>
          </a:prstGeom>
          <a:noFill/>
        </p:spPr>
        <p:txBody>
          <a:bodyPr wrap="square">
            <a:spAutoFit/>
          </a:bodyPr>
          <a:lstStyle/>
          <a:p>
            <a:pPr>
              <a:lnSpc>
                <a:spcPts val="2800"/>
              </a:lnSpc>
            </a:pPr>
            <a:r>
              <a:rPr kumimoji="0" lang="en-US" sz="2800" b="1" u="none" strike="noStrike" kern="1200" cap="none" spc="0" normalizeH="0" baseline="0" noProof="0">
                <a:ln>
                  <a:noFill/>
                </a:ln>
                <a:effectLst/>
                <a:uLnTx/>
                <a:uFillTx/>
                <a:latin typeface="Branding SemiBold" pitchFamily="2" charset="77"/>
                <a:ea typeface="+mn-lt"/>
                <a:cs typeface="Calibri" panose="020F0502020204030204"/>
              </a:rPr>
              <a:t>Over the last 200 years, Canada’s prairie landscape </a:t>
            </a:r>
            <a:br>
              <a:rPr kumimoji="0" lang="en-US" sz="2800" b="1" u="none" strike="noStrike" kern="1200" cap="none" spc="0" normalizeH="0" baseline="0" noProof="0">
                <a:ln>
                  <a:noFill/>
                </a:ln>
                <a:effectLst/>
                <a:uLnTx/>
                <a:uFillTx/>
                <a:latin typeface="Branding SemiBold" pitchFamily="2" charset="77"/>
                <a:ea typeface="+mn-lt"/>
                <a:cs typeface="Calibri" panose="020F0502020204030204"/>
              </a:rPr>
            </a:br>
            <a:r>
              <a:rPr kumimoji="0" lang="en-US" sz="2800" b="1" u="none" strike="noStrike" kern="1200" cap="none" spc="0" normalizeH="0" baseline="0" noProof="0">
                <a:ln>
                  <a:noFill/>
                </a:ln>
                <a:effectLst/>
                <a:uLnTx/>
                <a:uFillTx/>
                <a:latin typeface="Branding SemiBold" pitchFamily="2" charset="77"/>
                <a:ea typeface="+mn-lt"/>
                <a:cs typeface="Calibri" panose="020F0502020204030204"/>
              </a:rPr>
              <a:t>has changed from grasslands to agriculture.</a:t>
            </a:r>
          </a:p>
        </p:txBody>
      </p:sp>
      <p:sp>
        <p:nvSpPr>
          <p:cNvPr id="12" name="TextBox 11">
            <a:extLst>
              <a:ext uri="{FF2B5EF4-FFF2-40B4-BE49-F238E27FC236}">
                <a16:creationId xmlns:a16="http://schemas.microsoft.com/office/drawing/2014/main" id="{349B3FAE-6679-7145-B2E1-ABE499C0DC48}"/>
              </a:ext>
            </a:extLst>
          </p:cNvPr>
          <p:cNvSpPr txBox="1"/>
          <p:nvPr/>
        </p:nvSpPr>
        <p:spPr>
          <a:xfrm>
            <a:off x="9271977" y="5318020"/>
            <a:ext cx="2453530" cy="307777"/>
          </a:xfrm>
          <a:prstGeom prst="rect">
            <a:avLst/>
          </a:prstGeom>
          <a:noFill/>
        </p:spPr>
        <p:txBody>
          <a:bodyPr wrap="square">
            <a:spAutoFit/>
          </a:bodyPr>
          <a:lstStyle/>
          <a:p>
            <a:pPr algn="r"/>
            <a:r>
              <a:rPr lang="en-US" sz="1400">
                <a:effectLst/>
                <a:latin typeface="Branding MediumItalic" pitchFamily="2" charset="77"/>
                <a:ea typeface="Calibri" panose="020F0502020204030204" pitchFamily="34" charset="0"/>
                <a:cs typeface="Times New Roman" panose="02020603050405020304" pitchFamily="18" charset="0"/>
              </a:rPr>
              <a:t>Transformations </a:t>
            </a:r>
            <a:r>
              <a:rPr lang="en-US" sz="1400">
                <a:latin typeface="Branding MediumItalic" pitchFamily="2" charset="77"/>
                <a:ea typeface="Calibri" panose="020F0502020204030204" pitchFamily="34" charset="0"/>
                <a:cs typeface="Times New Roman" panose="02020603050405020304" pitchFamily="18" charset="0"/>
              </a:rPr>
              <a:t>– </a:t>
            </a:r>
            <a:r>
              <a:rPr lang="en-US" sz="1400">
                <a:effectLst/>
                <a:latin typeface="Branding Medium" pitchFamily="2" charset="77"/>
                <a:ea typeface="Calibri" panose="020F0502020204030204" pitchFamily="34" charset="0"/>
                <a:cs typeface="Times New Roman" panose="02020603050405020304" pitchFamily="18" charset="0"/>
              </a:rPr>
              <a:t>by Mai Ly</a:t>
            </a:r>
            <a:endParaRPr lang="en-CA" sz="1400">
              <a:latin typeface="Branding Medium" pitchFamily="2" charset="77"/>
            </a:endParaRPr>
          </a:p>
        </p:txBody>
      </p:sp>
      <p:pic>
        <p:nvPicPr>
          <p:cNvPr id="3" name="Picture 2">
            <a:extLst>
              <a:ext uri="{FF2B5EF4-FFF2-40B4-BE49-F238E27FC236}">
                <a16:creationId xmlns:a16="http://schemas.microsoft.com/office/drawing/2014/main" id="{A66ADBC4-C5EB-B628-415A-A3FF8D3C1D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58731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44739B9-2746-884F-A28E-0C3788E33D6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8EA398-5A10-8461-FF9A-9724D64ADCC2}"/>
              </a:ext>
            </a:extLst>
          </p:cNvPr>
          <p:cNvPicPr>
            <a:picLocks noChangeAspect="1"/>
          </p:cNvPicPr>
          <p:nvPr/>
        </p:nvPicPr>
        <p:blipFill>
          <a:blip r:embed="rId3"/>
          <a:stretch>
            <a:fillRect/>
          </a:stretch>
        </p:blipFill>
        <p:spPr>
          <a:xfrm>
            <a:off x="461821" y="443342"/>
            <a:ext cx="6883360" cy="5971315"/>
          </a:xfrm>
          <a:prstGeom prst="rect">
            <a:avLst/>
          </a:prstGeom>
          <a:noFill/>
        </p:spPr>
      </p:pic>
      <p:sp>
        <p:nvSpPr>
          <p:cNvPr id="7" name="Content Placeholder 2">
            <a:extLst>
              <a:ext uri="{FF2B5EF4-FFF2-40B4-BE49-F238E27FC236}">
                <a16:creationId xmlns:a16="http://schemas.microsoft.com/office/drawing/2014/main" id="{4B1F1383-44B3-F149-BF33-96A714613DC8}"/>
              </a:ext>
            </a:extLst>
          </p:cNvPr>
          <p:cNvSpPr txBox="1">
            <a:spLocks/>
          </p:cNvSpPr>
          <p:nvPr/>
        </p:nvSpPr>
        <p:spPr>
          <a:xfrm>
            <a:off x="8074642" y="824000"/>
            <a:ext cx="3720542" cy="22467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800"/>
              </a:lnSpc>
              <a:buNone/>
            </a:pPr>
            <a:r>
              <a:rPr lang="en-CA" sz="4800" b="1">
                <a:solidFill>
                  <a:srgbClr val="783E63"/>
                </a:solidFill>
                <a:latin typeface="Branding Black" pitchFamily="2" charset="77"/>
              </a:rPr>
              <a:t>NOT ALL CARBON SINKS ARE </a:t>
            </a:r>
            <a:r>
              <a:rPr lang="en-CA" sz="4800" b="1">
                <a:solidFill>
                  <a:srgbClr val="B73A71"/>
                </a:solidFill>
                <a:latin typeface="Branding Black" pitchFamily="2" charset="77"/>
              </a:rPr>
              <a:t>EQUAL</a:t>
            </a:r>
          </a:p>
        </p:txBody>
      </p:sp>
      <p:sp>
        <p:nvSpPr>
          <p:cNvPr id="8" name="TextBox 7">
            <a:extLst>
              <a:ext uri="{FF2B5EF4-FFF2-40B4-BE49-F238E27FC236}">
                <a16:creationId xmlns:a16="http://schemas.microsoft.com/office/drawing/2014/main" id="{89907B74-5006-F2C7-B5EB-C1E6ECDB6E28}"/>
              </a:ext>
            </a:extLst>
          </p:cNvPr>
          <p:cNvSpPr txBox="1"/>
          <p:nvPr/>
        </p:nvSpPr>
        <p:spPr>
          <a:xfrm>
            <a:off x="8074642" y="3070769"/>
            <a:ext cx="3484754" cy="1759456"/>
          </a:xfrm>
          <a:prstGeom prst="rect">
            <a:avLst/>
          </a:prstGeom>
          <a:noFill/>
        </p:spPr>
        <p:txBody>
          <a:bodyPr wrap="square">
            <a:spAutoFit/>
          </a:bodyPr>
          <a:lstStyle/>
          <a:p>
            <a:pPr>
              <a:lnSpc>
                <a:spcPts val="2600"/>
              </a:lnSpc>
            </a:pPr>
            <a:r>
              <a:rPr lang="en-CA" sz="2400" b="1">
                <a:latin typeface="Branding SemiBold" pitchFamily="2" charset="77"/>
                <a:ea typeface="+mn-lt"/>
                <a:cs typeface="Calibri" panose="020F0502020204030204"/>
              </a:rPr>
              <a:t>When grasslands are converted in to crops, they lose half of the carbon they have stored in the soil! </a:t>
            </a:r>
          </a:p>
        </p:txBody>
      </p:sp>
      <p:pic>
        <p:nvPicPr>
          <p:cNvPr id="2" name="Picture 2">
            <a:extLst>
              <a:ext uri="{FF2B5EF4-FFF2-40B4-BE49-F238E27FC236}">
                <a16:creationId xmlns:a16="http://schemas.microsoft.com/office/drawing/2014/main" id="{EFB192F3-7E67-B9BD-C346-0872F16480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18553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73D15C2-231C-3749-8135-1103CAD59D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1133FC06-591D-2F4C-B84A-2661C8C2D7A8}"/>
              </a:ext>
            </a:extLst>
          </p:cNvPr>
          <p:cNvSpPr/>
          <p:nvPr/>
        </p:nvSpPr>
        <p:spPr>
          <a:xfrm>
            <a:off x="0" y="0"/>
            <a:ext cx="12192000" cy="1251679"/>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EC87C17C-B566-F24F-ACBD-39D090F4A1BE}"/>
              </a:ext>
            </a:extLst>
          </p:cNvPr>
          <p:cNvSpPr txBox="1">
            <a:spLocks/>
          </p:cNvSpPr>
          <p:nvPr/>
        </p:nvSpPr>
        <p:spPr>
          <a:xfrm>
            <a:off x="0" y="448650"/>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a:solidFill>
                  <a:srgbClr val="007A61"/>
                </a:solidFill>
                <a:latin typeface="Branding Black" pitchFamily="2" charset="77"/>
              </a:rPr>
              <a:t>WETLANDS ARE </a:t>
            </a:r>
            <a:r>
              <a:rPr lang="en-CA" sz="4800" b="1">
                <a:solidFill>
                  <a:srgbClr val="009999"/>
                </a:solidFill>
                <a:latin typeface="Branding Black" pitchFamily="2" charset="77"/>
              </a:rPr>
              <a:t>AT RISK</a:t>
            </a:r>
          </a:p>
        </p:txBody>
      </p:sp>
      <p:pic>
        <p:nvPicPr>
          <p:cNvPr id="2" name="Picture 2">
            <a:extLst>
              <a:ext uri="{FF2B5EF4-FFF2-40B4-BE49-F238E27FC236}">
                <a16:creationId xmlns:a16="http://schemas.microsoft.com/office/drawing/2014/main" id="{A0C9CB92-0DB2-B949-8B60-69F8402F22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6806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15A6578-B77D-0A81-C75A-2DE080E6F7CC}"/>
              </a:ext>
            </a:extLst>
          </p:cNvPr>
          <p:cNvPicPr>
            <a:picLocks noChangeAspect="1"/>
          </p:cNvPicPr>
          <p:nvPr/>
        </p:nvPicPr>
        <p:blipFill rotWithShape="1">
          <a:blip r:embed="rId3">
            <a:extLst>
              <a:ext uri="{28A0092B-C50C-407E-A947-70E740481C1C}">
                <a14:useLocalDpi xmlns:a14="http://schemas.microsoft.com/office/drawing/2010/main" val="0"/>
              </a:ext>
            </a:extLst>
          </a:blip>
          <a:srcRect l="31941" r="18684"/>
          <a:stretch/>
        </p:blipFill>
        <p:spPr>
          <a:xfrm>
            <a:off x="6101203" y="-2"/>
            <a:ext cx="6090795" cy="6858001"/>
          </a:xfrm>
          <a:prstGeom prst="rect">
            <a:avLst/>
          </a:prstGeom>
        </p:spPr>
      </p:pic>
      <p:pic>
        <p:nvPicPr>
          <p:cNvPr id="9" name="Picture 8">
            <a:extLst>
              <a:ext uri="{FF2B5EF4-FFF2-40B4-BE49-F238E27FC236}">
                <a16:creationId xmlns:a16="http://schemas.microsoft.com/office/drawing/2014/main" id="{031407AF-A5F0-4B2F-E7EC-57F4A2013057}"/>
              </a:ext>
            </a:extLst>
          </p:cNvPr>
          <p:cNvPicPr>
            <a:picLocks noChangeAspect="1"/>
          </p:cNvPicPr>
          <p:nvPr/>
        </p:nvPicPr>
        <p:blipFill rotWithShape="1">
          <a:blip r:embed="rId4">
            <a:extLst>
              <a:ext uri="{28A0092B-C50C-407E-A947-70E740481C1C}">
                <a14:useLocalDpi xmlns:a14="http://schemas.microsoft.com/office/drawing/2010/main" val="0"/>
              </a:ext>
            </a:extLst>
          </a:blip>
          <a:srcRect r="49375"/>
          <a:stretch/>
        </p:blipFill>
        <p:spPr>
          <a:xfrm>
            <a:off x="-5204" y="0"/>
            <a:ext cx="6101204" cy="6858000"/>
          </a:xfrm>
          <a:prstGeom prst="rect">
            <a:avLst/>
          </a:prstGeom>
        </p:spPr>
      </p:pic>
      <p:sp>
        <p:nvSpPr>
          <p:cNvPr id="12" name="Rectangle 11">
            <a:extLst>
              <a:ext uri="{FF2B5EF4-FFF2-40B4-BE49-F238E27FC236}">
                <a16:creationId xmlns:a16="http://schemas.microsoft.com/office/drawing/2014/main" id="{9CD7AA35-26D7-0A40-96F6-CBB1543B3A3D}"/>
              </a:ext>
            </a:extLst>
          </p:cNvPr>
          <p:cNvSpPr/>
          <p:nvPr/>
        </p:nvSpPr>
        <p:spPr>
          <a:xfrm>
            <a:off x="6095999" y="0"/>
            <a:ext cx="6090796" cy="2046158"/>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a:extLst>
              <a:ext uri="{FF2B5EF4-FFF2-40B4-BE49-F238E27FC236}">
                <a16:creationId xmlns:a16="http://schemas.microsoft.com/office/drawing/2014/main" id="{410B252F-9C22-044F-AA27-DA516FD27D7B}"/>
              </a:ext>
            </a:extLst>
          </p:cNvPr>
          <p:cNvSpPr txBox="1">
            <a:spLocks/>
          </p:cNvSpPr>
          <p:nvPr/>
        </p:nvSpPr>
        <p:spPr>
          <a:xfrm>
            <a:off x="6096000" y="396725"/>
            <a:ext cx="6090795" cy="787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600"/>
              </a:lnSpc>
              <a:buFont typeface="Arial" panose="020B0604020202020204" pitchFamily="34" charset="0"/>
              <a:buNone/>
            </a:pPr>
            <a:r>
              <a:rPr lang="en-CA" sz="3200" b="1">
                <a:solidFill>
                  <a:srgbClr val="007A61"/>
                </a:solidFill>
                <a:latin typeface="Branding Black" pitchFamily="2" charset="77"/>
              </a:rPr>
              <a:t>MODULE 3: </a:t>
            </a:r>
            <a:r>
              <a:rPr lang="en-CA" sz="3200" b="1">
                <a:solidFill>
                  <a:srgbClr val="009999"/>
                </a:solidFill>
                <a:latin typeface="Branding Black" pitchFamily="2" charset="77"/>
              </a:rPr>
              <a:t>THE FUTURE </a:t>
            </a:r>
            <a:br>
              <a:rPr lang="en-CA" sz="3200" b="1">
                <a:solidFill>
                  <a:srgbClr val="009999"/>
                </a:solidFill>
                <a:latin typeface="Branding Black" pitchFamily="2" charset="77"/>
              </a:rPr>
            </a:br>
            <a:r>
              <a:rPr lang="en-CA" sz="3200" b="1">
                <a:solidFill>
                  <a:srgbClr val="009999"/>
                </a:solidFill>
                <a:latin typeface="Branding Black" pitchFamily="2" charset="77"/>
              </a:rPr>
              <a:t>OF CONSERVATION</a:t>
            </a:r>
          </a:p>
        </p:txBody>
      </p:sp>
      <p:sp>
        <p:nvSpPr>
          <p:cNvPr id="14" name="TextBox 13">
            <a:extLst>
              <a:ext uri="{FF2B5EF4-FFF2-40B4-BE49-F238E27FC236}">
                <a16:creationId xmlns:a16="http://schemas.microsoft.com/office/drawing/2014/main" id="{9FEE69BB-9ED5-E341-B795-ACD6BD6CBCBA}"/>
              </a:ext>
            </a:extLst>
          </p:cNvPr>
          <p:cNvSpPr txBox="1"/>
          <p:nvPr/>
        </p:nvSpPr>
        <p:spPr>
          <a:xfrm>
            <a:off x="6090795" y="1199133"/>
            <a:ext cx="6095999" cy="420628"/>
          </a:xfrm>
          <a:prstGeom prst="rect">
            <a:avLst/>
          </a:prstGeom>
          <a:noFill/>
        </p:spPr>
        <p:txBody>
          <a:bodyPr wrap="square">
            <a:spAutoFit/>
          </a:bodyPr>
          <a:lstStyle/>
          <a:p>
            <a:pPr algn="ctr">
              <a:lnSpc>
                <a:spcPts val="2800"/>
              </a:lnSpc>
            </a:pPr>
            <a:r>
              <a:rPr lang="en-US" sz="2000" b="1">
                <a:latin typeface="Branding SemiBoldItalic" pitchFamily="2" charset="77"/>
              </a:rPr>
              <a:t>GRASSLANDS AND SUSTAINABLE AGRICULTURE</a:t>
            </a:r>
            <a:endParaRPr lang="en-CA" sz="2000" b="1">
              <a:latin typeface="Branding SemiBoldItalic" pitchFamily="2" charset="77"/>
            </a:endParaRPr>
          </a:p>
        </p:txBody>
      </p:sp>
      <p:sp>
        <p:nvSpPr>
          <p:cNvPr id="15" name="Rectangle 14">
            <a:extLst>
              <a:ext uri="{FF2B5EF4-FFF2-40B4-BE49-F238E27FC236}">
                <a16:creationId xmlns:a16="http://schemas.microsoft.com/office/drawing/2014/main" id="{5376FE67-E7DE-074E-933A-6D7B95C61FB0}"/>
              </a:ext>
            </a:extLst>
          </p:cNvPr>
          <p:cNvSpPr/>
          <p:nvPr/>
        </p:nvSpPr>
        <p:spPr>
          <a:xfrm>
            <a:off x="0" y="4811842"/>
            <a:ext cx="6101204" cy="2046158"/>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4979AD74-8F08-AC4D-B6C7-D1211B4A3511}"/>
              </a:ext>
            </a:extLst>
          </p:cNvPr>
          <p:cNvSpPr txBox="1">
            <a:spLocks/>
          </p:cNvSpPr>
          <p:nvPr/>
        </p:nvSpPr>
        <p:spPr>
          <a:xfrm>
            <a:off x="10409" y="5208567"/>
            <a:ext cx="6090795" cy="787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600"/>
              </a:lnSpc>
              <a:buFont typeface="Arial" panose="020B0604020202020204" pitchFamily="34" charset="0"/>
              <a:buNone/>
            </a:pPr>
            <a:r>
              <a:rPr lang="en-CA" sz="3200" b="1">
                <a:solidFill>
                  <a:srgbClr val="007A61"/>
                </a:solidFill>
                <a:latin typeface="Branding Black" pitchFamily="2" charset="77"/>
              </a:rPr>
              <a:t>MODULE 2: </a:t>
            </a:r>
            <a:br>
              <a:rPr lang="en-CA" sz="3200" b="1">
                <a:solidFill>
                  <a:srgbClr val="007A61"/>
                </a:solidFill>
                <a:latin typeface="Branding Black" pitchFamily="2" charset="77"/>
              </a:rPr>
            </a:br>
            <a:r>
              <a:rPr lang="en-CA" sz="3200" b="1">
                <a:solidFill>
                  <a:srgbClr val="009999"/>
                </a:solidFill>
                <a:latin typeface="Branding Black" pitchFamily="2" charset="77"/>
              </a:rPr>
              <a:t>A BRIEF HISTORY</a:t>
            </a:r>
          </a:p>
        </p:txBody>
      </p:sp>
      <p:sp>
        <p:nvSpPr>
          <p:cNvPr id="17" name="TextBox 16">
            <a:extLst>
              <a:ext uri="{FF2B5EF4-FFF2-40B4-BE49-F238E27FC236}">
                <a16:creationId xmlns:a16="http://schemas.microsoft.com/office/drawing/2014/main" id="{307282AA-5713-A045-9593-D07B40313380}"/>
              </a:ext>
            </a:extLst>
          </p:cNvPr>
          <p:cNvSpPr txBox="1"/>
          <p:nvPr/>
        </p:nvSpPr>
        <p:spPr>
          <a:xfrm>
            <a:off x="5204" y="6010975"/>
            <a:ext cx="6095999" cy="420628"/>
          </a:xfrm>
          <a:prstGeom prst="rect">
            <a:avLst/>
          </a:prstGeom>
          <a:noFill/>
        </p:spPr>
        <p:txBody>
          <a:bodyPr wrap="square">
            <a:spAutoFit/>
          </a:bodyPr>
          <a:lstStyle/>
          <a:p>
            <a:pPr algn="ctr">
              <a:lnSpc>
                <a:spcPts val="2800"/>
              </a:lnSpc>
            </a:pPr>
            <a:r>
              <a:rPr lang="en-US" sz="2000" b="1">
                <a:latin typeface="Branding SemiBoldItalic" pitchFamily="2" charset="77"/>
              </a:rPr>
              <a:t>AGRICULTURE AND GRASSLANDS ACROSS TIME</a:t>
            </a:r>
            <a:endParaRPr lang="en-CA" sz="2000" b="1">
              <a:latin typeface="Branding SemiBoldItalic" pitchFamily="2" charset="77"/>
            </a:endParaRPr>
          </a:p>
        </p:txBody>
      </p:sp>
      <p:pic>
        <p:nvPicPr>
          <p:cNvPr id="2" name="Picture 2">
            <a:extLst>
              <a:ext uri="{FF2B5EF4-FFF2-40B4-BE49-F238E27FC236}">
                <a16:creationId xmlns:a16="http://schemas.microsoft.com/office/drawing/2014/main" id="{9D07E686-3B35-4958-40C4-EB1B6B3289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2150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48CA6774-FCB0-0749-A6FC-14AF4D104CC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C3D2D3F-A0E6-45AE-83C4-DC1AA26BE427}"/>
              </a:ext>
            </a:extLst>
          </p:cNvPr>
          <p:cNvSpPr>
            <a:spLocks noGrp="1"/>
          </p:cNvSpPr>
          <p:nvPr>
            <p:ph idx="1"/>
          </p:nvPr>
        </p:nvSpPr>
        <p:spPr>
          <a:xfrm>
            <a:off x="838200" y="2113078"/>
            <a:ext cx="5257800" cy="3071495"/>
          </a:xfrm>
        </p:spPr>
        <p:txBody>
          <a:bodyPr vert="horz" lIns="91440" tIns="45720" rIns="91440" bIns="45720" rtlCol="0" anchor="t">
            <a:normAutofit/>
          </a:bodyPr>
          <a:lstStyle/>
          <a:p>
            <a:pPr marL="0" indent="0">
              <a:buNone/>
            </a:pPr>
            <a:r>
              <a:rPr lang="en-US" b="1" dirty="0">
                <a:latin typeface="Branding SemiBold" pitchFamily="2" charset="77"/>
                <a:ea typeface="+mn-lt"/>
                <a:cs typeface="+mn-lt"/>
              </a:rPr>
              <a:t>An </a:t>
            </a:r>
            <a:r>
              <a:rPr lang="en-US" b="1" dirty="0">
                <a:solidFill>
                  <a:srgbClr val="B73A71"/>
                </a:solidFill>
                <a:latin typeface="Branding Black" pitchFamily="2" charset="77"/>
                <a:ea typeface="+mn-lt"/>
                <a:cs typeface="+mn-lt"/>
              </a:rPr>
              <a:t>ecosystem</a:t>
            </a:r>
            <a:r>
              <a:rPr lang="en-US" b="1" dirty="0">
                <a:latin typeface="Branding SemiBold" pitchFamily="2" charset="77"/>
                <a:ea typeface="+mn-lt"/>
                <a:cs typeface="+mn-lt"/>
              </a:rPr>
              <a:t> has both a </a:t>
            </a:r>
            <a:r>
              <a:rPr lang="en-US" b="1" dirty="0">
                <a:solidFill>
                  <a:srgbClr val="B73A71"/>
                </a:solidFill>
                <a:latin typeface="Branding Black" pitchFamily="2" charset="77"/>
                <a:ea typeface="+mn-lt"/>
                <a:cs typeface="+mn-lt"/>
              </a:rPr>
              <a:t>biotic</a:t>
            </a:r>
            <a:r>
              <a:rPr lang="en-US" b="1" dirty="0">
                <a:latin typeface="Branding SemiBold" pitchFamily="2" charset="77"/>
                <a:ea typeface="+mn-lt"/>
                <a:cs typeface="+mn-lt"/>
              </a:rPr>
              <a:t> </a:t>
            </a:r>
            <a:r>
              <a:rPr lang="en-US" b="1" dirty="0">
                <a:latin typeface="Branding SemiBoldItalic" pitchFamily="2" charset="77"/>
                <a:ea typeface="+mn-lt"/>
                <a:cs typeface="+mn-lt"/>
              </a:rPr>
              <a:t>(living) </a:t>
            </a:r>
            <a:r>
              <a:rPr lang="en-US" b="1" dirty="0">
                <a:latin typeface="Branding SemiBold" pitchFamily="2" charset="77"/>
                <a:ea typeface="+mn-lt"/>
                <a:cs typeface="+mn-lt"/>
              </a:rPr>
              <a:t>and </a:t>
            </a:r>
            <a:r>
              <a:rPr lang="en-US" b="1" dirty="0">
                <a:solidFill>
                  <a:srgbClr val="B73A71"/>
                </a:solidFill>
                <a:latin typeface="Branding Black" pitchFamily="2" charset="77"/>
                <a:ea typeface="+mn-lt"/>
                <a:cs typeface="+mn-lt"/>
              </a:rPr>
              <a:t>abiotic</a:t>
            </a:r>
            <a:r>
              <a:rPr lang="en-US" b="1" dirty="0">
                <a:latin typeface="Branding SemiBold" pitchFamily="2" charset="77"/>
                <a:ea typeface="+mn-lt"/>
                <a:cs typeface="+mn-lt"/>
              </a:rPr>
              <a:t> </a:t>
            </a:r>
            <a:r>
              <a:rPr lang="en-US" b="1" dirty="0">
                <a:latin typeface="Branding SemiBoldItalic" pitchFamily="2" charset="77"/>
                <a:ea typeface="+mn-lt"/>
                <a:cs typeface="+mn-lt"/>
              </a:rPr>
              <a:t>(non-living) </a:t>
            </a:r>
            <a:r>
              <a:rPr lang="en-US" b="1" dirty="0">
                <a:latin typeface="Branding SemiBold" pitchFamily="2" charset="77"/>
                <a:ea typeface="+mn-lt"/>
                <a:cs typeface="+mn-lt"/>
              </a:rPr>
              <a:t>component to it creating a bubble of life </a:t>
            </a:r>
            <a:r>
              <a:rPr lang="en-US" sz="2800" b="1" dirty="0">
                <a:effectLst/>
                <a:latin typeface="Branding SemiBold" pitchFamily="2" charset="77"/>
                <a:ea typeface="Calibri" panose="020F0502020204030204" pitchFamily="34" charset="0"/>
                <a:cs typeface="Calibri"/>
              </a:rPr>
              <a:t>where plants, animals, organisms, weather and landscapes work and interact together.</a:t>
            </a:r>
            <a:endParaRPr lang="en-US" b="1" dirty="0">
              <a:latin typeface="Branding SemiBold" pitchFamily="2" charset="77"/>
              <a:ea typeface="+mn-lt"/>
              <a:cs typeface="+mn-lt"/>
            </a:endParaRPr>
          </a:p>
        </p:txBody>
      </p:sp>
      <p:sp>
        <p:nvSpPr>
          <p:cNvPr id="21" name="Content Placeholder 2">
            <a:extLst>
              <a:ext uri="{FF2B5EF4-FFF2-40B4-BE49-F238E27FC236}">
                <a16:creationId xmlns:a16="http://schemas.microsoft.com/office/drawing/2014/main" id="{FAB8571C-9506-544A-84AF-E2EE75DFBFC3}"/>
              </a:ext>
            </a:extLst>
          </p:cNvPr>
          <p:cNvSpPr txBox="1">
            <a:spLocks/>
          </p:cNvSpPr>
          <p:nvPr/>
        </p:nvSpPr>
        <p:spPr>
          <a:xfrm>
            <a:off x="815898" y="735448"/>
            <a:ext cx="4213458" cy="12259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solidFill>
                  <a:srgbClr val="007A61"/>
                </a:solidFill>
                <a:latin typeface="Branding Black" pitchFamily="2" charset="77"/>
              </a:rPr>
              <a:t>WHAT IS AN </a:t>
            </a:r>
            <a:br>
              <a:rPr lang="en-CA" sz="4800" b="1">
                <a:solidFill>
                  <a:srgbClr val="007A61"/>
                </a:solidFill>
                <a:latin typeface="Branding Black" pitchFamily="2" charset="77"/>
              </a:rPr>
            </a:br>
            <a:r>
              <a:rPr lang="en-CA" sz="4800" b="1">
                <a:solidFill>
                  <a:srgbClr val="007A61"/>
                </a:solidFill>
                <a:latin typeface="Branding Black" pitchFamily="2" charset="77"/>
              </a:rPr>
              <a:t>ECOSYSTEM?</a:t>
            </a:r>
          </a:p>
        </p:txBody>
      </p:sp>
      <p:pic>
        <p:nvPicPr>
          <p:cNvPr id="23" name="Picture 22">
            <a:extLst>
              <a:ext uri="{FF2B5EF4-FFF2-40B4-BE49-F238E27FC236}">
                <a16:creationId xmlns:a16="http://schemas.microsoft.com/office/drawing/2014/main" id="{A5A032C4-B52C-1B43-8430-901F624BEF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3085" y="457201"/>
            <a:ext cx="5553307" cy="5553307"/>
          </a:xfrm>
          <a:prstGeom prst="rect">
            <a:avLst/>
          </a:prstGeom>
        </p:spPr>
      </p:pic>
      <p:pic>
        <p:nvPicPr>
          <p:cNvPr id="2" name="Picture 2">
            <a:extLst>
              <a:ext uri="{FF2B5EF4-FFF2-40B4-BE49-F238E27FC236}">
                <a16:creationId xmlns:a16="http://schemas.microsoft.com/office/drawing/2014/main" id="{7175E390-8BC2-F5FD-B0F7-35EE99473B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55260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8F2393F0-A619-AFB4-41B6-450AC57DDC59}"/>
              </a:ext>
            </a:extLst>
          </p:cNvPr>
          <p:cNvPicPr>
            <a:picLocks noChangeAspect="1"/>
          </p:cNvPicPr>
          <p:nvPr/>
        </p:nvPicPr>
        <p:blipFill rotWithShape="1">
          <a:blip r:embed="rId3">
            <a:extLst>
              <a:ext uri="{28A0092B-C50C-407E-A947-70E740481C1C}">
                <a14:useLocalDpi xmlns:a14="http://schemas.microsoft.com/office/drawing/2010/main" val="0"/>
              </a:ext>
            </a:extLst>
          </a:blip>
          <a:srcRect t="21532" b="4861"/>
          <a:stretch/>
        </p:blipFill>
        <p:spPr>
          <a:xfrm>
            <a:off x="-10116" y="1"/>
            <a:ext cx="6117145" cy="6858000"/>
          </a:xfrm>
          <a:prstGeom prst="rect">
            <a:avLst/>
          </a:prstGeom>
        </p:spPr>
      </p:pic>
      <p:pic>
        <p:nvPicPr>
          <p:cNvPr id="32" name="Picture 31">
            <a:extLst>
              <a:ext uri="{FF2B5EF4-FFF2-40B4-BE49-F238E27FC236}">
                <a16:creationId xmlns:a16="http://schemas.microsoft.com/office/drawing/2014/main" id="{F0542BA4-5E4B-6CE4-A55E-96D5881E70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8702" y="0"/>
            <a:ext cx="6073138" cy="6858000"/>
          </a:xfrm>
          <a:prstGeom prst="rect">
            <a:avLst/>
          </a:prstGeom>
        </p:spPr>
      </p:pic>
      <p:sp>
        <p:nvSpPr>
          <p:cNvPr id="2" name="Title 1">
            <a:extLst>
              <a:ext uri="{FF2B5EF4-FFF2-40B4-BE49-F238E27FC236}">
                <a16:creationId xmlns:a16="http://schemas.microsoft.com/office/drawing/2014/main" id="{682C20D8-D759-1B66-4FEE-8082190E7998}"/>
              </a:ext>
            </a:extLst>
          </p:cNvPr>
          <p:cNvSpPr>
            <a:spLocks noGrp="1"/>
          </p:cNvSpPr>
          <p:nvPr>
            <p:ph type="title"/>
          </p:nvPr>
        </p:nvSpPr>
        <p:spPr>
          <a:xfrm>
            <a:off x="401960" y="324981"/>
            <a:ext cx="3714549" cy="796413"/>
          </a:xfrm>
        </p:spPr>
        <p:txBody>
          <a:bodyPr>
            <a:normAutofit/>
          </a:bodyPr>
          <a:lstStyle/>
          <a:p>
            <a:r>
              <a:rPr lang="en-CA" b="1">
                <a:solidFill>
                  <a:schemeClr val="bg1"/>
                </a:solidFill>
                <a:latin typeface="Branding Black" pitchFamily="2" charset="77"/>
              </a:rPr>
              <a:t>TIDAL POOLS</a:t>
            </a:r>
          </a:p>
        </p:txBody>
      </p:sp>
      <p:sp>
        <p:nvSpPr>
          <p:cNvPr id="4" name="Explosion: 14 Points 3">
            <a:extLst>
              <a:ext uri="{FF2B5EF4-FFF2-40B4-BE49-F238E27FC236}">
                <a16:creationId xmlns:a16="http://schemas.microsoft.com/office/drawing/2014/main" id="{A872BC10-D689-0925-94BC-D712A2FBAD3F}"/>
              </a:ext>
            </a:extLst>
          </p:cNvPr>
          <p:cNvSpPr/>
          <p:nvPr/>
        </p:nvSpPr>
        <p:spPr>
          <a:xfrm>
            <a:off x="76890" y="2968000"/>
            <a:ext cx="2623746" cy="1093156"/>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Branding Black" pitchFamily="2" charset="77"/>
              </a:rPr>
              <a:t>Tides</a:t>
            </a:r>
            <a:endParaRPr lang="en-CA" b="1">
              <a:solidFill>
                <a:schemeClr val="bg1"/>
              </a:solidFill>
              <a:latin typeface="Branding Black" pitchFamily="2" charset="77"/>
            </a:endParaRPr>
          </a:p>
        </p:txBody>
      </p:sp>
      <p:sp>
        <p:nvSpPr>
          <p:cNvPr id="33" name="Explosion: 14 Points 32">
            <a:extLst>
              <a:ext uri="{FF2B5EF4-FFF2-40B4-BE49-F238E27FC236}">
                <a16:creationId xmlns:a16="http://schemas.microsoft.com/office/drawing/2014/main" id="{6BDFBF1F-BEBE-B54F-D2DD-9B805452DADB}"/>
              </a:ext>
            </a:extLst>
          </p:cNvPr>
          <p:cNvSpPr/>
          <p:nvPr/>
        </p:nvSpPr>
        <p:spPr>
          <a:xfrm>
            <a:off x="3275671" y="5547542"/>
            <a:ext cx="2623746" cy="1093156"/>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Branding Black" pitchFamily="2" charset="77"/>
              </a:rPr>
              <a:t>Salinity</a:t>
            </a:r>
            <a:endParaRPr lang="en-CA" b="1">
              <a:solidFill>
                <a:schemeClr val="bg1"/>
              </a:solidFill>
              <a:latin typeface="Branding Black" pitchFamily="2" charset="77"/>
            </a:endParaRPr>
          </a:p>
        </p:txBody>
      </p:sp>
      <p:sp>
        <p:nvSpPr>
          <p:cNvPr id="34" name="Explosion: 14 Points 33">
            <a:extLst>
              <a:ext uri="{FF2B5EF4-FFF2-40B4-BE49-F238E27FC236}">
                <a16:creationId xmlns:a16="http://schemas.microsoft.com/office/drawing/2014/main" id="{8CABDF7D-3649-33A4-CB20-82040C375E50}"/>
              </a:ext>
            </a:extLst>
          </p:cNvPr>
          <p:cNvSpPr/>
          <p:nvPr/>
        </p:nvSpPr>
        <p:spPr>
          <a:xfrm>
            <a:off x="3590628" y="953879"/>
            <a:ext cx="2906928" cy="1214404"/>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Branding Black" pitchFamily="2" charset="77"/>
              </a:rPr>
              <a:t>Sunlight</a:t>
            </a:r>
            <a:endParaRPr lang="en-CA" b="1">
              <a:solidFill>
                <a:schemeClr val="bg1"/>
              </a:solidFill>
              <a:latin typeface="Branding Black" pitchFamily="2" charset="77"/>
            </a:endParaRPr>
          </a:p>
        </p:txBody>
      </p:sp>
      <p:sp>
        <p:nvSpPr>
          <p:cNvPr id="35" name="Explosion: 14 Points 34">
            <a:extLst>
              <a:ext uri="{FF2B5EF4-FFF2-40B4-BE49-F238E27FC236}">
                <a16:creationId xmlns:a16="http://schemas.microsoft.com/office/drawing/2014/main" id="{5712C366-F045-3016-9BA1-713301BC1393}"/>
              </a:ext>
            </a:extLst>
          </p:cNvPr>
          <p:cNvSpPr/>
          <p:nvPr/>
        </p:nvSpPr>
        <p:spPr>
          <a:xfrm>
            <a:off x="-8442" y="1157617"/>
            <a:ext cx="2794411" cy="1093156"/>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600"/>
              </a:lnSpc>
            </a:pPr>
            <a:r>
              <a:rPr lang="en-US" b="1">
                <a:solidFill>
                  <a:schemeClr val="bg1"/>
                </a:solidFill>
                <a:latin typeface="Branding Black" pitchFamily="2" charset="77"/>
              </a:rPr>
              <a:t>Rocky</a:t>
            </a:r>
            <a:r>
              <a:rPr lang="en-US" b="1">
                <a:solidFill>
                  <a:srgbClr val="E9E642"/>
                </a:solidFill>
                <a:latin typeface="Branding Black" pitchFamily="2" charset="77"/>
              </a:rPr>
              <a:t> </a:t>
            </a:r>
            <a:r>
              <a:rPr lang="en-US" b="1">
                <a:solidFill>
                  <a:schemeClr val="bg1"/>
                </a:solidFill>
                <a:latin typeface="Branding Black" pitchFamily="2" charset="77"/>
              </a:rPr>
              <a:t>Shoreline</a:t>
            </a:r>
            <a:endParaRPr lang="en-CA" b="1">
              <a:solidFill>
                <a:schemeClr val="bg1"/>
              </a:solidFill>
              <a:latin typeface="Branding Black" pitchFamily="2" charset="77"/>
            </a:endParaRPr>
          </a:p>
        </p:txBody>
      </p:sp>
      <p:sp>
        <p:nvSpPr>
          <p:cNvPr id="36" name="Explosion: 14 Points 35">
            <a:extLst>
              <a:ext uri="{FF2B5EF4-FFF2-40B4-BE49-F238E27FC236}">
                <a16:creationId xmlns:a16="http://schemas.microsoft.com/office/drawing/2014/main" id="{6611C036-DF72-50F5-0CDC-5C23B48FD1A8}"/>
              </a:ext>
            </a:extLst>
          </p:cNvPr>
          <p:cNvSpPr/>
          <p:nvPr/>
        </p:nvSpPr>
        <p:spPr>
          <a:xfrm>
            <a:off x="-30735" y="4471217"/>
            <a:ext cx="2893583" cy="1258779"/>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Branding Black" pitchFamily="2" charset="77"/>
              </a:rPr>
              <a:t>Predators</a:t>
            </a:r>
            <a:endParaRPr lang="en-CA" b="1">
              <a:solidFill>
                <a:schemeClr val="bg1"/>
              </a:solidFill>
              <a:latin typeface="Branding Black" pitchFamily="2" charset="77"/>
            </a:endParaRPr>
          </a:p>
        </p:txBody>
      </p:sp>
      <p:sp>
        <p:nvSpPr>
          <p:cNvPr id="37" name="Explosion: 14 Points 36">
            <a:extLst>
              <a:ext uri="{FF2B5EF4-FFF2-40B4-BE49-F238E27FC236}">
                <a16:creationId xmlns:a16="http://schemas.microsoft.com/office/drawing/2014/main" id="{51700EA0-A29F-7952-5FEB-0D4B72F296A0}"/>
              </a:ext>
            </a:extLst>
          </p:cNvPr>
          <p:cNvSpPr/>
          <p:nvPr/>
        </p:nvSpPr>
        <p:spPr>
          <a:xfrm>
            <a:off x="3318539" y="2743875"/>
            <a:ext cx="2623746" cy="1093156"/>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Branding Black" pitchFamily="2" charset="77"/>
              </a:rPr>
              <a:t>Plants</a:t>
            </a:r>
            <a:endParaRPr lang="en-CA" b="1">
              <a:solidFill>
                <a:schemeClr val="bg1"/>
              </a:solidFill>
              <a:latin typeface="Branding Black" pitchFamily="2" charset="77"/>
            </a:endParaRPr>
          </a:p>
        </p:txBody>
      </p:sp>
      <p:sp>
        <p:nvSpPr>
          <p:cNvPr id="38" name="Explosion: 14 Points 37">
            <a:extLst>
              <a:ext uri="{FF2B5EF4-FFF2-40B4-BE49-F238E27FC236}">
                <a16:creationId xmlns:a16="http://schemas.microsoft.com/office/drawing/2014/main" id="{730B0283-A132-FDBF-9758-C73205DA5301}"/>
              </a:ext>
            </a:extLst>
          </p:cNvPr>
          <p:cNvSpPr/>
          <p:nvPr/>
        </p:nvSpPr>
        <p:spPr>
          <a:xfrm>
            <a:off x="1371468" y="1988439"/>
            <a:ext cx="3190907" cy="1093156"/>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Branding Black" pitchFamily="2" charset="77"/>
              </a:rPr>
              <a:t>Consumers</a:t>
            </a:r>
            <a:endParaRPr lang="en-CA" b="1">
              <a:solidFill>
                <a:schemeClr val="bg1"/>
              </a:solidFill>
              <a:latin typeface="Branding Black" pitchFamily="2" charset="77"/>
            </a:endParaRPr>
          </a:p>
        </p:txBody>
      </p:sp>
      <p:sp>
        <p:nvSpPr>
          <p:cNvPr id="39" name="Explosion: 14 Points 38">
            <a:extLst>
              <a:ext uri="{FF2B5EF4-FFF2-40B4-BE49-F238E27FC236}">
                <a16:creationId xmlns:a16="http://schemas.microsoft.com/office/drawing/2014/main" id="{2E55D8B5-EC0F-58A0-1F5F-CFFF7E73FB35}"/>
              </a:ext>
            </a:extLst>
          </p:cNvPr>
          <p:cNvSpPr/>
          <p:nvPr/>
        </p:nvSpPr>
        <p:spPr>
          <a:xfrm>
            <a:off x="9483872" y="1121394"/>
            <a:ext cx="2906928" cy="1214404"/>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Branding Black" pitchFamily="2" charset="77"/>
              </a:rPr>
              <a:t>Snow</a:t>
            </a:r>
            <a:endParaRPr lang="en-CA" b="1">
              <a:solidFill>
                <a:schemeClr val="bg1"/>
              </a:solidFill>
              <a:latin typeface="Branding Black" pitchFamily="2" charset="77"/>
            </a:endParaRPr>
          </a:p>
        </p:txBody>
      </p:sp>
      <p:sp>
        <p:nvSpPr>
          <p:cNvPr id="40" name="Explosion: 14 Points 39">
            <a:extLst>
              <a:ext uri="{FF2B5EF4-FFF2-40B4-BE49-F238E27FC236}">
                <a16:creationId xmlns:a16="http://schemas.microsoft.com/office/drawing/2014/main" id="{900C631C-C1F7-85A3-5A58-6E4E16758BBE}"/>
              </a:ext>
            </a:extLst>
          </p:cNvPr>
          <p:cNvSpPr/>
          <p:nvPr/>
        </p:nvSpPr>
        <p:spPr>
          <a:xfrm>
            <a:off x="6648376" y="1440798"/>
            <a:ext cx="2844964" cy="1284168"/>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b="1">
                <a:solidFill>
                  <a:schemeClr val="bg1"/>
                </a:solidFill>
                <a:latin typeface="Branding Black" pitchFamily="2" charset="77"/>
              </a:rPr>
              <a:t>High</a:t>
            </a:r>
            <a:r>
              <a:rPr lang="en-US" sz="1600"/>
              <a:t> </a:t>
            </a:r>
            <a:r>
              <a:rPr lang="en-US" sz="1600" b="1">
                <a:solidFill>
                  <a:schemeClr val="bg1"/>
                </a:solidFill>
                <a:latin typeface="Branding Black" pitchFamily="2" charset="77"/>
              </a:rPr>
              <a:t>E</a:t>
            </a:r>
            <a:r>
              <a:rPr lang="en-US" b="1">
                <a:solidFill>
                  <a:schemeClr val="bg1"/>
                </a:solidFill>
                <a:latin typeface="Branding Black" pitchFamily="2" charset="77"/>
              </a:rPr>
              <a:t>levation</a:t>
            </a:r>
            <a:endParaRPr lang="en-CA" b="1">
              <a:solidFill>
                <a:schemeClr val="bg1"/>
              </a:solidFill>
              <a:latin typeface="Branding Black" pitchFamily="2" charset="77"/>
            </a:endParaRPr>
          </a:p>
        </p:txBody>
      </p:sp>
      <p:sp>
        <p:nvSpPr>
          <p:cNvPr id="41" name="Explosion: 14 Points 40">
            <a:extLst>
              <a:ext uri="{FF2B5EF4-FFF2-40B4-BE49-F238E27FC236}">
                <a16:creationId xmlns:a16="http://schemas.microsoft.com/office/drawing/2014/main" id="{3DD3D24B-C483-0514-72D1-D5F362D94713}"/>
              </a:ext>
            </a:extLst>
          </p:cNvPr>
          <p:cNvSpPr/>
          <p:nvPr/>
        </p:nvSpPr>
        <p:spPr>
          <a:xfrm>
            <a:off x="6648376" y="4224214"/>
            <a:ext cx="2906928" cy="1214404"/>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Branding Black" pitchFamily="2" charset="77"/>
              </a:rPr>
              <a:t>Cold</a:t>
            </a:r>
            <a:r>
              <a:rPr lang="en-US"/>
              <a:t> </a:t>
            </a:r>
            <a:r>
              <a:rPr lang="en-US" b="1">
                <a:solidFill>
                  <a:schemeClr val="bg1"/>
                </a:solidFill>
                <a:latin typeface="Branding Black" pitchFamily="2" charset="77"/>
              </a:rPr>
              <a:t>Temps</a:t>
            </a:r>
            <a:endParaRPr lang="en-CA" b="1">
              <a:solidFill>
                <a:schemeClr val="bg1"/>
              </a:solidFill>
              <a:latin typeface="Branding Black" pitchFamily="2" charset="77"/>
            </a:endParaRPr>
          </a:p>
        </p:txBody>
      </p:sp>
      <p:sp>
        <p:nvSpPr>
          <p:cNvPr id="42" name="Explosion: 14 Points 41">
            <a:extLst>
              <a:ext uri="{FF2B5EF4-FFF2-40B4-BE49-F238E27FC236}">
                <a16:creationId xmlns:a16="http://schemas.microsoft.com/office/drawing/2014/main" id="{AB49637A-0253-AC50-0122-0DD1D2EB3A14}"/>
              </a:ext>
            </a:extLst>
          </p:cNvPr>
          <p:cNvSpPr/>
          <p:nvPr/>
        </p:nvSpPr>
        <p:spPr>
          <a:xfrm>
            <a:off x="9483872" y="4794793"/>
            <a:ext cx="2906928" cy="1214404"/>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Branding Black" pitchFamily="2" charset="77"/>
              </a:rPr>
              <a:t>Thin</a:t>
            </a:r>
            <a:r>
              <a:rPr lang="en-US"/>
              <a:t> </a:t>
            </a:r>
            <a:r>
              <a:rPr lang="en-US" b="1">
                <a:solidFill>
                  <a:schemeClr val="bg1"/>
                </a:solidFill>
                <a:latin typeface="Branding Black" pitchFamily="2" charset="77"/>
              </a:rPr>
              <a:t>Air</a:t>
            </a:r>
            <a:endParaRPr lang="en-CA" b="1">
              <a:solidFill>
                <a:schemeClr val="bg1"/>
              </a:solidFill>
              <a:latin typeface="Branding Black" pitchFamily="2" charset="77"/>
            </a:endParaRPr>
          </a:p>
        </p:txBody>
      </p:sp>
      <p:sp>
        <p:nvSpPr>
          <p:cNvPr id="43" name="Explosion: 14 Points 42">
            <a:extLst>
              <a:ext uri="{FF2B5EF4-FFF2-40B4-BE49-F238E27FC236}">
                <a16:creationId xmlns:a16="http://schemas.microsoft.com/office/drawing/2014/main" id="{449DF187-1679-9A94-6C4A-4CDFD51149EC}"/>
              </a:ext>
            </a:extLst>
          </p:cNvPr>
          <p:cNvSpPr/>
          <p:nvPr/>
        </p:nvSpPr>
        <p:spPr>
          <a:xfrm>
            <a:off x="6148635" y="5429337"/>
            <a:ext cx="2906928" cy="1282588"/>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Branding Black" pitchFamily="2" charset="77"/>
              </a:rPr>
              <a:t>Grasses</a:t>
            </a:r>
            <a:r>
              <a:rPr lang="en-US" sz="1600"/>
              <a:t> </a:t>
            </a:r>
            <a:endParaRPr lang="en-CA" sz="1200"/>
          </a:p>
        </p:txBody>
      </p:sp>
      <p:sp>
        <p:nvSpPr>
          <p:cNvPr id="44" name="Explosion: 14 Points 43">
            <a:extLst>
              <a:ext uri="{FF2B5EF4-FFF2-40B4-BE49-F238E27FC236}">
                <a16:creationId xmlns:a16="http://schemas.microsoft.com/office/drawing/2014/main" id="{95F488E3-120D-C227-B9AD-F7E06D1B4384}"/>
              </a:ext>
            </a:extLst>
          </p:cNvPr>
          <p:cNvSpPr/>
          <p:nvPr/>
        </p:nvSpPr>
        <p:spPr>
          <a:xfrm>
            <a:off x="9216823" y="2969499"/>
            <a:ext cx="3069497" cy="1214404"/>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b="1">
                <a:solidFill>
                  <a:schemeClr val="bg1"/>
                </a:solidFill>
                <a:latin typeface="Branding Black" pitchFamily="2" charset="77"/>
              </a:rPr>
              <a:t>Small</a:t>
            </a:r>
            <a:r>
              <a:rPr lang="en-US" sz="1600"/>
              <a:t> </a:t>
            </a:r>
            <a:r>
              <a:rPr lang="en-US" b="1">
                <a:solidFill>
                  <a:schemeClr val="bg1"/>
                </a:solidFill>
                <a:latin typeface="Branding Black" pitchFamily="2" charset="77"/>
              </a:rPr>
              <a:t>Shrubs</a:t>
            </a:r>
            <a:endParaRPr lang="en-CA" b="1">
              <a:solidFill>
                <a:schemeClr val="bg1"/>
              </a:solidFill>
              <a:latin typeface="Branding Black" pitchFamily="2" charset="77"/>
            </a:endParaRPr>
          </a:p>
        </p:txBody>
      </p:sp>
      <p:sp>
        <p:nvSpPr>
          <p:cNvPr id="45" name="Explosion: 14 Points 44">
            <a:extLst>
              <a:ext uri="{FF2B5EF4-FFF2-40B4-BE49-F238E27FC236}">
                <a16:creationId xmlns:a16="http://schemas.microsoft.com/office/drawing/2014/main" id="{F23A2CC9-9900-A2B1-04B4-D4D0117510C6}"/>
              </a:ext>
            </a:extLst>
          </p:cNvPr>
          <p:cNvSpPr/>
          <p:nvPr/>
        </p:nvSpPr>
        <p:spPr>
          <a:xfrm>
            <a:off x="6107029" y="2946886"/>
            <a:ext cx="2989566" cy="1282588"/>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Branding Black" pitchFamily="2" charset="77"/>
              </a:rPr>
              <a:t>Wildlife</a:t>
            </a:r>
            <a:endParaRPr lang="en-CA" b="1">
              <a:solidFill>
                <a:schemeClr val="bg1"/>
              </a:solidFill>
              <a:latin typeface="Branding Black" pitchFamily="2" charset="77"/>
            </a:endParaRPr>
          </a:p>
        </p:txBody>
      </p:sp>
      <p:sp>
        <p:nvSpPr>
          <p:cNvPr id="20" name="Title 1">
            <a:extLst>
              <a:ext uri="{FF2B5EF4-FFF2-40B4-BE49-F238E27FC236}">
                <a16:creationId xmlns:a16="http://schemas.microsoft.com/office/drawing/2014/main" id="{EFD610F8-E538-D24F-AC2E-76D603F02390}"/>
              </a:ext>
            </a:extLst>
          </p:cNvPr>
          <p:cNvSpPr txBox="1">
            <a:spLocks/>
          </p:cNvSpPr>
          <p:nvPr/>
        </p:nvSpPr>
        <p:spPr>
          <a:xfrm>
            <a:off x="6331592" y="315859"/>
            <a:ext cx="4382854" cy="8331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CA" b="1">
                <a:solidFill>
                  <a:srgbClr val="007A61"/>
                </a:solidFill>
                <a:latin typeface="Branding Black" pitchFamily="2" charset="77"/>
              </a:rPr>
              <a:t>ALPINE TUNDRA</a:t>
            </a:r>
          </a:p>
        </p:txBody>
      </p:sp>
      <p:pic>
        <p:nvPicPr>
          <p:cNvPr id="3" name="Picture 2">
            <a:extLst>
              <a:ext uri="{FF2B5EF4-FFF2-40B4-BE49-F238E27FC236}">
                <a16:creationId xmlns:a16="http://schemas.microsoft.com/office/drawing/2014/main" id="{08326069-4673-82B1-F780-B323F095FF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586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subTnLst>
                                    <p:set>
                                      <p:cBhvr override="childStyle">
                                        <p:cTn dur="1" fill="hold" display="0" masterRel="nextClick" afterEffect="1"/>
                                        <p:tgtEl>
                                          <p:spTgt spid="35"/>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subTnLst>
                                    <p:set>
                                      <p:cBhvr override="childStyle">
                                        <p:cTn dur="1" fill="hold" display="0" masterRel="nextClick" afterEffect="1"/>
                                        <p:tgtEl>
                                          <p:spTgt spid="34"/>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childTnLst>
                                  <p:subTnLst>
                                    <p:set>
                                      <p:cBhvr override="childStyle">
                                        <p:cTn dur="1" fill="hold" display="0" masterRel="nextClick" afterEffect="1"/>
                                        <p:tgtEl>
                                          <p:spTgt spid="38"/>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subTnLst>
                                    <p:set>
                                      <p:cBhvr override="childStyle">
                                        <p:cTn dur="1" fill="hold" display="0" masterRel="nextClick" afterEffect="1"/>
                                        <p:tgtEl>
                                          <p:spTgt spid="37"/>
                                        </p:tgtEl>
                                        <p:attrNameLst>
                                          <p:attrName>style.visibility</p:attrName>
                                        </p:attrNameLst>
                                      </p:cBhvr>
                                      <p:to>
                                        <p:strVal val="hidden"/>
                                      </p:to>
                                    </p:set>
                                  </p:sub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subTnLst>
                                    <p:set>
                                      <p:cBhvr override="childStyle">
                                        <p:cTn dur="1" fill="hold" display="0" masterRel="nextClick" afterEffect="1"/>
                                        <p:tgtEl>
                                          <p:spTgt spid="40"/>
                                        </p:tgtEl>
                                        <p:attrNameLst>
                                          <p:attrName>style.visibility</p:attrName>
                                        </p:attrNameLst>
                                      </p:cBhvr>
                                      <p:to>
                                        <p:strVal val="hidden"/>
                                      </p:to>
                                    </p:set>
                                  </p:sub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subTnLst>
                                    <p:set>
                                      <p:cBhvr override="childStyle">
                                        <p:cTn dur="1" fill="hold" display="0" masterRel="nextClick" afterEffect="1"/>
                                        <p:tgtEl>
                                          <p:spTgt spid="39"/>
                                        </p:tgtEl>
                                        <p:attrNameLst>
                                          <p:attrName>style.visibility</p:attrName>
                                        </p:attrNameLst>
                                      </p:cBhvr>
                                      <p:to>
                                        <p:strVal val="hidden"/>
                                      </p:to>
                                    </p:set>
                                  </p:subTnLst>
                                </p:cTn>
                              </p:par>
                              <p:par>
                                <p:cTn id="27" presetID="1"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childTnLst>
                                  <p:subTnLst>
                                    <p:set>
                                      <p:cBhvr override="childStyle">
                                        <p:cTn dur="1" fill="hold" display="0" masterRel="nextClick" afterEffect="1"/>
                                        <p:tgtEl>
                                          <p:spTgt spid="41"/>
                                        </p:tgtEl>
                                        <p:attrNameLst>
                                          <p:attrName>style.visibility</p:attrName>
                                        </p:attrNameLst>
                                      </p:cBhvr>
                                      <p:to>
                                        <p:strVal val="hidden"/>
                                      </p:to>
                                    </p:set>
                                  </p:sub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subTnLst>
                                    <p:set>
                                      <p:cBhvr override="childStyle">
                                        <p:cTn dur="1" fill="hold" display="0" masterRel="nextClick" afterEffect="1"/>
                                        <p:tgtEl>
                                          <p:spTgt spid="42"/>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22569578-28CA-574D-B70C-27DF59790C0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5219C140-7339-304D-A532-F72B880DD4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518" y="1905460"/>
            <a:ext cx="2603823" cy="3933047"/>
          </a:xfrm>
          <a:prstGeom prst="rect">
            <a:avLst/>
          </a:prstGeom>
        </p:spPr>
      </p:pic>
      <p:pic>
        <p:nvPicPr>
          <p:cNvPr id="16" name="Picture 15">
            <a:extLst>
              <a:ext uri="{FF2B5EF4-FFF2-40B4-BE49-F238E27FC236}">
                <a16:creationId xmlns:a16="http://schemas.microsoft.com/office/drawing/2014/main" id="{625AEBFB-80B1-3C44-A236-FFA90DD4A9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6565" y="1905460"/>
            <a:ext cx="2603823" cy="3933047"/>
          </a:xfrm>
          <a:prstGeom prst="rect">
            <a:avLst/>
          </a:prstGeom>
        </p:spPr>
      </p:pic>
      <p:pic>
        <p:nvPicPr>
          <p:cNvPr id="20" name="Picture 19">
            <a:extLst>
              <a:ext uri="{FF2B5EF4-FFF2-40B4-BE49-F238E27FC236}">
                <a16:creationId xmlns:a16="http://schemas.microsoft.com/office/drawing/2014/main" id="{2C44814D-0F39-F943-9F48-9A939419E5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1612" y="1905460"/>
            <a:ext cx="2603823" cy="3933047"/>
          </a:xfrm>
          <a:prstGeom prst="rect">
            <a:avLst/>
          </a:prstGeom>
        </p:spPr>
      </p:pic>
      <p:pic>
        <p:nvPicPr>
          <p:cNvPr id="24" name="Picture 23">
            <a:extLst>
              <a:ext uri="{FF2B5EF4-FFF2-40B4-BE49-F238E27FC236}">
                <a16:creationId xmlns:a16="http://schemas.microsoft.com/office/drawing/2014/main" id="{C3D93DD6-19CB-3742-AA1B-2EDC3B0E17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659" y="1905460"/>
            <a:ext cx="2603823" cy="3933047"/>
          </a:xfrm>
          <a:prstGeom prst="rect">
            <a:avLst/>
          </a:prstGeom>
        </p:spPr>
      </p:pic>
      <p:sp>
        <p:nvSpPr>
          <p:cNvPr id="36" name="Content Placeholder 2">
            <a:extLst>
              <a:ext uri="{FF2B5EF4-FFF2-40B4-BE49-F238E27FC236}">
                <a16:creationId xmlns:a16="http://schemas.microsoft.com/office/drawing/2014/main" id="{AF30DA2E-DE48-B946-AC5B-FB7FB9D62174}"/>
              </a:ext>
            </a:extLst>
          </p:cNvPr>
          <p:cNvSpPr txBox="1">
            <a:spLocks/>
          </p:cNvSpPr>
          <p:nvPr/>
        </p:nvSpPr>
        <p:spPr>
          <a:xfrm>
            <a:off x="815898" y="735449"/>
            <a:ext cx="9760662" cy="7885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solidFill>
                  <a:srgbClr val="007A61"/>
                </a:solidFill>
                <a:latin typeface="Branding Black" pitchFamily="2" charset="77"/>
              </a:rPr>
              <a:t>ECOSYSTEM SERVICES</a:t>
            </a:r>
          </a:p>
        </p:txBody>
      </p:sp>
      <p:pic>
        <p:nvPicPr>
          <p:cNvPr id="2" name="Picture 2">
            <a:extLst>
              <a:ext uri="{FF2B5EF4-FFF2-40B4-BE49-F238E27FC236}">
                <a16:creationId xmlns:a16="http://schemas.microsoft.com/office/drawing/2014/main" id="{55284AAB-96D9-DED8-18B1-6AC15301499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196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0-#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196A3D-964B-2642-A6FC-B9790363234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4200"/>
              </a:lnSpc>
              <a:buNone/>
            </a:pPr>
            <a:endParaRPr lang="en-CA" sz="1800" b="1">
              <a:solidFill>
                <a:srgbClr val="B73A71"/>
              </a:solidFill>
              <a:latin typeface="Branding Black" pitchFamily="2" charset="77"/>
            </a:endParaRPr>
          </a:p>
        </p:txBody>
      </p:sp>
      <p:sp>
        <p:nvSpPr>
          <p:cNvPr id="4" name="Content Placeholder 2">
            <a:extLst>
              <a:ext uri="{FF2B5EF4-FFF2-40B4-BE49-F238E27FC236}">
                <a16:creationId xmlns:a16="http://schemas.microsoft.com/office/drawing/2014/main" id="{233B5B06-8A45-3143-BD5E-A78B45D23372}"/>
              </a:ext>
            </a:extLst>
          </p:cNvPr>
          <p:cNvSpPr txBox="1">
            <a:spLocks/>
          </p:cNvSpPr>
          <p:nvPr/>
        </p:nvSpPr>
        <p:spPr>
          <a:xfrm>
            <a:off x="881212" y="3668486"/>
            <a:ext cx="10078843" cy="19015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a:solidFill>
                  <a:srgbClr val="B73A71"/>
                </a:solidFill>
                <a:latin typeface="Branding Black" pitchFamily="2" charset="77"/>
              </a:rPr>
              <a:t>When you think of some the world’s most endangered ecosystems, </a:t>
            </a:r>
            <a:br>
              <a:rPr lang="en-CA" sz="4800" b="1">
                <a:solidFill>
                  <a:srgbClr val="B73A71"/>
                </a:solidFill>
                <a:latin typeface="Branding Black" pitchFamily="2" charset="77"/>
              </a:rPr>
            </a:br>
            <a:r>
              <a:rPr lang="en-CA" sz="4800" b="1">
                <a:solidFill>
                  <a:srgbClr val="783E63"/>
                </a:solidFill>
                <a:latin typeface="Branding Black" pitchFamily="2" charset="77"/>
              </a:rPr>
              <a:t>what comes to mind?</a:t>
            </a:r>
          </a:p>
        </p:txBody>
      </p:sp>
      <p:sp>
        <p:nvSpPr>
          <p:cNvPr id="2" name="Content Placeholder 2">
            <a:extLst>
              <a:ext uri="{FF2B5EF4-FFF2-40B4-BE49-F238E27FC236}">
                <a16:creationId xmlns:a16="http://schemas.microsoft.com/office/drawing/2014/main" id="{6A3DA629-4DC3-D2FB-ADB3-4F37882ADFE3}"/>
              </a:ext>
            </a:extLst>
          </p:cNvPr>
          <p:cNvSpPr txBox="1">
            <a:spLocks/>
          </p:cNvSpPr>
          <p:nvPr/>
        </p:nvSpPr>
        <p:spPr>
          <a:xfrm>
            <a:off x="881212" y="1287965"/>
            <a:ext cx="10078843" cy="19015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a:solidFill>
                  <a:srgbClr val="B73A71"/>
                </a:solidFill>
                <a:latin typeface="Branding Black" pitchFamily="2" charset="77"/>
              </a:rPr>
              <a:t>An </a:t>
            </a:r>
            <a:r>
              <a:rPr lang="en-CA" sz="4800" b="1">
                <a:solidFill>
                  <a:srgbClr val="783E63"/>
                </a:solidFill>
                <a:latin typeface="Branding Black" pitchFamily="2" charset="77"/>
              </a:rPr>
              <a:t>endangered ecosystem </a:t>
            </a:r>
            <a:r>
              <a:rPr lang="en-CA" sz="4800" b="1">
                <a:solidFill>
                  <a:srgbClr val="B73A71"/>
                </a:solidFill>
                <a:latin typeface="Branding Black" pitchFamily="2" charset="77"/>
              </a:rPr>
              <a:t>is an ecosystem which is at risk of disappearing due to human activity</a:t>
            </a:r>
          </a:p>
        </p:txBody>
      </p:sp>
      <p:pic>
        <p:nvPicPr>
          <p:cNvPr id="3" name="Picture 2">
            <a:extLst>
              <a:ext uri="{FF2B5EF4-FFF2-40B4-BE49-F238E27FC236}">
                <a16:creationId xmlns:a16="http://schemas.microsoft.com/office/drawing/2014/main" id="{45B5E127-5B8B-0398-371A-0719F11A0C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213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67EEDF6-5678-B342-8EF3-281432035E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Content Placeholder 2">
            <a:extLst>
              <a:ext uri="{FF2B5EF4-FFF2-40B4-BE49-F238E27FC236}">
                <a16:creationId xmlns:a16="http://schemas.microsoft.com/office/drawing/2014/main" id="{303BFD7F-A652-F746-B8ED-4B86BD81DFD9}"/>
              </a:ext>
            </a:extLst>
          </p:cNvPr>
          <p:cNvSpPr txBox="1">
            <a:spLocks/>
          </p:cNvSpPr>
          <p:nvPr/>
        </p:nvSpPr>
        <p:spPr>
          <a:xfrm>
            <a:off x="0" y="4565453"/>
            <a:ext cx="4059043" cy="12259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a:solidFill>
                  <a:schemeClr val="bg1"/>
                </a:solidFill>
                <a:latin typeface="Branding BoldItalic" pitchFamily="2" charset="77"/>
              </a:rPr>
              <a:t>CORAL </a:t>
            </a:r>
            <a:br>
              <a:rPr lang="en-CA" sz="3200" b="1">
                <a:solidFill>
                  <a:schemeClr val="bg1"/>
                </a:solidFill>
                <a:latin typeface="Branding BoldItalic" pitchFamily="2" charset="77"/>
              </a:rPr>
            </a:br>
            <a:r>
              <a:rPr lang="en-CA" sz="3200" b="1">
                <a:solidFill>
                  <a:schemeClr val="bg1"/>
                </a:solidFill>
                <a:latin typeface="Branding BoldItalic" pitchFamily="2" charset="77"/>
              </a:rPr>
              <a:t>REEFS</a:t>
            </a:r>
          </a:p>
        </p:txBody>
      </p:sp>
      <p:sp>
        <p:nvSpPr>
          <p:cNvPr id="14" name="Content Placeholder 2">
            <a:extLst>
              <a:ext uri="{FF2B5EF4-FFF2-40B4-BE49-F238E27FC236}">
                <a16:creationId xmlns:a16="http://schemas.microsoft.com/office/drawing/2014/main" id="{F9B9A986-9F4A-7445-AD39-309B8F03C25B}"/>
              </a:ext>
            </a:extLst>
          </p:cNvPr>
          <p:cNvSpPr txBox="1">
            <a:spLocks/>
          </p:cNvSpPr>
          <p:nvPr/>
        </p:nvSpPr>
        <p:spPr>
          <a:xfrm>
            <a:off x="4059043" y="4565453"/>
            <a:ext cx="4059043"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a:solidFill>
                  <a:schemeClr val="bg1"/>
                </a:solidFill>
                <a:latin typeface="Branding BoldItalic" pitchFamily="2" charset="77"/>
              </a:rPr>
              <a:t>THE </a:t>
            </a:r>
            <a:br>
              <a:rPr lang="en-CA" sz="3200" b="1">
                <a:solidFill>
                  <a:schemeClr val="bg1"/>
                </a:solidFill>
                <a:latin typeface="Branding BoldItalic" pitchFamily="2" charset="77"/>
              </a:rPr>
            </a:br>
            <a:r>
              <a:rPr lang="en-CA" sz="3200" b="1">
                <a:solidFill>
                  <a:schemeClr val="bg1"/>
                </a:solidFill>
                <a:latin typeface="Branding BoldItalic" pitchFamily="2" charset="77"/>
              </a:rPr>
              <a:t>ARCTIC</a:t>
            </a:r>
          </a:p>
        </p:txBody>
      </p:sp>
      <p:sp>
        <p:nvSpPr>
          <p:cNvPr id="15" name="Content Placeholder 2">
            <a:extLst>
              <a:ext uri="{FF2B5EF4-FFF2-40B4-BE49-F238E27FC236}">
                <a16:creationId xmlns:a16="http://schemas.microsoft.com/office/drawing/2014/main" id="{190F3634-A079-E749-9227-4278B3011DC0}"/>
              </a:ext>
            </a:extLst>
          </p:cNvPr>
          <p:cNvSpPr txBox="1">
            <a:spLocks/>
          </p:cNvSpPr>
          <p:nvPr/>
        </p:nvSpPr>
        <p:spPr>
          <a:xfrm>
            <a:off x="8132959" y="4561031"/>
            <a:ext cx="4044170"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a:solidFill>
                  <a:schemeClr val="bg1"/>
                </a:solidFill>
                <a:latin typeface="Branding BoldItalic" pitchFamily="2" charset="77"/>
              </a:rPr>
              <a:t>AMAZON</a:t>
            </a:r>
            <a:br>
              <a:rPr lang="en-CA" sz="3200" b="1">
                <a:solidFill>
                  <a:schemeClr val="bg1"/>
                </a:solidFill>
                <a:latin typeface="Branding BoldItalic" pitchFamily="2" charset="77"/>
              </a:rPr>
            </a:br>
            <a:r>
              <a:rPr lang="en-CA" sz="3200" b="1">
                <a:solidFill>
                  <a:schemeClr val="bg1"/>
                </a:solidFill>
                <a:latin typeface="Branding BoldItalic" pitchFamily="2" charset="77"/>
              </a:rPr>
              <a:t>RAINFOREST</a:t>
            </a:r>
          </a:p>
        </p:txBody>
      </p:sp>
      <p:sp>
        <p:nvSpPr>
          <p:cNvPr id="17" name="Rectangle 16">
            <a:extLst>
              <a:ext uri="{FF2B5EF4-FFF2-40B4-BE49-F238E27FC236}">
                <a16:creationId xmlns:a16="http://schemas.microsoft.com/office/drawing/2014/main" id="{13DE4273-DD57-CB48-8A2F-1DD28120EEC2}"/>
              </a:ext>
            </a:extLst>
          </p:cNvPr>
          <p:cNvSpPr/>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5343E0C4-E3E2-924B-BC6E-5D5CFD4EB462}"/>
              </a:ext>
            </a:extLst>
          </p:cNvPr>
          <p:cNvSpPr txBox="1">
            <a:spLocks/>
          </p:cNvSpPr>
          <p:nvPr/>
        </p:nvSpPr>
        <p:spPr>
          <a:xfrm>
            <a:off x="0"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a:solidFill>
                  <a:srgbClr val="007A61"/>
                </a:solidFill>
                <a:latin typeface="Branding Black" pitchFamily="2" charset="77"/>
              </a:rPr>
              <a:t>ENDANGERED ECOSYSTEMS</a:t>
            </a:r>
          </a:p>
        </p:txBody>
      </p:sp>
      <p:pic>
        <p:nvPicPr>
          <p:cNvPr id="2" name="Picture 2">
            <a:extLst>
              <a:ext uri="{FF2B5EF4-FFF2-40B4-BE49-F238E27FC236}">
                <a16:creationId xmlns:a16="http://schemas.microsoft.com/office/drawing/2014/main" id="{E33EBFDC-3809-28B1-BC81-D335A708FC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9544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D121FFB78024247BB2899055CCAD23D" ma:contentTypeVersion="16" ma:contentTypeDescription="Create a new document." ma:contentTypeScope="" ma:versionID="141f558a3141ae215dd1470ba23e8a38">
  <xsd:schema xmlns:xsd="http://www.w3.org/2001/XMLSchema" xmlns:xs="http://www.w3.org/2001/XMLSchema" xmlns:p="http://schemas.microsoft.com/office/2006/metadata/properties" xmlns:ns2="36490c9d-2490-4592-8806-263b5593b936" xmlns:ns3="51c7e85f-3b6d-46b7-a9e5-37fdb3392937" targetNamespace="http://schemas.microsoft.com/office/2006/metadata/properties" ma:root="true" ma:fieldsID="405e0e830bb2ef7ab9d7b1e63b3c7594" ns2:_="" ns3:_="">
    <xsd:import namespace="36490c9d-2490-4592-8806-263b5593b936"/>
    <xsd:import namespace="51c7e85f-3b6d-46b7-a9e5-37fdb339293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490c9d-2490-4592-8806-263b5593b9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416c9de-d322-4079-99ba-8b48fe7f0d1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1c7e85f-3b6d-46b7-a9e5-37fdb339293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9ccf43e-9806-4a26-bac9-792cd7e927f8}" ma:internalName="TaxCatchAll" ma:showField="CatchAllData" ma:web="51c7e85f-3b6d-46b7-a9e5-37fdb33929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6490c9d-2490-4592-8806-263b5593b936">
      <Terms xmlns="http://schemas.microsoft.com/office/infopath/2007/PartnerControls"/>
    </lcf76f155ced4ddcb4097134ff3c332f>
    <TaxCatchAll xmlns="51c7e85f-3b6d-46b7-a9e5-37fdb339293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D588BC-4EA5-438A-A942-F65EBE54F23C}">
  <ds:schemaRefs>
    <ds:schemaRef ds:uri="36490c9d-2490-4592-8806-263b5593b936"/>
    <ds:schemaRef ds:uri="51c7e85f-3b6d-46b7-a9e5-37fdb339293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394E712-73B8-4F3D-A4B9-D8B9077AEA71}">
  <ds:schemaRefs>
    <ds:schemaRef ds:uri="36490c9d-2490-4592-8806-263b5593b936"/>
    <ds:schemaRef ds:uri="51c7e85f-3b6d-46b7-a9e5-37fdb33929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18833EC-2E6E-4AE3-BCFA-34E42358580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54</TotalTime>
  <Words>6963</Words>
  <Application>Microsoft Office PowerPoint</Application>
  <PresentationFormat>Widescreen</PresentationFormat>
  <Paragraphs>441</Paragraphs>
  <Slides>49</Slides>
  <Notes>45</Notes>
  <HiddenSlides>0</HiddenSlides>
  <MMClips>2</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PowerPoint Presentation</vt:lpstr>
      <vt:lpstr>PowerPoint Presentation</vt:lpstr>
      <vt:lpstr>PowerPoint Presentation</vt:lpstr>
      <vt:lpstr>PowerPoint Presentation</vt:lpstr>
      <vt:lpstr>PowerPoint Presentation</vt:lpstr>
      <vt:lpstr>TIDAL POOLS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BIODIVERSITY AND ECOSYSTEM  SERVICES DISAPPEAR</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Needham</dc:creator>
  <cp:lastModifiedBy>Jessica Needham</cp:lastModifiedBy>
  <cp:revision>27</cp:revision>
  <dcterms:created xsi:type="dcterms:W3CDTF">2022-11-18T14:09:32Z</dcterms:created>
  <dcterms:modified xsi:type="dcterms:W3CDTF">2023-05-24T20:20:40Z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0x0101005D121FFB78024247BB2899055CCAD23D</vt:lpwstr>
  </property>
  <property fmtid="{D5CDD505-2E9C-101B-9397-08002B2CF9AE}" pid="3" name="MediaServiceImageTags">
    <vt:lpwstr/>
  </property>
</Properties>
</file>