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 id="2147483660" r:id="rId5"/>
  </p:sldMasterIdLst>
  <p:notesMasterIdLst>
    <p:notesMasterId r:id="rId36"/>
  </p:notesMasterIdLst>
  <p:sldIdLst>
    <p:sldId id="316" r:id="rId6"/>
    <p:sldId id="548" r:id="rId7"/>
    <p:sldId id="513" r:id="rId8"/>
    <p:sldId id="543" r:id="rId9"/>
    <p:sldId id="458" r:id="rId10"/>
    <p:sldId id="381" r:id="rId11"/>
    <p:sldId id="555" r:id="rId12"/>
    <p:sldId id="354" r:id="rId13"/>
    <p:sldId id="415" r:id="rId14"/>
    <p:sldId id="558" r:id="rId15"/>
    <p:sldId id="547" r:id="rId16"/>
    <p:sldId id="483" r:id="rId17"/>
    <p:sldId id="506" r:id="rId18"/>
    <p:sldId id="544" r:id="rId19"/>
    <p:sldId id="468" r:id="rId20"/>
    <p:sldId id="551" r:id="rId21"/>
    <p:sldId id="550" r:id="rId22"/>
    <p:sldId id="420" r:id="rId23"/>
    <p:sldId id="421" r:id="rId24"/>
    <p:sldId id="497" r:id="rId25"/>
    <p:sldId id="474" r:id="rId26"/>
    <p:sldId id="538" r:id="rId27"/>
    <p:sldId id="539" r:id="rId28"/>
    <p:sldId id="553" r:id="rId29"/>
    <p:sldId id="554" r:id="rId30"/>
    <p:sldId id="411" r:id="rId31"/>
    <p:sldId id="559" r:id="rId32"/>
    <p:sldId id="560" r:id="rId33"/>
    <p:sldId id="549" r:id="rId34"/>
    <p:sldId id="542" r:id="rId35"/>
  </p:sldIdLst>
  <p:sldSz cx="12192000" cy="6858000"/>
  <p:notesSz cx="6858000" cy="9144000"/>
  <p:embeddedFontLst>
    <p:embeddedFont>
      <p:font typeface="Branding Black" panose="00000A00000000000000" charset="0"/>
      <p:bold r:id="rId37"/>
    </p:embeddedFont>
    <p:embeddedFont>
      <p:font typeface="Branding BlackItalic" panose="00000A00000000000000" charset="0"/>
      <p:bold r:id="rId38"/>
    </p:embeddedFont>
    <p:embeddedFont>
      <p:font typeface="Branding BoldItalic" panose="00000800000000000000" charset="0"/>
      <p:bold r:id="rId39"/>
    </p:embeddedFont>
    <p:embeddedFont>
      <p:font typeface="Branding MediumItalic" panose="00000600000000000000" charset="0"/>
      <p:regular r:id="rId40"/>
    </p:embeddedFont>
    <p:embeddedFont>
      <p:font typeface="Branding SemiBold" panose="00000700000000000000" charset="0"/>
      <p:regular r:id="rId41"/>
      <p:bold r:id="rId42"/>
    </p:embeddedFont>
    <p:embeddedFont>
      <p:font typeface="Branding SemiBoldItalic" panose="00000700000000000000" charset="0"/>
      <p:regular r:id="rId43"/>
      <p:bold r:id="rId44"/>
    </p:embeddedFon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
      <p:font typeface="Open Sans" panose="020B0606030504020204" pitchFamily="34" charset="0"/>
      <p:regular r:id="rId51"/>
      <p:bold r:id="rId52"/>
      <p:italic r:id="rId53"/>
      <p:boldItalic r:id="rId54"/>
    </p:embeddedFont>
    <p:embeddedFont>
      <p:font typeface="Segoe UI" panose="020B0502040204020203" pitchFamily="34" charset="0"/>
      <p:regular r:id="rId55"/>
      <p:bold r:id="rId56"/>
      <p:italic r:id="rId57"/>
      <p:boldItalic r:id="rId58"/>
    </p:embeddedFont>
    <p:embeddedFont>
      <p:font typeface="Source Sans Pro" panose="020B0503030403020204" pitchFamily="34" charset="0"/>
      <p:regular r:id="rId59"/>
      <p:bold r:id="rId60"/>
      <p:italic r:id="rId61"/>
      <p:boldItalic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EE9A540-D40F-EAC5-E454-0222A8EDF206}" name="Mariane Bolla" initials="MB" userId="S::m_bolla@ducks.ca::0dae2f18-cb79-44f9-8056-9fd0fe141dfb" providerId="AD"/>
  <p188:author id="{EC719369-C435-033B-F452-29F11E20E7E6}" name="Guest User" initials="GU" userId="S::urn:spo:anon#db6fa4665a5631de5f85f46ece4b89fc60c3b3fbd8739c49a221e644fc3815f3::" providerId="AD"/>
  <p188:author id="{CD858AA3-D1A1-5C05-B66E-2BE549506736}" name="Kristine Tapley" initials="KT" userId="S::k_tapley@ducks.ca::b5c0a384-7e38-4dff-aa64-996cbc3f6705" providerId="AD"/>
  <p188:author id="{A26DD0C2-FD65-E05A-0242-A12B5202DC32}" name="Paul Thoroughgood" initials="PT" userId="S::p_thoroughgood@ducks.ca::1d055be1-4e4f-4471-be8f-97c8744edc54" providerId="AD"/>
  <p188:author id="{20282AE7-2DD6-B501-4745-6228DF131379}" name="Jessica Needham" initials="JN" userId="S::j_needham@ducks.ca::34b88a6d-5679-479b-8a75-37f993f309d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E9E642"/>
    <a:srgbClr val="783E63"/>
    <a:srgbClr val="FFFFFF"/>
    <a:srgbClr val="FF3399"/>
    <a:srgbClr val="B73A71"/>
    <a:srgbClr val="009999"/>
    <a:srgbClr val="FFFFCC"/>
    <a:srgbClr val="B1ACA6"/>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43A801-DBE2-4D74-9CCE-D9CBC581D215}" v="45" dt="2023-05-01T17:38:15.2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206" autoAdjust="0"/>
  </p:normalViewPr>
  <p:slideViewPr>
    <p:cSldViewPr snapToGrid="0">
      <p:cViewPr varScale="1">
        <p:scale>
          <a:sx n="76" d="100"/>
          <a:sy n="76" d="100"/>
        </p:scale>
        <p:origin x="191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presProps" Target="presProps.xml"/><Relationship Id="rId68"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25.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67"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font" Target="fonts/font26.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font" Target="fonts/font3.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993366">
                <a:alpha val="69804"/>
              </a:srgbClr>
            </a:solidFill>
          </c:spPr>
          <c:dPt>
            <c:idx val="0"/>
            <c:bubble3D val="0"/>
            <c:spPr>
              <a:solidFill>
                <a:srgbClr val="B73A71"/>
              </a:solidFill>
              <a:ln>
                <a:noFill/>
              </a:ln>
              <a:effectLst/>
            </c:spPr>
            <c:extLst>
              <c:ext xmlns:c16="http://schemas.microsoft.com/office/drawing/2014/chart" uri="{C3380CC4-5D6E-409C-BE32-E72D297353CC}">
                <c16:uniqueId val="{00000001-5565-4C44-85B2-2A39D1066958}"/>
              </c:ext>
            </c:extLst>
          </c:dPt>
          <c:dPt>
            <c:idx val="1"/>
            <c:bubble3D val="0"/>
            <c:explosion val="10"/>
            <c:spPr>
              <a:solidFill>
                <a:srgbClr val="783E63"/>
              </a:solidFill>
              <a:ln>
                <a:noFill/>
              </a:ln>
              <a:effectLst/>
            </c:spPr>
            <c:extLst>
              <c:ext xmlns:c16="http://schemas.microsoft.com/office/drawing/2014/chart" uri="{C3380CC4-5D6E-409C-BE32-E72D297353CC}">
                <c16:uniqueId val="{00000003-5565-4C44-85B2-2A39D1066958}"/>
              </c:ext>
            </c:extLst>
          </c:dPt>
          <c:dPt>
            <c:idx val="2"/>
            <c:bubble3D val="0"/>
            <c:spPr>
              <a:solidFill>
                <a:srgbClr val="993366">
                  <a:alpha val="69804"/>
                </a:srgbClr>
              </a:solidFill>
              <a:ln>
                <a:noFill/>
              </a:ln>
              <a:effectLst/>
            </c:spPr>
            <c:extLst>
              <c:ext xmlns:c16="http://schemas.microsoft.com/office/drawing/2014/chart" uri="{C3380CC4-5D6E-409C-BE32-E72D297353CC}">
                <c16:uniqueId val="{00000005-5565-4C44-85B2-2A39D1066958}"/>
              </c:ext>
            </c:extLst>
          </c:dPt>
          <c:dPt>
            <c:idx val="3"/>
            <c:bubble3D val="0"/>
            <c:spPr>
              <a:solidFill>
                <a:srgbClr val="993366">
                  <a:alpha val="69804"/>
                </a:srgbClr>
              </a:solidFill>
              <a:ln>
                <a:noFill/>
              </a:ln>
              <a:effectLst/>
            </c:spPr>
            <c:extLst>
              <c:ext xmlns:c16="http://schemas.microsoft.com/office/drawing/2014/chart" uri="{C3380CC4-5D6E-409C-BE32-E72D297353CC}">
                <c16:uniqueId val="{00000007-5565-4C44-85B2-2A39D1066958}"/>
              </c:ext>
            </c:extLst>
          </c:dPt>
          <c:dLbls>
            <c:delete val="1"/>
          </c:dLbls>
          <c:cat>
            <c:strRef>
              <c:f>Sheet1!$A$2:$A$5</c:f>
              <c:strCache>
                <c:ptCount val="2"/>
                <c:pt idx="0">
                  <c:v>1st Qtr</c:v>
                </c:pt>
                <c:pt idx="1">
                  <c:v>2nd Qtr</c:v>
                </c:pt>
              </c:strCache>
            </c:strRef>
          </c:cat>
          <c:val>
            <c:numRef>
              <c:f>Sheet1!$B$2:$B$5</c:f>
              <c:numCache>
                <c:formatCode>General</c:formatCode>
                <c:ptCount val="4"/>
                <c:pt idx="0">
                  <c:v>80</c:v>
                </c:pt>
                <c:pt idx="1">
                  <c:v>20</c:v>
                </c:pt>
              </c:numCache>
            </c:numRef>
          </c:val>
          <c:extLst>
            <c:ext xmlns:c16="http://schemas.microsoft.com/office/drawing/2014/chart" uri="{C3380CC4-5D6E-409C-BE32-E72D297353CC}">
              <c16:uniqueId val="{00000008-5565-4C44-85B2-2A39D1066958}"/>
            </c:ext>
          </c:extLst>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solidFill>
              <a:srgbClr val="B73A71"/>
            </a:solidFill>
          </c:spPr>
          <c:dPt>
            <c:idx val="0"/>
            <c:bubble3D val="0"/>
            <c:explosion val="12"/>
            <c:spPr>
              <a:solidFill>
                <a:srgbClr val="B73A71"/>
              </a:solidFill>
              <a:ln>
                <a:noFill/>
              </a:ln>
              <a:effectLst/>
            </c:spPr>
            <c:extLst>
              <c:ext xmlns:c16="http://schemas.microsoft.com/office/drawing/2014/chart" uri="{C3380CC4-5D6E-409C-BE32-E72D297353CC}">
                <c16:uniqueId val="{00000001-034A-48D0-9A03-9CFAD1513214}"/>
              </c:ext>
            </c:extLst>
          </c:dPt>
          <c:dPt>
            <c:idx val="1"/>
            <c:bubble3D val="0"/>
            <c:spPr>
              <a:solidFill>
                <a:srgbClr val="783E63"/>
              </a:solidFill>
              <a:ln>
                <a:noFill/>
              </a:ln>
              <a:effectLst/>
            </c:spPr>
            <c:extLst>
              <c:ext xmlns:c16="http://schemas.microsoft.com/office/drawing/2014/chart" uri="{C3380CC4-5D6E-409C-BE32-E72D297353CC}">
                <c16:uniqueId val="{00000002-034A-48D0-9A03-9CFAD1513214}"/>
              </c:ext>
            </c:extLst>
          </c:dPt>
          <c:dPt>
            <c:idx val="2"/>
            <c:bubble3D val="0"/>
            <c:spPr>
              <a:solidFill>
                <a:srgbClr val="B73A71"/>
              </a:solidFill>
              <a:ln>
                <a:noFill/>
              </a:ln>
              <a:effectLst/>
            </c:spPr>
            <c:extLst>
              <c:ext xmlns:c16="http://schemas.microsoft.com/office/drawing/2014/chart" uri="{C3380CC4-5D6E-409C-BE32-E72D297353CC}">
                <c16:uniqueId val="{00000005-B6CA-492E-9CAD-32D97A61BF1B}"/>
              </c:ext>
            </c:extLst>
          </c:dPt>
          <c:dPt>
            <c:idx val="3"/>
            <c:bubble3D val="0"/>
            <c:spPr>
              <a:solidFill>
                <a:srgbClr val="B73A71"/>
              </a:solidFill>
              <a:ln>
                <a:noFill/>
              </a:ln>
              <a:effectLst/>
            </c:spPr>
            <c:extLst>
              <c:ext xmlns:c16="http://schemas.microsoft.com/office/drawing/2014/chart" uri="{C3380CC4-5D6E-409C-BE32-E72D297353CC}">
                <c16:uniqueId val="{00000007-B6CA-492E-9CAD-32D97A61BF1B}"/>
              </c:ext>
            </c:extLst>
          </c:dPt>
          <c:dLbls>
            <c:delete val="1"/>
          </c:dLbls>
          <c:cat>
            <c:strRef>
              <c:f>Sheet1!$A$2:$A$5</c:f>
              <c:strCache>
                <c:ptCount val="2"/>
                <c:pt idx="0">
                  <c:v>1st Qtr</c:v>
                </c:pt>
                <c:pt idx="1">
                  <c:v>2nd Qtr</c:v>
                </c:pt>
              </c:strCache>
            </c:strRef>
          </c:cat>
          <c:val>
            <c:numRef>
              <c:f>Sheet1!$B$2:$B$5</c:f>
              <c:numCache>
                <c:formatCode>General</c:formatCode>
                <c:ptCount val="4"/>
                <c:pt idx="0">
                  <c:v>6.3</c:v>
                </c:pt>
                <c:pt idx="1">
                  <c:v>93.7</c:v>
                </c:pt>
              </c:numCache>
            </c:numRef>
          </c:val>
          <c:extLst>
            <c:ext xmlns:c16="http://schemas.microsoft.com/office/drawing/2014/chart" uri="{C3380CC4-5D6E-409C-BE32-E72D297353CC}">
              <c16:uniqueId val="{00000000-034A-48D0-9A03-9CFAD1513214}"/>
            </c:ext>
          </c:extLst>
        </c:ser>
        <c:dLbls>
          <c:dLblPos val="inEnd"/>
          <c:showLegendKey val="0"/>
          <c:showVal val="0"/>
          <c:showCatName val="1"/>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63">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8100" tIns="19050" rIns="38100" bIns="19050" anchor="ctr" anchorCtr="1">
      <a:spAutoFit/>
    </cs:bodyPr>
  </cs:dataLabel>
  <cs:dataLabelCallout>
    <cs:lnRef idx="0">
      <cs:styleClr val="auto"/>
    </cs:lnRef>
    <cs:fillRef idx="0"/>
    <cs:effectRef idx="0">
      <cs:styleClr val="auto"/>
    </cs:effectRef>
    <cs:fontRef idx="minor">
      <cs:styleClr val="auto"/>
    </cs:fontRef>
    <cs:spPr>
      <a:solidFill>
        <a:schemeClr val="lt1">
          <a:alpha val="90000"/>
        </a:schemeClr>
      </a:solidFill>
      <a:ln w="12700" cap="flat" cmpd="sng" algn="ctr">
        <a:solidFill>
          <a:schemeClr val="phClr"/>
        </a:solidFill>
        <a:round/>
      </a:ln>
      <a:effectLst>
        <a:outerShdw blurRad="50800" dist="38100" dir="2700000" algn="tl" rotWithShape="0">
          <a:schemeClr val="phClr">
            <a:lumMod val="75000"/>
            <a:alpha val="40000"/>
          </a:schemeClr>
        </a:outerShdw>
      </a:effectLst>
    </cs:spPr>
    <cs:defRPr sz="1330" b="0" i="0" u="none" strike="noStrike" kern="1200" baseline="0">
      <a:effectLst/>
    </cs:defRPr>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alpha val="70000"/>
        </a:schemeClr>
      </a:solidFill>
    </cs:spPr>
  </cs:dataPoint>
  <cs:dataPoint3D>
    <cs:lnRef idx="0">
      <cs:styleClr val="auto"/>
    </cs:lnRef>
    <cs:fillRef idx="0">
      <cs:styleClr val="auto"/>
    </cs:fillRef>
    <cs:effectRef idx="0">
      <cs:styleClr val="auto"/>
    </cs:effectRef>
    <cs:fontRef idx="minor">
      <a:schemeClr val="tx1"/>
    </cs:fontRef>
    <cs:spPr>
      <a:solidFill>
        <a:schemeClr val="phClr">
          <a:alpha val="90000"/>
        </a:schemeClr>
      </a:solidFill>
      <a:ln w="19050">
        <a:solidFill>
          <a:schemeClr val="phClr">
            <a:lumMod val="75000"/>
          </a:schemeClr>
        </a:solidFill>
      </a:ln>
      <a:effectLst>
        <a:innerShdw blurRad="114300">
          <a:schemeClr val="phClr">
            <a:lumMod val="75000"/>
          </a:schemeClr>
        </a:innerShdw>
      </a:effectLst>
      <a:scene3d>
        <a:camera prst="orthographicFront"/>
        <a:lightRig rig="threePt" dir="t"/>
      </a:scene3d>
      <a:sp3d contourW="19050" prstMaterial="flat">
        <a:contourClr>
          <a:schemeClr val="accent4">
            <a:lumMod val="75000"/>
          </a:schemeClr>
        </a:contourClr>
      </a:sp3d>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200" b="1" kern="1200" cap="all"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C02E52-AEB5-40B0-BDA1-89C806AB62E6}" type="datetimeFigureOut">
              <a:rPr lang="en-CA" smtClean="0"/>
              <a:t>2023-05-24</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77B990-32D2-424B-B863-490B29350DFB}" type="slidenum">
              <a:rPr lang="en-CA" smtClean="0"/>
              <a:t>‹#›</a:t>
            </a:fld>
            <a:endParaRPr lang="en-CA"/>
          </a:p>
        </p:txBody>
      </p:sp>
    </p:spTree>
    <p:extLst>
      <p:ext uri="{BB962C8B-B14F-4D97-AF65-F5344CB8AC3E}">
        <p14:creationId xmlns:p14="http://schemas.microsoft.com/office/powerpoint/2010/main" val="3635282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ucks.ca/our-work/educatio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mailto:education@ducks.ca"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griculture.canada.ca/en/canadas-agriculture-sectors/overview-canadas-agriculture-and-agri-food-sector"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native-land.ca/resources/teachers-guide/"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indd.adobe.com/view/c3ed209a-be08-4e4a-a63d-0bff322c4457"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agriculturemorethanever.ca/"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doi.org/10.1093/molbev/msab183"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fontAlgn="base">
              <a:spcBef>
                <a:spcPts val="0"/>
              </a:spcBef>
              <a:spcAft>
                <a:spcPts val="0"/>
              </a:spcAft>
            </a:pPr>
            <a:r>
              <a:rPr lang="en-CA" sz="1800" b="1" dirty="0">
                <a:effectLst/>
                <a:latin typeface="Calibri" panose="020F0502020204030204" pitchFamily="34" charset="0"/>
                <a:ea typeface="Calibri" panose="020F0502020204030204" pitchFamily="34" charset="0"/>
                <a:cs typeface="Times New Roman" panose="02020603050405020304" pitchFamily="18" charset="0"/>
              </a:rPr>
              <a:t>2023 © Ducks Unlimited Canada​</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This presentation is for the use of teachers, Ducks Unlimited Canada (DUC) Ambassadors, and other affiliates or associates for the sole purpose of education. Please do not duplicate or disassemble this presentation other than for its recommended use. For additional information, please see our website at </a:t>
            </a:r>
            <a:r>
              <a:rPr lang="en-US"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3"/>
              </a:rPr>
              <a:t>https://www.ducks.ca/our-work/education/</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CA" sz="1800" dirty="0">
                <a:effectLst/>
                <a:latin typeface="Calibri" panose="020F0502020204030204" pitchFamily="34" charset="0"/>
                <a:ea typeface="Calibri" panose="020F0502020204030204" pitchFamily="34" charset="0"/>
                <a:cs typeface="Times New Roman" panose="02020603050405020304" pitchFamily="18" charset="0"/>
              </a:rPr>
              <a:t>For more information or to access images for other purposes, please contact DUC Education at </a:t>
            </a:r>
            <a:r>
              <a:rPr lang="en-CA" sz="1800" u="none" strike="noStrike" dirty="0">
                <a:effectLst/>
                <a:latin typeface="Calibri" panose="020F0502020204030204" pitchFamily="34" charset="0"/>
                <a:ea typeface="Calibri" panose="020F0502020204030204" pitchFamily="34" charset="0"/>
                <a:cs typeface="Times New Roman" panose="02020603050405020304" pitchFamily="18" charset="0"/>
                <a:hlinkClick r:id="rId4"/>
              </a:rPr>
              <a:t>education@ducks.ca</a:t>
            </a:r>
            <a:r>
              <a:rPr lang="en-CA"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CA" sz="1800" dirty="0">
              <a:effectLst/>
              <a:latin typeface="Times New Roman" panose="02020603050405020304" pitchFamily="18" charset="0"/>
              <a:ea typeface="Times New Roman" panose="02020603050405020304" pitchFamily="18" charset="0"/>
            </a:endParaRPr>
          </a:p>
          <a:p>
            <a:pPr marL="0" marR="0" indent="131445"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Please read the notes below each slide to gain insight into teaching material and activity instructions. DUC Education has compiled extensive research on how agriculture can play a key role in conserving our native grasslands while also making sure we are teaching youth about the importance of these ecosystems from a comprehensive approach and perspective. This PowerPoint has a specific flow, please make sure to follow it.​</a:t>
            </a:r>
            <a:endParaRPr lang="en-CA" sz="1800" dirty="0">
              <a:effectLst/>
              <a:latin typeface="Times New Roman" panose="02020603050405020304" pitchFamily="18" charset="0"/>
              <a:ea typeface="Times New Roman" panose="02020603050405020304" pitchFamily="18" charset="0"/>
            </a:endParaRPr>
          </a:p>
          <a:p>
            <a:pPr marL="0" marR="0" indent="4572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Designed for students of Grade 9 and up. ​This PowerPoint is part of the Grasslands and Agriculture resource pack, make sure to check out the supporting resources here: https://www.ducks.ca/resources/educators/ </a:t>
            </a:r>
            <a:endParaRPr lang="en-CA" sz="1800" dirty="0">
              <a:effectLst/>
              <a:latin typeface="Times New Roman" panose="02020603050405020304" pitchFamily="18" charset="0"/>
              <a:ea typeface="Times New Roman" panose="02020603050405020304" pitchFamily="18" charset="0"/>
            </a:endParaRPr>
          </a:p>
          <a:p>
            <a:pPr marL="0" marR="0" indent="228600" fontAlgn="base">
              <a:spcBef>
                <a:spcPts val="0"/>
              </a:spcBef>
              <a:spcAft>
                <a:spcPts val="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marL="0" marR="0" fontAlgn="base">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Disclosure: Talking about Canada’s Colonial history, past and present, with youth can be stressful and may give rise to uncomfortable feelings. ​It is important to address these feelings and reassure students it is normal to have them.​</a:t>
            </a:r>
            <a:endParaRPr lang="en-CA" sz="1800" dirty="0">
              <a:effectLst/>
              <a:latin typeface="Times New Roman" panose="02020603050405020304" pitchFamily="18" charset="0"/>
              <a:ea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8417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Specific to the temperate grasslands in Canada’s Prairies; these natural resources were sustainably managed through fire management</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We’ve talked about fire already and how it is an important part of shaping the grasslands ecosystem.</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Grasslands were also managed by Indigenous Peoples using fire. Fire was traditionally used to help clear the land for agriculture</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improve grazing and forage for species they would hunt</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direct species migration they would hunt – traditionally they were bison hunters. Fire management was also used to mimic the bison and manage the grasslands ecosystem within an agricultural context!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defRPr/>
            </a:pPr>
            <a:r>
              <a:rPr lang="en-US" sz="1800" dirty="0">
                <a:effectLst/>
                <a:latin typeface="Calibri"/>
                <a:ea typeface="Calibri" panose="020F0502020204030204" pitchFamily="34" charset="0"/>
                <a:cs typeface="Calibri"/>
              </a:rPr>
              <a:t>In th</a:t>
            </a:r>
            <a:r>
              <a:rPr lang="en-US" sz="1800" dirty="0">
                <a:latin typeface="Calibri"/>
                <a:cs typeface="Calibri"/>
              </a:rPr>
              <a:t>e top right photo, you can see </a:t>
            </a:r>
            <a:r>
              <a:rPr lang="en-CA" sz="1800" dirty="0">
                <a:latin typeface="Calibri"/>
                <a:cs typeface="Calibri"/>
              </a:rPr>
              <a:t>Eugene Ross, an elder at </a:t>
            </a:r>
            <a:r>
              <a:rPr lang="en-CA" sz="1800" dirty="0" err="1">
                <a:latin typeface="Calibri"/>
                <a:cs typeface="Calibri"/>
              </a:rPr>
              <a:t>Wipazoka</a:t>
            </a:r>
            <a:r>
              <a:rPr lang="en-CA" sz="1800" dirty="0">
                <a:latin typeface="Calibri"/>
                <a:cs typeface="Calibri"/>
              </a:rPr>
              <a:t> </a:t>
            </a:r>
            <a:r>
              <a:rPr lang="en-CA" sz="1800" dirty="0" err="1">
                <a:latin typeface="Calibri"/>
                <a:cs typeface="Calibri"/>
              </a:rPr>
              <a:t>Wakpa</a:t>
            </a:r>
            <a:r>
              <a:rPr lang="en-CA" sz="1800" dirty="0">
                <a:latin typeface="Calibri"/>
                <a:cs typeface="Calibri"/>
              </a:rPr>
              <a:t> Oyate, or Sioux Valley Dakota Nation, harvests sage near his home. </a:t>
            </a:r>
            <a:r>
              <a:rPr lang="en-US" sz="1800" dirty="0">
                <a:latin typeface="Calibri"/>
                <a:cs typeface="Calibri"/>
              </a:rPr>
              <a:t>Indigenous people know the right time to burn by looking for cues in the ecosystem. </a:t>
            </a:r>
          </a:p>
          <a:p>
            <a:endParaRPr lang="en-CA" sz="1800" dirty="0">
              <a:latin typeface="Calibri"/>
              <a:cs typeface="Calibri"/>
            </a:endParaRPr>
          </a:p>
          <a:p>
            <a:endParaRPr lang="en-CA" sz="1800" dirty="0">
              <a:latin typeface="Calibri"/>
              <a:cs typeface="Calibri"/>
            </a:endParaRPr>
          </a:p>
          <a:p>
            <a:pPr>
              <a:lnSpc>
                <a:spcPct val="107000"/>
              </a:lnSpc>
              <a:spcAft>
                <a:spcPts val="800"/>
              </a:spcAft>
            </a:pPr>
            <a:endParaRPr lang="en-US" sz="1800"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11</a:t>
            </a:fld>
            <a:endParaRPr lang="en-CA"/>
          </a:p>
        </p:txBody>
      </p:sp>
    </p:spTree>
    <p:extLst>
      <p:ext uri="{BB962C8B-B14F-4D97-AF65-F5344CB8AC3E}">
        <p14:creationId xmlns:p14="http://schemas.microsoft.com/office/powerpoint/2010/main" val="2302605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Presently, Canada is home to over 180,000 farms which cover 62.2 million hectares of land (that’s about 6.3% of Canada’s total land area). BUT much of that land is in Canada’s Prairies which include Alberta, Saskatchewan, and Manitoba. Here is where more than 80% of Canada’s farmland can be found! </a:t>
            </a:r>
            <a:r>
              <a:rPr lang="en-US" sz="18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80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800">
                <a:effectLst/>
                <a:latin typeface="Calibri" panose="020F0502020204030204" pitchFamily="34" charset="0"/>
                <a:ea typeface="Calibri" panose="020F0502020204030204" pitchFamily="34" charset="0"/>
                <a:cs typeface="Times New Roman" panose="02020603050405020304" pitchFamily="18" charset="0"/>
              </a:rPr>
              <a:t> Government of Canada. 2022. Overview of Canada’s agriculture and agri-food sector. Agriculture and Agri-food Canada. Retrieved from: </a:t>
            </a:r>
            <a:r>
              <a:rPr lang="en-US" sz="1800"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https://agriculture.canada.ca/en/canadas-agriculture-sectors/overview-canadas-agriculture-and-agri-food-sector</a:t>
            </a:r>
            <a:endParaRPr lang="en-CA" sz="180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12</a:t>
            </a:fld>
            <a:endParaRPr lang="en-CA"/>
          </a:p>
        </p:txBody>
      </p:sp>
    </p:spTree>
    <p:extLst>
      <p:ext uri="{BB962C8B-B14F-4D97-AF65-F5344CB8AC3E}">
        <p14:creationId xmlns:p14="http://schemas.microsoft.com/office/powerpoint/2010/main" val="14852926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But we know from Module 1 that the Canadian Prairie didn’t always look this way! The land here wasn’t always used for agriculture in such a large scale. It was previously home to Indigenous Peoples who managed the land through harvesting and agriculture, large expanses of intact grasslands and millions of buffalo who would roam the plains. The landscape went through quite the transformation over the past couple centuries, and to have a better future, we need to understand the past and how it might shape this future.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algn="l" rtl="0" fontAlgn="base"/>
            <a:r>
              <a:rPr lang="en-CA" sz="1800" b="0" i="0" u="none" strike="noStrike">
                <a:solidFill>
                  <a:srgbClr val="444444"/>
                </a:solidFill>
                <a:effectLst/>
                <a:latin typeface="Calibri" panose="020F0502020204030204" pitchFamily="34" charset="0"/>
              </a:rPr>
              <a:t>​</a:t>
            </a:r>
            <a:r>
              <a:rPr lang="en-CA" sz="1800" b="0" i="0">
                <a:solidFill>
                  <a:srgbClr val="444444"/>
                </a:solidFill>
                <a:effectLst/>
                <a:latin typeface="Calibri" panose="020F0502020204030204" pitchFamily="34" charset="0"/>
              </a:rPr>
              <a:t>​</a:t>
            </a:r>
            <a:endParaRPr lang="en-CA" b="0" i="0">
              <a:solidFill>
                <a:srgbClr val="444444"/>
              </a:solidFill>
              <a:effectLst/>
              <a:latin typeface="Calibri" panose="020F0502020204030204" pitchFamily="34" charset="0"/>
            </a:endParaRPr>
          </a:p>
          <a:p>
            <a:endParaRPr lang="en-CA">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1913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lnSpc>
                <a:spcPct val="107000"/>
              </a:lnSpc>
              <a:buFont typeface="+mj-lt"/>
              <a:buNone/>
            </a:pPr>
            <a:r>
              <a:rPr lang="en-US" sz="1800">
                <a:effectLst/>
                <a:latin typeface="Calibri" panose="020F0502020204030204" pitchFamily="34" charset="0"/>
                <a:ea typeface="Calibri" panose="020F0502020204030204" pitchFamily="34" charset="0"/>
                <a:cs typeface="Times New Roman" panose="02020603050405020304" pitchFamily="18" charset="0"/>
              </a:rPr>
              <a:t>The Prairies have a long history of Indigenous Farming and knowledge long before modern agriculture practices took over that we are familiar with today. Evidence of farming in some areas of the prairies goes back as far as the 1400s showing that Indigenous Peoples had lived and farmed the area long before European settlers had arrived.</a:t>
            </a:r>
          </a:p>
          <a:p>
            <a:pPr marL="457200" lvl="1" indent="0">
              <a:lnSpc>
                <a:spcPct val="107000"/>
              </a:lnSpc>
              <a:buFont typeface="+mj-lt"/>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buFont typeface="+mj-lt"/>
              <a:buNone/>
            </a:pPr>
            <a:r>
              <a:rPr lang="en-US" sz="2800" b="0" i="1">
                <a:solidFill>
                  <a:srgbClr val="323232"/>
                </a:solidFill>
                <a:effectLst/>
                <a:latin typeface="Open Sans" panose="020B0606030504020204" pitchFamily="34" charset="0"/>
              </a:rPr>
              <a:t>“It’s been theorized that there were farmers in the area, but we’ve never been able to find evidence until now,” said Alicia Gooden, president of the Manitoba Archaeological Society. “The bison scapula hoes that were found are only used to farm.”</a:t>
            </a:r>
            <a:endParaRPr lang="en-US" sz="1800" i="1">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buFont typeface="+mj-lt"/>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457200" marR="0" lvl="1" indent="0" algn="l" defTabSz="914400" rtl="0" eaLnBrk="1" fontAlgn="auto" latinLnBrk="0" hangingPunct="1">
              <a:lnSpc>
                <a:spcPct val="107000"/>
              </a:lnSpc>
              <a:spcBef>
                <a:spcPts val="0"/>
              </a:spcBef>
              <a:spcAft>
                <a:spcPts val="0"/>
              </a:spcAft>
              <a:buClrTx/>
              <a:buSzTx/>
              <a:buFont typeface="+mj-lt"/>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Read the full article here: </a:t>
            </a:r>
            <a:r>
              <a:rPr lang="en-US" sz="1800" err="1">
                <a:effectLst/>
                <a:latin typeface="Calibri" panose="020F0502020204030204" pitchFamily="34" charset="0"/>
                <a:ea typeface="Calibri" panose="020F0502020204030204" pitchFamily="34" charset="0"/>
                <a:cs typeface="Times New Roman" panose="02020603050405020304" pitchFamily="18" charset="0"/>
              </a:rPr>
              <a:t>Bettens</a:t>
            </a:r>
            <a:r>
              <a:rPr lang="en-US" sz="1800">
                <a:effectLst/>
                <a:latin typeface="Calibri" panose="020F0502020204030204" pitchFamily="34" charset="0"/>
                <a:ea typeface="Calibri" panose="020F0502020204030204" pitchFamily="34" charset="0"/>
                <a:cs typeface="Times New Roman" panose="02020603050405020304" pitchFamily="18" charset="0"/>
              </a:rPr>
              <a:t>, C. Jul 22, 2022. </a:t>
            </a:r>
            <a:r>
              <a:rPr lang="en-US" sz="2800" b="0" i="0">
                <a:solidFill>
                  <a:srgbClr val="323232"/>
                </a:solidFill>
                <a:effectLst/>
                <a:latin typeface="Open Sans" panose="020B0606030504020204" pitchFamily="34" charset="0"/>
              </a:rPr>
              <a:t>Manitoba dig gives insight into pre-contact Indigenous life</a:t>
            </a:r>
          </a:p>
          <a:p>
            <a:pPr marL="457200" lvl="1" indent="0">
              <a:lnSpc>
                <a:spcPct val="107000"/>
              </a:lnSpc>
              <a:buFont typeface="+mj-lt"/>
              <a:buNone/>
            </a:pPr>
            <a:r>
              <a:rPr lang="en-US" sz="1800">
                <a:effectLst/>
                <a:latin typeface="Calibri" panose="020F0502020204030204" pitchFamily="34" charset="0"/>
                <a:ea typeface="Calibri" panose="020F0502020204030204" pitchFamily="34" charset="0"/>
                <a:cs typeface="Times New Roman" panose="02020603050405020304" pitchFamily="18" charset="0"/>
              </a:rPr>
              <a:t>https://www.winnipegfreepress.com/breakingnews/2022/07/22/manitoba-dig-gives-insight-into-pre-contact-indigenous-life</a:t>
            </a:r>
            <a:endParaRPr lang="en-US" sz="180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14</a:t>
            </a:fld>
            <a:endParaRPr lang="en-CA"/>
          </a:p>
        </p:txBody>
      </p:sp>
    </p:spTree>
    <p:extLst>
      <p:ext uri="{BB962C8B-B14F-4D97-AF65-F5344CB8AC3E}">
        <p14:creationId xmlns:p14="http://schemas.microsoft.com/office/powerpoint/2010/main" val="679347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As European settlers started to arrive to North America, they portrayed North America as being a ‘Pristine Wilderness,’ when in fact, as we have learned, the landscape had been managed for centuries prior to this by Indigenous Peoples.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How the landscape was managed here in North America traditionally was very different than the way settlers had ideas of managing and cultivating the land. These different cultural perceptions can be seen even in how each referred to North America.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Indigenous People refer to North America as Turtle Island – as it represented shell of the turtle being surrounded by oceans. This embodies the living creature with as well, symbolizing the deep connection and respect for the land that is shared by all.</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a:effectLst/>
                <a:latin typeface="Calibri" panose="020F0502020204030204" pitchFamily="34" charset="0"/>
                <a:ea typeface="Calibri" panose="020F0502020204030204" pitchFamily="34" charset="0"/>
                <a:cs typeface="Times New Roman" panose="02020603050405020304" pitchFamily="18" charset="0"/>
              </a:rPr>
              <a:t>This is very different than the term Terra Nullius given to North America by Europeans meaning an empty land devoid of people. North America was views by settlers as a wild untamed place that needed to be brought under control. These differences in views created many challenges when intense European settlement began in the nineteenth century.</a:t>
            </a:r>
            <a:endParaRPr lang="en-CA"/>
          </a:p>
        </p:txBody>
      </p:sp>
      <p:sp>
        <p:nvSpPr>
          <p:cNvPr id="4" name="Slide Number Placeholder 3"/>
          <p:cNvSpPr>
            <a:spLocks noGrp="1"/>
          </p:cNvSpPr>
          <p:nvPr>
            <p:ph type="sldNum" sz="quarter" idx="5"/>
          </p:nvPr>
        </p:nvSpPr>
        <p:spPr/>
        <p:txBody>
          <a:bodyPr/>
          <a:lstStyle/>
          <a:p>
            <a:fld id="{863E6DDC-6814-426B-836F-B5C715FBAE47}" type="slidenum">
              <a:rPr lang="en-CA" smtClean="0"/>
              <a:t>15</a:t>
            </a:fld>
            <a:endParaRPr lang="en-CA"/>
          </a:p>
        </p:txBody>
      </p:sp>
    </p:spTree>
    <p:extLst>
      <p:ext uri="{BB962C8B-B14F-4D97-AF65-F5344CB8AC3E}">
        <p14:creationId xmlns:p14="http://schemas.microsoft.com/office/powerpoint/2010/main" val="4208189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0" dirty="0">
                <a:effectLst/>
                <a:latin typeface="Calibri" panose="020F0502020204030204" pitchFamily="34" charset="0"/>
                <a:ea typeface="Calibri" panose="020F0502020204030204" pitchFamily="34" charset="0"/>
                <a:cs typeface="Times New Roman" panose="02020603050405020304" pitchFamily="18" charset="0"/>
              </a:rPr>
              <a:t>P</a:t>
            </a:r>
            <a:r>
              <a:rPr lang="en-US" sz="1800" dirty="0">
                <a:effectLst/>
                <a:latin typeface="Calibri" panose="020F0502020204030204" pitchFamily="34" charset="0"/>
                <a:ea typeface="Calibri" panose="020F0502020204030204" pitchFamily="34" charset="0"/>
                <a:cs typeface="Times New Roman" panose="02020603050405020304" pitchFamily="18" charset="0"/>
              </a:rPr>
              <a:t>rior to settler contact, Indigenous Peoples were the caretakers of Turtle Island. There were no borders as we know Canada and its provinces to be today. By 1867 Canada was formed as a country and in the decades after, settlement on the Prairies grew and townships were developed, reshaping our map of Canada greatly.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But Indigenous People called this land home long before the arrival of settlers and occupied this land. There was  complexity and diversity of Indigenous peoples, nations, and cultures across the Americas.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should challenge to learn more about the lands we live on and the history of these lands. A way we can do this is through land acknowledgements – a way to bring awareness to Indigenous presence and land rights to our everyday. </a:t>
            </a:r>
          </a:p>
          <a:p>
            <a:pPr marL="0" marR="0">
              <a:lnSpc>
                <a:spcPct val="107000"/>
              </a:lnSpc>
              <a:spcBef>
                <a:spcPts val="0"/>
              </a:spcBef>
              <a:spcAft>
                <a:spcPts val="800"/>
              </a:spcAft>
            </a:pPr>
            <a:endParaRPr lang="en-US"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i="1" dirty="0">
                <a:effectLst/>
                <a:latin typeface="Calibri" panose="020F0502020204030204" pitchFamily="34" charset="0"/>
                <a:ea typeface="Calibri" panose="020F0502020204030204" pitchFamily="34" charset="0"/>
                <a:cs typeface="Times New Roman" panose="02020603050405020304" pitchFamily="18" charset="0"/>
              </a:rPr>
              <a:t>[Take a moment with your class to visit native-land.ca and find which territory you are a part of. As you explore this map, you can show students the complexity and diversity of Indigenous Peoples and nations across Canada] </a:t>
            </a:r>
            <a:endParaRPr lang="en-CA"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1" dirty="0">
                <a:effectLst/>
                <a:latin typeface="Calibri" panose="020F0502020204030204" pitchFamily="34" charset="0"/>
                <a:ea typeface="Calibri" panose="020F0502020204030204" pitchFamily="34" charset="0"/>
                <a:cs typeface="Times New Roman" panose="02020603050405020304" pitchFamily="18" charset="0"/>
              </a:rPr>
              <a:t>Notes to consider from Native-Land.ca: How do we acknowledge territory? Often, territory acknowledgements are concise, along the lines of: “I want to acknowledge that we are on the traditional territory of (nation names).” Some people may also mention the name of a local treaty. Some may learn the language and speak a few words in it.</a:t>
            </a:r>
            <a:r>
              <a:rPr lang="en-CA" sz="1800" i="1" dirty="0">
                <a:effectLst/>
                <a:latin typeface="Calibri" panose="020F0502020204030204" pitchFamily="34" charset="0"/>
                <a:ea typeface="Calibri" panose="020F0502020204030204" pitchFamily="34" charset="0"/>
                <a:cs typeface="Times New Roman" panose="02020603050405020304" pitchFamily="18" charset="0"/>
              </a:rPr>
              <a:t> </a:t>
            </a:r>
            <a:r>
              <a:rPr lang="en-US" sz="1800" i="1" dirty="0">
                <a:effectLst/>
                <a:latin typeface="Calibri" panose="020F0502020204030204" pitchFamily="34" charset="0"/>
                <a:ea typeface="Calibri" panose="020F0502020204030204" pitchFamily="34" charset="0"/>
                <a:cs typeface="Times New Roman" panose="02020603050405020304" pitchFamily="18" charset="0"/>
              </a:rPr>
              <a:t>If you want to add more detail, reflect on some questions such as why are we doing this acknowledgement? How does it relate to the work you are doing? What is your relationship to the territory?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pPr>
            <a:r>
              <a:rPr lang="en-US" sz="1800" i="1" dirty="0">
                <a:effectLst/>
                <a:latin typeface="Calibri" panose="020F0502020204030204" pitchFamily="34" charset="0"/>
                <a:ea typeface="Calibri" panose="020F0502020204030204" pitchFamily="34" charset="0"/>
                <a:cs typeface="Times New Roman" panose="02020603050405020304" pitchFamily="18" charset="0"/>
              </a:rPr>
              <a:t>For more resources on the map and land acknowledgements, please visit Native-Land.ca or the following teachers guide created by them: </a:t>
            </a:r>
            <a:r>
              <a:rPr lang="en-US" sz="1800" i="1" u="none" strike="noStrike" dirty="0">
                <a:effectLst/>
                <a:latin typeface="Calibri" panose="020F0502020204030204" pitchFamily="34" charset="0"/>
                <a:ea typeface="Calibri" panose="020F0502020204030204" pitchFamily="34" charset="0"/>
                <a:cs typeface="Times New Roman" panose="02020603050405020304" pitchFamily="18" charset="0"/>
                <a:hlinkClick r:id="rId3"/>
              </a:rPr>
              <a:t>https://native-land.ca/resources/teachers-guide/</a:t>
            </a:r>
            <a:r>
              <a:rPr lang="en-US" sz="1800" i="1" dirty="0">
                <a:effectLst/>
                <a:latin typeface="Calibri" panose="020F0502020204030204" pitchFamily="34" charset="0"/>
                <a:ea typeface="Calibri" panose="020F0502020204030204" pitchFamily="34" charset="0"/>
                <a:cs typeface="Times New Roman" panose="02020603050405020304" pitchFamily="18" charset="0"/>
              </a:rPr>
              <a:t> </a:t>
            </a:r>
            <a:endParaRPr lang="en-CA" sz="18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CA" sz="1100" i="1" dirty="0">
              <a:cs typeface="Calibri"/>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100" i="1" dirty="0">
                <a:effectLst/>
                <a:latin typeface="Calibri" panose="020F0502020204030204" pitchFamily="34" charset="0"/>
                <a:ea typeface="Calibri" panose="020F0502020204030204" pitchFamily="34" charset="0"/>
                <a:cs typeface="Times New Roman" panose="02020603050405020304" pitchFamily="18" charset="0"/>
              </a:rPr>
              <a:t>For more information, explore the Library and Archives Canada e-book: Nations to Nations: Indigenous Voices. The map has interactive icons which link to multimedia Indigenous records for each of the regions to explore. Explore the e-book here for a deeper dive into this rich cultural history: </a:t>
            </a:r>
            <a:r>
              <a:rPr lang="en-US" sz="1100" i="1"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https://indd.adobe.com/view/c3ed209a-be08-4e4a-a63d-0bff322c4457</a:t>
            </a:r>
            <a:r>
              <a:rPr lang="en-US" sz="1100" i="1" dirty="0">
                <a:effectLst/>
                <a:latin typeface="Calibri" panose="020F0502020204030204" pitchFamily="34" charset="0"/>
                <a:ea typeface="Calibri" panose="020F0502020204030204" pitchFamily="34" charset="0"/>
                <a:cs typeface="Times New Roman" panose="02020603050405020304" pitchFamily="18" charset="0"/>
              </a:rPr>
              <a:t> </a:t>
            </a:r>
            <a:endParaRPr lang="en-CA" sz="1100" i="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CA" sz="1100" dirty="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16</a:t>
            </a:fld>
            <a:endParaRPr lang="en-CA"/>
          </a:p>
        </p:txBody>
      </p:sp>
    </p:spTree>
    <p:extLst>
      <p:ext uri="{BB962C8B-B14F-4D97-AF65-F5344CB8AC3E}">
        <p14:creationId xmlns:p14="http://schemas.microsoft.com/office/powerpoint/2010/main" val="1367524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Shortly after the establishment of ‘Canada’ as a country, The 1872 Dominion Land Act was </a:t>
            </a:r>
            <a:r>
              <a:rPr lang="en-US" sz="1800">
                <a:effectLst/>
                <a:latin typeface="Calibri" panose="020F0502020204030204" pitchFamily="34" charset="0"/>
                <a:ea typeface="Calibri" panose="020F0502020204030204" pitchFamily="34" charset="0"/>
                <a:cs typeface="Times New Roman" panose="02020603050405020304" pitchFamily="18" charset="0"/>
              </a:rPr>
              <a:t>created by the federal government. This act sold sections of the land to be (1) farmed for wheat, (2) developed for the railway, and (3) to establish homesteads on the land to encourage settlement.</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This was done without the consultation of the Indigenous People who lived on this land. Instead, the Act set aside land for First Nations reserves, and they lost access to the land, their ability to manage and live on these lands, and access to their Culture, Spirituality, and connection to the land.</a:t>
            </a:r>
            <a:r>
              <a:rPr lang="en-CA" sz="1800">
                <a:effectLst/>
                <a:latin typeface="Calibri" panose="020F0502020204030204" pitchFamily="34" charset="0"/>
                <a:ea typeface="Calibri" panose="020F0502020204030204" pitchFamily="34" charset="0"/>
                <a:cs typeface="Arial" panose="020B0604020202020204" pitchFamily="34" charset="0"/>
              </a:rPr>
              <a:t> </a:t>
            </a:r>
            <a:endParaRPr lang="en-CA" sz="110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17</a:t>
            </a:fld>
            <a:endParaRPr lang="en-CA"/>
          </a:p>
        </p:txBody>
      </p:sp>
    </p:spTree>
    <p:extLst>
      <p:ext uri="{BB962C8B-B14F-4D97-AF65-F5344CB8AC3E}">
        <p14:creationId xmlns:p14="http://schemas.microsoft.com/office/powerpoint/2010/main" val="4005144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At first, settlement in the Prairies was slow, but a series of federal land acts made it possible for pioneers to try their hand at farming in the Prairies. Large campaigns were run to encourage immigrant settlers to travel out west as part of the “Civilizing the West” movement</a:t>
            </a:r>
            <a:r>
              <a:rPr lang="en-CA" sz="1800">
                <a:effectLst/>
                <a:latin typeface="Calibri" panose="020F0502020204030204" pitchFamily="34" charset="0"/>
                <a:ea typeface="Calibri" panose="020F0502020204030204" pitchFamily="34" charset="0"/>
                <a:cs typeface="Times New Roman" panose="02020603050405020304" pitchFamily="18" charset="0"/>
              </a:rPr>
              <a:t> and in Canada’s Prairies. </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Thousands of acres of Canadian Prairie were ploughed, wetlands drained, and trees removed to create a productive land for wheat and oats. </a:t>
            </a:r>
            <a:r>
              <a:rPr lang="en-CA" sz="1800">
                <a:effectLst/>
                <a:latin typeface="Calibri" panose="020F0502020204030204" pitchFamily="34" charset="0"/>
                <a:ea typeface="Calibri" panose="020F0502020204030204" pitchFamily="34" charset="0"/>
                <a:cs typeface="Times New Roman" panose="02020603050405020304" pitchFamily="18" charset="0"/>
              </a:rPr>
              <a:t>The arrival of settlers dramatically changed every aspect of Indigenous life restricting their movements, depleting their resources, and suppressing their cultural practices and traditions. </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i="1">
                <a:effectLst/>
                <a:latin typeface="Calibri" panose="020F0502020204030204" pitchFamily="34" charset="0"/>
                <a:ea typeface="Calibri" panose="020F0502020204030204" pitchFamily="34" charset="0"/>
                <a:cs typeface="Times New Roman" panose="02020603050405020304" pitchFamily="18" charset="0"/>
              </a:rPr>
              <a:t>Read more here: https://thediscoverblog.com/2017/05/02/the-new-el-dorado-attracting-settlers-to-the-west/ </a:t>
            </a:r>
          </a:p>
          <a:p>
            <a:pPr>
              <a:lnSpc>
                <a:spcPct val="107000"/>
              </a:lnSpc>
              <a:spcAft>
                <a:spcPts val="800"/>
              </a:spcAft>
            </a:pPr>
            <a:endParaRPr lang="en-CA" sz="110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18</a:t>
            </a:fld>
            <a:endParaRPr lang="en-CA"/>
          </a:p>
        </p:txBody>
      </p:sp>
    </p:spTree>
    <p:extLst>
      <p:ext uri="{BB962C8B-B14F-4D97-AF65-F5344CB8AC3E}">
        <p14:creationId xmlns:p14="http://schemas.microsoft.com/office/powerpoint/2010/main" val="1352010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Canada was on its way to become a thriving country but at a cost to the Indigenous Peoples.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0">
                <a:effectLst/>
                <a:latin typeface="Calibri" panose="020F0502020204030204" pitchFamily="34" charset="0"/>
                <a:ea typeface="Calibri" panose="020F0502020204030204" pitchFamily="34" charset="0"/>
                <a:cs typeface="Times New Roman" panose="02020603050405020304" pitchFamily="18" charset="0"/>
              </a:rPr>
              <a:t>Indigenous Peoples were also strongly affected by the disappearance of the bison, which were culturally important species and important sources of food, clothing and shelter. Before settler contact, there was an estimated 30 million Plains Bison in Canada which could be found in the Canadian Prairies. </a:t>
            </a:r>
            <a:r>
              <a:rPr lang="en-US" sz="1800">
                <a:effectLst/>
                <a:latin typeface="Calibri" panose="020F0502020204030204" pitchFamily="34" charset="0"/>
                <a:ea typeface="Calibri" panose="020F0502020204030204" pitchFamily="34" charset="0"/>
                <a:cs typeface="Times New Roman" panose="02020603050405020304" pitchFamily="18" charset="0"/>
              </a:rPr>
              <a:t>After 1870 and the rapid settlement of the Canada’s West, the Plains Bison population began to decline rapidly. By 1879 there were fewer than 1000 Plains Bison, and </a:t>
            </a:r>
            <a:r>
              <a:rPr lang="en-US" sz="1800" b="1">
                <a:effectLst/>
                <a:latin typeface="Calibri" panose="020F0502020204030204" pitchFamily="34" charset="0"/>
                <a:ea typeface="Calibri" panose="020F0502020204030204" pitchFamily="34" charset="0"/>
                <a:cs typeface="Times New Roman" panose="02020603050405020304" pitchFamily="18" charset="0"/>
              </a:rPr>
              <a:t>*CLICK* </a:t>
            </a:r>
            <a:r>
              <a:rPr lang="en-US" sz="1800">
                <a:effectLst/>
                <a:latin typeface="Calibri" panose="020F0502020204030204" pitchFamily="34" charset="0"/>
                <a:ea typeface="Calibri" panose="020F0502020204030204" pitchFamily="34" charset="0"/>
                <a:cs typeface="Times New Roman" panose="02020603050405020304" pitchFamily="18" charset="0"/>
              </a:rPr>
              <a:t>by shortly after 1888, it was estimated that they were fully extirpated from Canada (no longer found here). </a:t>
            </a:r>
            <a:endParaRPr lang="en-US">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19</a:t>
            </a:fld>
            <a:endParaRPr lang="en-CA"/>
          </a:p>
        </p:txBody>
      </p:sp>
    </p:spTree>
    <p:extLst>
      <p:ext uri="{BB962C8B-B14F-4D97-AF65-F5344CB8AC3E}">
        <p14:creationId xmlns:p14="http://schemas.microsoft.com/office/powerpoint/2010/main" val="1610081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The Settlement of the Canadian Prairies resulted in:</a:t>
            </a:r>
          </a:p>
          <a:p>
            <a:pPr marL="342900" marR="0" lvl="0" indent="-342900">
              <a:lnSpc>
                <a:spcPct val="107000"/>
              </a:lnSpc>
              <a:spcBef>
                <a:spcPts val="0"/>
              </a:spcBef>
              <a:spcAft>
                <a:spcPts val="6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Loss of the grasslands = loss of nutrient rich topsoil</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r>
              <a:rPr lang="en-US" sz="1800" dirty="0">
                <a:effectLst/>
                <a:latin typeface="Calibri" panose="020F0502020204030204" pitchFamily="34" charset="0"/>
                <a:ea typeface="Calibri" panose="020F0502020204030204" pitchFamily="34" charset="0"/>
                <a:cs typeface="Times New Roman" panose="02020603050405020304" pitchFamily="18" charset="0"/>
              </a:rPr>
              <a:t>the loss of the deep-rooted prairie grasses combined with the over-plowed farmland caused the rich soils to blow off fields and the fertile topsoil that was once so great for cultivating plants was eroded away.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Loss of wetlands = loss of water sources</a:t>
            </a:r>
            <a:r>
              <a:rPr lang="en-US" sz="1800" dirty="0">
                <a:effectLst/>
                <a:latin typeface="Calibri" panose="020F0502020204030204" pitchFamily="34" charset="0"/>
                <a:ea typeface="Calibri" panose="020F0502020204030204" pitchFamily="34" charset="0"/>
                <a:cs typeface="Times New Roman" panose="02020603050405020304" pitchFamily="18" charset="0"/>
              </a:rPr>
              <a:t>: combine this loss of the wetlands with limited rainfall in the early 1900’s, and severe droughts began to strike the Great Plains.</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600"/>
              </a:spcAft>
              <a:buFont typeface="Arial" panose="020B0604020202020204" pitchFamily="34" charset="0"/>
              <a:buChar char="•"/>
            </a:pPr>
            <a:r>
              <a:rPr lang="en-CA" sz="1800" b="1" dirty="0">
                <a:effectLst/>
                <a:latin typeface="Calibri" panose="020F0502020204030204" pitchFamily="34" charset="0"/>
                <a:ea typeface="Calibri" panose="020F0502020204030204" pitchFamily="34" charset="0"/>
                <a:cs typeface="Times New Roman" panose="02020603050405020304" pitchFamily="18" charset="0"/>
              </a:rPr>
              <a:t>Loss of a keystone species (bison)</a:t>
            </a:r>
            <a:r>
              <a:rPr lang="en-CA" sz="1800" dirty="0">
                <a:effectLst/>
                <a:latin typeface="Calibri" panose="020F0502020204030204" pitchFamily="34" charset="0"/>
                <a:ea typeface="Calibri" panose="020F0502020204030204" pitchFamily="34" charset="0"/>
                <a:cs typeface="Times New Roman" panose="02020603050405020304" pitchFamily="18" charset="0"/>
              </a:rPr>
              <a:t> =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loss of an ecosystem engineer </a:t>
            </a:r>
            <a:r>
              <a:rPr lang="en-CA" sz="1800" dirty="0">
                <a:effectLst/>
                <a:latin typeface="Calibri" panose="020F0502020204030204" pitchFamily="34" charset="0"/>
                <a:ea typeface="Calibri" panose="020F0502020204030204" pitchFamily="34" charset="0"/>
                <a:cs typeface="Times New Roman" panose="02020603050405020304" pitchFamily="18" charset="0"/>
              </a:rPr>
              <a:t>who once helped to manage the land and maintain a healthy and balanced ecosystem</a:t>
            </a:r>
          </a:p>
          <a:p>
            <a:pPr marL="342900" marR="0" lvl="0" indent="-342900">
              <a:lnSpc>
                <a:spcPct val="107000"/>
              </a:lnSpc>
              <a:spcBef>
                <a:spcPts val="0"/>
              </a:spcBef>
              <a:spcAft>
                <a:spcPts val="600"/>
              </a:spcAft>
              <a:buFont typeface="Arial" panose="020B0604020202020204" pitchFamily="34" charset="0"/>
              <a:buChar char="•"/>
            </a:pPr>
            <a:r>
              <a:rPr lang="en-CA" sz="1800" b="1" dirty="0">
                <a:effectLst/>
                <a:latin typeface="Calibri" panose="020F0502020204030204" pitchFamily="34" charset="0"/>
                <a:ea typeface="Calibri" panose="020F0502020204030204" pitchFamily="34" charset="0"/>
                <a:cs typeface="Times New Roman" panose="02020603050405020304" pitchFamily="18" charset="0"/>
              </a:rPr>
              <a:t>Loss of traditional ecological knowledge = loss of our connection with and understanding of the land and the relationships within the ecosystem</a:t>
            </a:r>
            <a:r>
              <a:rPr lang="en-CA" sz="1800" dirty="0">
                <a:effectLst/>
                <a:latin typeface="Calibri" panose="020F0502020204030204" pitchFamily="34" charset="0"/>
                <a:ea typeface="Calibri" panose="020F0502020204030204" pitchFamily="34" charset="0"/>
                <a:cs typeface="Times New Roman" panose="02020603050405020304" pitchFamily="18" charset="0"/>
              </a:rPr>
              <a:t>. </a:t>
            </a:r>
          </a:p>
          <a:p>
            <a:pPr marL="457200" lvl="1" indent="0">
              <a:lnSpc>
                <a:spcPct val="107000"/>
              </a:lnSpc>
              <a:spcAft>
                <a:spcPts val="800"/>
              </a:spcAft>
              <a:buFont typeface="+mj-lt"/>
              <a:buNone/>
            </a:pPr>
            <a:endParaRPr lang="en-CA"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20</a:t>
            </a:fld>
            <a:endParaRPr lang="en-CA"/>
          </a:p>
        </p:txBody>
      </p:sp>
    </p:spTree>
    <p:extLst>
      <p:ext uri="{BB962C8B-B14F-4D97-AF65-F5344CB8AC3E}">
        <p14:creationId xmlns:p14="http://schemas.microsoft.com/office/powerpoint/2010/main" val="3315589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58CE60-DB4C-4F91-8E48-569AC11F1786}" type="slidenum">
              <a:rPr kumimoji="0" lang="en-C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24514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600"/>
              </a:spcAft>
              <a:buClrTx/>
              <a:buSzTx/>
              <a:buFontTx/>
              <a:buNone/>
              <a:tabLst/>
              <a:defRPr/>
            </a:pPr>
            <a:r>
              <a:rPr lang="en-US" sz="1800">
                <a:effectLst/>
                <a:latin typeface="Calibri" panose="020F0502020204030204" pitchFamily="34" charset="0"/>
                <a:ea typeface="Calibri" panose="020F0502020204030204" pitchFamily="34" charset="0"/>
                <a:cs typeface="Times New Roman" panose="02020603050405020304" pitchFamily="18" charset="0"/>
              </a:rPr>
              <a:t>New and rapid development by settlers of the Canadian Prairies converted grasslands and wetlands to crops. While this was initially successful, the loss of these key ecosystems stripped away many key ecosystem services and limiting resources needed for long term success.</a:t>
            </a:r>
          </a:p>
          <a:p>
            <a:pPr marL="0" marR="0" lvl="0" indent="0" algn="l" defTabSz="914400" rtl="0" eaLnBrk="1" fontAlgn="auto" latinLnBrk="0" hangingPunct="1">
              <a:lnSpc>
                <a:spcPct val="107000"/>
              </a:lnSpc>
              <a:spcBef>
                <a:spcPts val="0"/>
              </a:spcBef>
              <a:spcAft>
                <a:spcPts val="600"/>
              </a:spcAft>
              <a:buClrTx/>
              <a:buSzTx/>
              <a:buFontTx/>
              <a:buNone/>
              <a:tabLst/>
              <a:defRPr/>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pPr>
            <a:r>
              <a:rPr lang="en-CA" sz="1800">
                <a:effectLst/>
                <a:latin typeface="Calibri" panose="020F0502020204030204" pitchFamily="34" charset="0"/>
                <a:ea typeface="Calibri" panose="020F0502020204030204" pitchFamily="34" charset="0"/>
                <a:cs typeface="Times New Roman" panose="02020603050405020304" pitchFamily="18" charset="0"/>
              </a:rPr>
              <a:t>Losing these ecosystem services and resources can have many potential issues for both our natural and agricultural ecosystems. An extreme example of some of the negative ecological impacts farming these limiting resources is the </a:t>
            </a:r>
            <a:r>
              <a:rPr lang="en-CA" sz="1800" b="1">
                <a:effectLst/>
                <a:latin typeface="Calibri" panose="020F0502020204030204" pitchFamily="34" charset="0"/>
                <a:ea typeface="Calibri" panose="020F0502020204030204" pitchFamily="34" charset="0"/>
                <a:cs typeface="Times New Roman" panose="02020603050405020304" pitchFamily="18" charset="0"/>
              </a:rPr>
              <a:t>Dust Bowl – a time when there was a long period of drought causing dust storms in the Canadian Prairies which damaged ecosystems and agriculture</a:t>
            </a:r>
            <a:r>
              <a:rPr lang="en-CA" sz="1800">
                <a:effectLst/>
                <a:latin typeface="Calibri" panose="020F0502020204030204" pitchFamily="34" charset="0"/>
                <a:ea typeface="Calibri" panose="020F0502020204030204" pitchFamily="34" charset="0"/>
                <a:cs typeface="Arial" panose="020B0604020202020204" pitchFamily="34" charset="0"/>
              </a:rPr>
              <a:t> </a:t>
            </a:r>
          </a:p>
          <a:p>
            <a:pPr marL="0" lvl="0" indent="0">
              <a:lnSpc>
                <a:spcPct val="107000"/>
              </a:lnSpc>
              <a:spcAft>
                <a:spcPts val="800"/>
              </a:spcAft>
              <a:buFont typeface="+mj-lt"/>
              <a:buNone/>
            </a:pPr>
            <a:endParaRPr lang="en-US" sz="1100" b="1">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21</a:t>
            </a:fld>
            <a:endParaRPr lang="en-CA"/>
          </a:p>
        </p:txBody>
      </p:sp>
    </p:spTree>
    <p:extLst>
      <p:ext uri="{BB962C8B-B14F-4D97-AF65-F5344CB8AC3E}">
        <p14:creationId xmlns:p14="http://schemas.microsoft.com/office/powerpoint/2010/main" val="2663925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en-CA" sz="1800">
                <a:effectLst/>
                <a:latin typeface="Calibri" panose="020F0502020204030204" pitchFamily="34" charset="0"/>
                <a:ea typeface="Calibri" panose="020F0502020204030204" pitchFamily="34" charset="0"/>
                <a:cs typeface="Times New Roman" panose="02020603050405020304" pitchFamily="18" charset="0"/>
              </a:rPr>
              <a:t>The widespread loss of wetlands and grasslands which increased the effects of the dustbowl also led to the loss of many waterfowl (ducks, geese and other aquatic birds) and wildlife populations. DUC was created in 1938 by waterfowl hunters to start protecting these wetlands in the Canadian Prairies. DUC’s mission is </a:t>
            </a:r>
            <a:r>
              <a:rPr lang="en-US" sz="1800">
                <a:effectLst/>
                <a:latin typeface="Calibri" panose="020F0502020204030204" pitchFamily="34" charset="0"/>
                <a:ea typeface="Calibri" panose="020F0502020204030204" pitchFamily="34" charset="0"/>
                <a:cs typeface="Times New Roman" panose="02020603050405020304" pitchFamily="18" charset="0"/>
              </a:rPr>
              <a:t>to conserve, restore and manage wetlands and associated habitats (ex: our Grasslands!!) for the benefit of North America’s waterfowl. These habitats also benefit other wildlife and people (and even agriculture!!)</a:t>
            </a:r>
          </a:p>
          <a:p>
            <a:pPr marL="0" marR="0">
              <a:lnSpc>
                <a:spcPct val="107000"/>
              </a:lnSpc>
              <a:spcBef>
                <a:spcPts val="0"/>
              </a:spcBef>
              <a:spcAft>
                <a:spcPts val="6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6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Our vision</a:t>
            </a:r>
            <a:r>
              <a:rPr lang="en-US" sz="1800">
                <a:effectLst/>
                <a:latin typeface="Calibri" panose="020F0502020204030204" pitchFamily="34" charset="0"/>
                <a:ea typeface="Calibri" panose="020F0502020204030204" pitchFamily="34" charset="0"/>
                <a:cs typeface="Times New Roman" panose="02020603050405020304" pitchFamily="18" charset="0"/>
              </a:rPr>
              <a:t>: clean water and healthy wetlands for all waterfowl, wildlife and people.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E577B990-32D2-424B-B863-490B29350DFB}" type="slidenum">
              <a:rPr lang="en-CA" smtClean="0"/>
              <a:t>22</a:t>
            </a:fld>
            <a:endParaRPr lang="en-CA"/>
          </a:p>
        </p:txBody>
      </p:sp>
    </p:spTree>
    <p:extLst>
      <p:ext uri="{BB962C8B-B14F-4D97-AF65-F5344CB8AC3E}">
        <p14:creationId xmlns:p14="http://schemas.microsoft.com/office/powerpoint/2010/main" val="15911466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The agricultural practices that were brought over by settlers from Europe and the United States were not suited for the land we had in our Canadian Prairies which led to the Dust Bowl and a great need to improvements to how we approached agriculture here.</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After the Dust Bowl drought, Canadian agriculture was able to adapt and expand once again. </a:t>
            </a:r>
            <a:r>
              <a:rPr lang="en-CA" sz="1800">
                <a:effectLst/>
                <a:latin typeface="Calibri" panose="020F0502020204030204" pitchFamily="34" charset="0"/>
                <a:ea typeface="Calibri" panose="020F0502020204030204" pitchFamily="34" charset="0"/>
                <a:cs typeface="Times New Roman" panose="02020603050405020304" pitchFamily="18" charset="0"/>
              </a:rPr>
              <a:t>The evolution of agriculture over this time was a result of the combined environmental impacts and landscape change that occurred. </a:t>
            </a:r>
            <a:r>
              <a:rPr lang="en-CA" sz="1800" dirty="0">
                <a:effectLst/>
                <a:latin typeface="Calibri" panose="020F0502020204030204" pitchFamily="34" charset="0"/>
                <a:ea typeface="Calibri" panose="020F0502020204030204" pitchFamily="34" charset="0"/>
                <a:cs typeface="Times New Roman" panose="02020603050405020304" pitchFamily="18" charset="0"/>
              </a:rPr>
              <a:t>There is so much science and research that goes into HOW we farm to develop new techniques to prevent the loss of limiting resources such as water and nutrient rich topsoil from drought and erosion.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New advances in technologies also equipped farmers with larger machinery to farm more land more efficiently. This also includes more high-input agriculture which includes using fertilizers to replace other limiting resources (nutrients) and pesticides.  Farm sizes began to grow again and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Click* </a:t>
            </a:r>
            <a:r>
              <a:rPr lang="en-CA" sz="1800" dirty="0">
                <a:effectLst/>
                <a:latin typeface="Calibri" panose="020F0502020204030204" pitchFamily="34" charset="0"/>
                <a:ea typeface="Calibri" panose="020F0502020204030204" pitchFamily="34" charset="0"/>
                <a:cs typeface="Times New Roman" panose="02020603050405020304" pitchFamily="18" charset="0"/>
              </a:rPr>
              <a:t>doubled between 1971 and 2016!! *</a:t>
            </a:r>
            <a:r>
              <a:rPr lang="en-CA" sz="1800" b="1" dirty="0">
                <a:effectLst/>
                <a:latin typeface="Calibri" panose="020F0502020204030204" pitchFamily="34" charset="0"/>
                <a:ea typeface="Calibri" panose="020F0502020204030204" pitchFamily="34" charset="0"/>
                <a:cs typeface="Times New Roman" panose="02020603050405020304" pitchFamily="18" charset="0"/>
              </a:rPr>
              <a:t>Click</a:t>
            </a:r>
            <a:r>
              <a:rPr lang="en-CA" sz="1800" dirty="0">
                <a:effectLst/>
                <a:latin typeface="Calibri" panose="020F0502020204030204" pitchFamily="34" charset="0"/>
                <a:ea typeface="Calibri" panose="020F0502020204030204" pitchFamily="34" charset="0"/>
                <a:cs typeface="Times New Roman" panose="02020603050405020304" pitchFamily="18" charset="0"/>
              </a:rPr>
              <a:t>* And the average farm size was even larger in the Prairies compared to the average farm size across te rest of Canada.</a:t>
            </a: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1</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baseline="30000" dirty="0">
                <a:effectLst/>
                <a:latin typeface="Calibri" panose="020F0502020204030204" pitchFamily="34" charset="0"/>
                <a:ea typeface="Calibri" panose="020F0502020204030204" pitchFamily="34" charset="0"/>
                <a:cs typeface="Times New Roman" panose="02020603050405020304" pitchFamily="18" charset="0"/>
              </a:rPr>
              <a:t>1</a:t>
            </a:r>
            <a:r>
              <a:rPr lang="en-CA" sz="1800" dirty="0">
                <a:effectLst/>
                <a:latin typeface="Calibri" panose="020F0502020204030204" pitchFamily="34" charset="0"/>
                <a:ea typeface="Calibri" panose="020F0502020204030204" pitchFamily="34" charset="0"/>
                <a:cs typeface="Times New Roman" panose="02020603050405020304" pitchFamily="18" charset="0"/>
              </a:rPr>
              <a:t> International Institute for Sustainable Development. 2021. Farming the Future: Agriculture and climate change on the Canadian Prairies. Retrieved from: chrome-extension://</a:t>
            </a:r>
            <a:r>
              <a:rPr lang="en-CA" sz="1800" dirty="0" err="1">
                <a:effectLst/>
                <a:latin typeface="Calibri" panose="020F0502020204030204" pitchFamily="34" charset="0"/>
                <a:ea typeface="Calibri" panose="020F0502020204030204" pitchFamily="34" charset="0"/>
                <a:cs typeface="Times New Roman" panose="02020603050405020304" pitchFamily="18" charset="0"/>
              </a:rPr>
              <a:t>efaidnbmnnnibpcajpcglclefindmkaj</a:t>
            </a:r>
            <a:r>
              <a:rPr lang="en-CA" sz="1800" dirty="0">
                <a:effectLst/>
                <a:latin typeface="Calibri" panose="020F0502020204030204" pitchFamily="34" charset="0"/>
                <a:ea typeface="Calibri" panose="020F0502020204030204" pitchFamily="34" charset="0"/>
                <a:cs typeface="Times New Roman" panose="02020603050405020304" pitchFamily="18" charset="0"/>
              </a:rPr>
              <a:t>/https://www.iisd.org/system/files/2021-11/farming-future-agriculture-climate-change-canadian-prairies.pdf </a:t>
            </a: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23</a:t>
            </a:fld>
            <a:endParaRPr lang="en-CA"/>
          </a:p>
        </p:txBody>
      </p:sp>
    </p:spTree>
    <p:extLst>
      <p:ext uri="{BB962C8B-B14F-4D97-AF65-F5344CB8AC3E}">
        <p14:creationId xmlns:p14="http://schemas.microsoft.com/office/powerpoint/2010/main" val="12315980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These advances in agriculture across Canada have evolved to supply and feed our growing population as efficiently as possible. Just as we explored how Indigenous agriculture varied by region based on the land and ecosystems that were available, the same is true for what we produce in agriculture across our different provinces and territories. You can see here the different top things that come from each of our territories and provinces based on the different types of land and climate in the regions.  (Map is from Agriculture and </a:t>
            </a:r>
            <a:r>
              <a:rPr lang="en-US" sz="1800" err="1">
                <a:effectLst/>
                <a:latin typeface="Calibri" panose="020F0502020204030204" pitchFamily="34" charset="0"/>
                <a:ea typeface="Calibri" panose="020F0502020204030204" pitchFamily="34" charset="0"/>
                <a:cs typeface="Times New Roman" panose="02020603050405020304" pitchFamily="18" charset="0"/>
              </a:rPr>
              <a:t>Agir</a:t>
            </a:r>
            <a:r>
              <a:rPr lang="en-US" sz="1800">
                <a:effectLst/>
                <a:latin typeface="Calibri" panose="020F0502020204030204" pitchFamily="34" charset="0"/>
                <a:ea typeface="Calibri" panose="020F0502020204030204" pitchFamily="34" charset="0"/>
                <a:cs typeface="Times New Roman" panose="02020603050405020304" pitchFamily="18" charset="0"/>
              </a:rPr>
              <a:t>-food Canada, 2017). </a:t>
            </a: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What is the top agriculture commodity (natural resource or food products) from your province?</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Key Terms: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en-US" sz="1800" b="1">
                <a:effectLst/>
                <a:latin typeface="Calibri" panose="020F0502020204030204" pitchFamily="34" charset="0"/>
                <a:ea typeface="Calibri" panose="020F0502020204030204" pitchFamily="34" charset="0"/>
                <a:cs typeface="Times New Roman" panose="02020603050405020304" pitchFamily="18" charset="0"/>
              </a:rPr>
              <a:t>Forage – </a:t>
            </a:r>
            <a:r>
              <a:rPr lang="en-US" sz="1800">
                <a:effectLst/>
                <a:latin typeface="Calibri" panose="020F0502020204030204" pitchFamily="34" charset="0"/>
                <a:ea typeface="Calibri" panose="020F0502020204030204" pitchFamily="34" charset="0"/>
                <a:cs typeface="Times New Roman" panose="02020603050405020304" pitchFamily="18" charset="0"/>
              </a:rPr>
              <a:t>crops such as hay and grass that are grown to provide food for livestock like cattle.</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en-US" sz="1800" b="1">
                <a:effectLst/>
                <a:latin typeface="Calibri" panose="020F0502020204030204" pitchFamily="34" charset="0"/>
                <a:ea typeface="Calibri" panose="020F0502020204030204" pitchFamily="34" charset="0"/>
                <a:cs typeface="Times New Roman" panose="02020603050405020304" pitchFamily="18" charset="0"/>
              </a:rPr>
              <a:t>Greenhouse crops – </a:t>
            </a:r>
            <a:r>
              <a:rPr lang="en-US" sz="1800">
                <a:effectLst/>
                <a:latin typeface="Calibri" panose="020F0502020204030204" pitchFamily="34" charset="0"/>
                <a:ea typeface="Calibri" panose="020F0502020204030204" pitchFamily="34" charset="0"/>
                <a:cs typeface="Times New Roman" panose="02020603050405020304" pitchFamily="18" charset="0"/>
              </a:rPr>
              <a:t>indoor crops that are grown such as tomatoes, cucumbers, lettuce, and peppers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Arial" panose="020B0604020202020204" pitchFamily="34" charset="0"/>
              <a:buChar char="•"/>
            </a:pPr>
            <a:r>
              <a:rPr lang="en-US" sz="1800" b="1">
                <a:effectLst/>
                <a:latin typeface="Calibri" panose="020F0502020204030204" pitchFamily="34" charset="0"/>
                <a:ea typeface="Calibri" panose="020F0502020204030204" pitchFamily="34" charset="0"/>
                <a:cs typeface="Times New Roman" panose="02020603050405020304" pitchFamily="18" charset="0"/>
              </a:rPr>
              <a:t>Horticulture – </a:t>
            </a:r>
            <a:r>
              <a:rPr lang="en-US" sz="1800">
                <a:effectLst/>
                <a:latin typeface="Calibri" panose="020F0502020204030204" pitchFamily="34" charset="0"/>
                <a:ea typeface="Calibri" panose="020F0502020204030204" pitchFamily="34" charset="0"/>
                <a:cs typeface="Times New Roman" panose="02020603050405020304" pitchFamily="18" charset="0"/>
              </a:rPr>
              <a:t>growing plants such as fruits, flowers, and vegetables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pPr>
            <a:r>
              <a:rPr lang="en-US" sz="1800" b="1">
                <a:effectLst/>
                <a:latin typeface="Calibri" panose="020F0502020204030204" pitchFamily="34" charset="0"/>
                <a:ea typeface="Calibri" panose="020F0502020204030204" pitchFamily="34" charset="0"/>
                <a:cs typeface="Times New Roman" panose="02020603050405020304" pitchFamily="18" charset="0"/>
              </a:rPr>
              <a:t>Oilseeds – </a:t>
            </a:r>
            <a:r>
              <a:rPr lang="en-US" sz="1800">
                <a:effectLst/>
                <a:latin typeface="Calibri" panose="020F0502020204030204" pitchFamily="34" charset="0"/>
                <a:ea typeface="Calibri" panose="020F0502020204030204" pitchFamily="34" charset="0"/>
                <a:cs typeface="Times New Roman" panose="02020603050405020304" pitchFamily="18" charset="0"/>
              </a:rPr>
              <a:t>crops such as soybean, sunflowers, flax, and canola</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E577B990-32D2-424B-B863-490B29350DFB}" type="slidenum">
              <a:rPr lang="en-CA" smtClean="0"/>
              <a:t>24</a:t>
            </a:fld>
            <a:endParaRPr lang="en-CA"/>
          </a:p>
        </p:txBody>
      </p:sp>
    </p:spTree>
    <p:extLst>
      <p:ext uri="{BB962C8B-B14F-4D97-AF65-F5344CB8AC3E}">
        <p14:creationId xmlns:p14="http://schemas.microsoft.com/office/powerpoint/2010/main" val="10941367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b="1">
                <a:effectLst/>
                <a:latin typeface="Calibri" panose="020F0502020204030204" pitchFamily="34" charset="0"/>
                <a:ea typeface="Calibri" panose="020F0502020204030204" pitchFamily="34" charset="0"/>
                <a:cs typeface="Times New Roman" panose="02020603050405020304" pitchFamily="18" charset="0"/>
              </a:rPr>
              <a:t>So, Let’s return to our first question of the day!</a:t>
            </a: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Calibri" panose="020F0502020204030204" pitchFamily="34" charset="0"/>
                <a:ea typeface="Calibri" panose="020F0502020204030204" pitchFamily="34" charset="0"/>
                <a:cs typeface="Times New Roman" panose="02020603050405020304" pitchFamily="18" charset="0"/>
              </a:rPr>
              <a:t>Have you ever really thought about the food you eat? Like really thought about it? Where did it come from? Where is it grown? Look at all the Canadian Provinces that come together to bring a diverse amount of food to our plate*CLICK* (or Burger!). </a:t>
            </a:r>
            <a:r>
              <a:rPr lang="en-US" sz="1800" i="1">
                <a:effectLst/>
                <a:latin typeface="Calibri" panose="020F0502020204030204" pitchFamily="34" charset="0"/>
                <a:ea typeface="Calibri" panose="020F0502020204030204" pitchFamily="34" charset="0"/>
                <a:cs typeface="Times New Roman" panose="02020603050405020304" pitchFamily="18" charset="0"/>
              </a:rPr>
              <a:t>[Image adapted from Infographic created by Agriculture More Than Ever. </a:t>
            </a:r>
            <a:r>
              <a:rPr lang="en-US" sz="1800" i="1" u="sng">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www.agriculturemorethanever.ca</a:t>
            </a:r>
            <a:r>
              <a:rPr lang="en-US" sz="1800" i="1">
                <a:effectLst/>
                <a:latin typeface="Calibri" panose="020F0502020204030204" pitchFamily="34" charset="0"/>
                <a:ea typeface="Calibri" panose="020F0502020204030204" pitchFamily="34" charset="0"/>
                <a:cs typeface="Times New Roman" panose="02020603050405020304" pitchFamily="18" charset="0"/>
              </a:rPr>
              <a:t>].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E577B990-32D2-424B-B863-490B29350DFB}" type="slidenum">
              <a:rPr lang="en-CA" smtClean="0"/>
              <a:t>25</a:t>
            </a:fld>
            <a:endParaRPr lang="en-CA"/>
          </a:p>
        </p:txBody>
      </p:sp>
    </p:spTree>
    <p:extLst>
      <p:ext uri="{BB962C8B-B14F-4D97-AF65-F5344CB8AC3E}">
        <p14:creationId xmlns:p14="http://schemas.microsoft.com/office/powerpoint/2010/main" val="3092171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Based on our idea of what an ecosystem is (MODULE 1), would you consider agriculture an ecosystem?</a:t>
            </a:r>
            <a:r>
              <a:rPr lang="en-US" sz="1800" dirty="0">
                <a:latin typeface="Calibri"/>
                <a:ea typeface="Calibri" panose="020F0502020204030204" pitchFamily="34" charset="0"/>
                <a:cs typeface="Calibri"/>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a:ea typeface="Calibri" panose="020F0502020204030204" pitchFamily="34" charset="0"/>
                <a:cs typeface="Calibri"/>
              </a:rPr>
              <a:t>What is an ecosystem again? How do we define this? </a:t>
            </a:r>
            <a:r>
              <a:rPr lang="en-CA" sz="1800" i="1" dirty="0">
                <a:effectLst/>
                <a:latin typeface="Calibri"/>
                <a:ea typeface="Calibri" panose="020F0502020204030204" pitchFamily="34" charset="0"/>
                <a:cs typeface="Calibri"/>
              </a:rPr>
              <a:t>Remind students of what an ecosystem is and that it’s made up of biotic and abiotic components.</a:t>
            </a:r>
            <a:r>
              <a:rPr lang="en-CA" sz="1800" i="1" dirty="0">
                <a:latin typeface="Calibri"/>
                <a:ea typeface="Calibri" panose="020F0502020204030204" pitchFamily="34" charset="0"/>
                <a:cs typeface="Calibri"/>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b="1" dirty="0">
                <a:effectLst/>
                <a:latin typeface="Calibri"/>
                <a:ea typeface="Calibri" panose="020F0502020204030204" pitchFamily="34" charset="0"/>
                <a:cs typeface="Calibri"/>
              </a:rPr>
              <a:t>Agriculture is another type of ecosystem which just has the incorporation of people! </a:t>
            </a:r>
            <a:r>
              <a:rPr lang="en-CA" sz="1800" b="1" dirty="0">
                <a:effectLst/>
                <a:latin typeface="Calibri"/>
                <a:ea typeface="Calibri" panose="020F0502020204030204" pitchFamily="34" charset="0"/>
                <a:cs typeface="Calibri"/>
              </a:rPr>
              <a:t>When you look out the window when you’re driving past a farm, you might not even realize how complex these ‘ecosystems’ really are!</a:t>
            </a:r>
          </a:p>
          <a:p>
            <a:pPr marL="285750" indent="-285750">
              <a:buFont typeface="Arial" panose="020F0302020204030204"/>
              <a:buChar char="•"/>
            </a:pPr>
            <a:endParaRPr lang="en-CA" dirty="0"/>
          </a:p>
        </p:txBody>
      </p:sp>
      <p:sp>
        <p:nvSpPr>
          <p:cNvPr id="4" name="Slide Number Placeholder 3"/>
          <p:cNvSpPr>
            <a:spLocks noGrp="1"/>
          </p:cNvSpPr>
          <p:nvPr>
            <p:ph type="sldNum" sz="quarter" idx="5"/>
          </p:nvPr>
        </p:nvSpPr>
        <p:spPr/>
        <p:txBody>
          <a:bodyPr/>
          <a:lstStyle/>
          <a:p>
            <a:fld id="{863E6DDC-6814-426B-836F-B5C715FBAE47}" type="slidenum">
              <a:rPr lang="en-CA" smtClean="0"/>
              <a:t>26</a:t>
            </a:fld>
            <a:endParaRPr lang="en-CA"/>
          </a:p>
        </p:txBody>
      </p:sp>
    </p:spTree>
    <p:extLst>
      <p:ext uri="{BB962C8B-B14F-4D97-AF65-F5344CB8AC3E}">
        <p14:creationId xmlns:p14="http://schemas.microsoft.com/office/powerpoint/2010/main" val="16019299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Indigenous Peoples have long since understood these complex ecosystems of our grasslands and agriculture, and how they can grow together and benefit each other. Their traditional knowledge has developed </a:t>
            </a:r>
            <a:r>
              <a:rPr lang="en-US" dirty="0" err="1"/>
              <a:t>time-honoured</a:t>
            </a:r>
            <a:r>
              <a:rPr lang="en-US" dirty="0"/>
              <a:t> techniques that have been proven over centuries to work. </a:t>
            </a:r>
          </a:p>
          <a:p>
            <a:endParaRPr lang="en-US" dirty="0"/>
          </a:p>
          <a:p>
            <a:r>
              <a:rPr lang="en-US" dirty="0"/>
              <a:t>Scientific knowledge and advances have also found ways to become more efficient with managing these ecosystems and improving agriculture to help improve our yield to meet a growing demand on food. </a:t>
            </a:r>
            <a:endParaRPr lang="en-US" dirty="0">
              <a:cs typeface="Calibri" panose="020F0502020204030204"/>
            </a:endParaRPr>
          </a:p>
          <a:p>
            <a:endParaRPr lang="en-US"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27</a:t>
            </a:fld>
            <a:endParaRPr lang="en-CA"/>
          </a:p>
        </p:txBody>
      </p:sp>
    </p:spTree>
    <p:extLst>
      <p:ext uri="{BB962C8B-B14F-4D97-AF65-F5344CB8AC3E}">
        <p14:creationId xmlns:p14="http://schemas.microsoft.com/office/powerpoint/2010/main" val="2620479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Global population is projected to reach 10 billion people by 2050. We will </a:t>
            </a:r>
            <a:r>
              <a:rPr lang="en-US" i="0" dirty="0"/>
              <a:t>need 56% more food to feed this growing population, but we are already using 50% of the world’s vegetated land for agriculture. </a:t>
            </a:r>
            <a:r>
              <a:rPr lang="en-US" dirty="0"/>
              <a:t>A big question we are faced with is how are we going to feed 10 billion people? More importantly, how do we feed 10 billion people without causing more damage?</a:t>
            </a:r>
            <a:r>
              <a:rPr lang="en-US" i="1" dirty="0"/>
              <a:t> </a:t>
            </a:r>
            <a:r>
              <a:rPr lang="en-US" i="0" dirty="0"/>
              <a:t>Over the next couple of decades, we need to find ways to meet this growing demand sustainably to help protect important ecosystems. </a:t>
            </a:r>
            <a:endParaRPr lang="en-US" i="1" dirty="0"/>
          </a:p>
          <a:p>
            <a:endParaRPr lang="en-US" dirty="0">
              <a:cs typeface="Calibri" panose="020F0502020204030204"/>
            </a:endParaRPr>
          </a:p>
          <a:p>
            <a:r>
              <a:rPr lang="en-US" i="1" dirty="0">
                <a:cs typeface="Calibri" panose="020F0502020204030204"/>
              </a:rPr>
              <a:t>(Graphics are modified from the World Resources Institute and data is from their WORLD RESOURCES REPORT CREATING A SUSTAINABLE FOOD FUTURE (2019). Learn more here: https://research.wri.org/wrr-food)</a:t>
            </a:r>
          </a:p>
          <a:p>
            <a:endParaRPr lang="en-US" i="1" dirty="0">
              <a:cs typeface="Calibri" panose="020F0502020204030204"/>
            </a:endParaRPr>
          </a:p>
        </p:txBody>
      </p:sp>
      <p:sp>
        <p:nvSpPr>
          <p:cNvPr id="4" name="Slide Number Placeholder 3"/>
          <p:cNvSpPr>
            <a:spLocks noGrp="1"/>
          </p:cNvSpPr>
          <p:nvPr>
            <p:ph type="sldNum" sz="quarter" idx="5"/>
          </p:nvPr>
        </p:nvSpPr>
        <p:spPr/>
        <p:txBody>
          <a:bodyPr/>
          <a:lstStyle/>
          <a:p>
            <a:fld id="{E577B990-32D2-424B-B863-490B29350DFB}" type="slidenum">
              <a:rPr lang="en-CA" smtClean="0"/>
              <a:t>28</a:t>
            </a:fld>
            <a:endParaRPr lang="en-CA"/>
          </a:p>
        </p:txBody>
      </p:sp>
    </p:spTree>
    <p:extLst>
      <p:ext uri="{BB962C8B-B14F-4D97-AF65-F5344CB8AC3E}">
        <p14:creationId xmlns:p14="http://schemas.microsoft.com/office/powerpoint/2010/main" val="1680863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latin typeface="Calibri"/>
                <a:ea typeface="Calibri" panose="020F0502020204030204" pitchFamily="34" charset="0"/>
                <a:cs typeface="Calibri"/>
              </a:rPr>
              <a:t>We can bring</a:t>
            </a:r>
            <a:r>
              <a:rPr lang="en-US" sz="1800" dirty="0">
                <a:effectLst/>
                <a:latin typeface="Calibri"/>
                <a:ea typeface="Calibri" panose="020F0502020204030204" pitchFamily="34" charset="0"/>
                <a:cs typeface="Calibri"/>
              </a:rPr>
              <a:t> together both our scientific knowledge and traditional knowledge to improve not only the landscape but agriculture</a:t>
            </a:r>
            <a:r>
              <a:rPr lang="en-US" sz="1800" dirty="0">
                <a:latin typeface="Calibri"/>
                <a:ea typeface="Calibri" panose="020F0502020204030204" pitchFamily="34" charset="0"/>
                <a:cs typeface="Calibri"/>
              </a:rPr>
              <a:t>.</a:t>
            </a:r>
            <a:r>
              <a:rPr lang="en-US" sz="1800" dirty="0">
                <a:effectLst/>
                <a:latin typeface="Calibri"/>
                <a:ea typeface="Calibri" panose="020F0502020204030204" pitchFamily="34" charset="0"/>
                <a:cs typeface="Calibri"/>
              </a:rPr>
              <a:t> </a:t>
            </a:r>
          </a:p>
          <a:p>
            <a:pPr>
              <a:lnSpc>
                <a:spcPct val="107000"/>
              </a:lnSpc>
              <a:spcAft>
                <a:spcPts val="800"/>
              </a:spcAft>
            </a:pPr>
            <a:endParaRPr lang="en-US" sz="1800" dirty="0">
              <a:effectLst/>
              <a:latin typeface="Calibri"/>
              <a:ea typeface="Calibri" panose="020F0502020204030204" pitchFamily="34" charset="0"/>
              <a:cs typeface="Calibri"/>
            </a:endParaRPr>
          </a:p>
          <a:p>
            <a:pPr>
              <a:lnSpc>
                <a:spcPct val="107000"/>
              </a:lnSpc>
              <a:spcAft>
                <a:spcPts val="800"/>
              </a:spcAft>
            </a:pPr>
            <a:r>
              <a:rPr lang="en-US" sz="1800" dirty="0">
                <a:effectLst/>
                <a:latin typeface="Calibri"/>
                <a:ea typeface="Calibri" panose="020F0502020204030204" pitchFamily="34" charset="0"/>
                <a:cs typeface="Calibri"/>
              </a:rPr>
              <a:t>There are three metaphors for how we can and have applied this knowledge that were developed by Robin Wall Kimmerer – scientist and author of Braiding Sweetgrass.</a:t>
            </a:r>
            <a:r>
              <a:rPr lang="en-US" sz="1800" dirty="0">
                <a:latin typeface="Calibri"/>
                <a:ea typeface="Calibri" panose="020F0502020204030204" pitchFamily="34" charset="0"/>
                <a:cs typeface="Calibri"/>
              </a:rPr>
              <a:t> </a:t>
            </a:r>
            <a:endParaRPr lang="en-CA" sz="1800" dirty="0">
              <a:effectLst/>
              <a:latin typeface="Calibri"/>
              <a:ea typeface="Calibri" panose="020F0502020204030204" pitchFamily="34" charset="0"/>
              <a:cs typeface="Times New Roman" panose="02020603050405020304" pitchFamily="18" charset="0"/>
            </a:endParaRPr>
          </a:p>
          <a:p>
            <a:pPr marL="342900" indent="-342900">
              <a:lnSpc>
                <a:spcPct val="107000"/>
              </a:lnSpc>
              <a:buFont typeface="Arial" panose="020B0604020202020204" pitchFamily="34" charset="0"/>
              <a:buChar char="•"/>
            </a:pPr>
            <a:r>
              <a:rPr lang="en-US" sz="1800" b="1" dirty="0">
                <a:effectLst/>
                <a:latin typeface="Calibri"/>
                <a:ea typeface="Calibri" panose="020F0502020204030204" pitchFamily="34" charset="0"/>
                <a:cs typeface="Calibri"/>
              </a:rPr>
              <a:t>The Fortress </a:t>
            </a:r>
            <a:r>
              <a:rPr lang="en-US" sz="1800" dirty="0">
                <a:effectLst/>
                <a:latin typeface="Calibri"/>
                <a:ea typeface="Calibri" panose="020F0502020204030204" pitchFamily="34" charset="0"/>
                <a:cs typeface="Calibri"/>
              </a:rPr>
              <a:t>– the dominance of Western Science and the erasure of Indigenous Knowledge, as we saw happen in the initial settlement of the Canadian Prairies.</a:t>
            </a:r>
            <a:r>
              <a:rPr lang="en-US" sz="1800" dirty="0">
                <a:latin typeface="Calibri"/>
                <a:ea typeface="Calibri" panose="020F0502020204030204" pitchFamily="34" charset="0"/>
                <a:cs typeface="Calibri"/>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7000"/>
              </a:lnSpc>
              <a:buFont typeface="Arial" panose="020B0604020202020204" pitchFamily="34" charset="0"/>
              <a:buChar char="•"/>
            </a:pPr>
            <a:r>
              <a:rPr lang="en-US" sz="1800" b="1" dirty="0">
                <a:effectLst/>
                <a:latin typeface="Calibri"/>
                <a:ea typeface="Calibri" panose="020F0502020204030204" pitchFamily="34" charset="0"/>
                <a:cs typeface="Calibri"/>
              </a:rPr>
              <a:t>The River </a:t>
            </a:r>
            <a:r>
              <a:rPr lang="en-US" sz="1800" dirty="0">
                <a:effectLst/>
                <a:latin typeface="Calibri"/>
                <a:ea typeface="Calibri" panose="020F0502020204030204" pitchFamily="34" charset="0"/>
                <a:cs typeface="Calibri"/>
              </a:rPr>
              <a:t>– the co-existence of Western and Indigenous knowledge without the intertwining of the two knowledge systems. Both knowledge systems are present but co-exists independently.</a:t>
            </a:r>
            <a:r>
              <a:rPr lang="en-US" sz="1800" dirty="0">
                <a:latin typeface="Calibri"/>
                <a:ea typeface="Calibri" panose="020F0502020204030204" pitchFamily="34" charset="0"/>
                <a:cs typeface="Calibri"/>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Arial" panose="020B0604020202020204" pitchFamily="34" charset="0"/>
              <a:buChar char="•"/>
            </a:pPr>
            <a:r>
              <a:rPr lang="en-US" sz="1800" b="1" dirty="0">
                <a:effectLst/>
                <a:latin typeface="Calibri"/>
                <a:ea typeface="Calibri" panose="020F0502020204030204" pitchFamily="34" charset="0"/>
                <a:cs typeface="Calibri"/>
              </a:rPr>
              <a:t>The Garden </a:t>
            </a:r>
            <a:r>
              <a:rPr lang="en-US" sz="1800" dirty="0">
                <a:effectLst/>
                <a:latin typeface="Calibri"/>
                <a:ea typeface="Calibri" panose="020F0502020204030204" pitchFamily="34" charset="0"/>
                <a:cs typeface="Calibri"/>
              </a:rPr>
              <a:t>– The braiding of the two knowledge systems to grow together in harmony and promote knowledge generation</a:t>
            </a:r>
            <a:endParaRPr lang="en-CA" sz="1800" dirty="0">
              <a:effectLst/>
              <a:latin typeface="Calibri"/>
              <a:ea typeface="Calibri" panose="020F0502020204030204" pitchFamily="34" charset="0"/>
              <a:cs typeface="Calibri"/>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29</a:t>
            </a:fld>
            <a:endParaRPr lang="en-CA"/>
          </a:p>
        </p:txBody>
      </p:sp>
    </p:spTree>
    <p:extLst>
      <p:ext uri="{BB962C8B-B14F-4D97-AF65-F5344CB8AC3E}">
        <p14:creationId xmlns:p14="http://schemas.microsoft.com/office/powerpoint/2010/main" val="31429911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Farmers</a:t>
            </a:r>
            <a:r>
              <a:rPr lang="en-US" sz="1800" dirty="0">
                <a:effectLst/>
                <a:latin typeface="Calibri" panose="020F0502020204030204" pitchFamily="34" charset="0"/>
                <a:ea typeface="Calibri" panose="020F0502020204030204" pitchFamily="34" charset="0"/>
                <a:cs typeface="Times New Roman" panose="02020603050405020304" pitchFamily="18" charset="0"/>
              </a:rPr>
              <a:t> are now farming more croplands than ever before with great efficiency and productivity. Yet, we are still facing a great loss of our grassland and wetland ecosystems and seeing a great decline in biodiversity. As managers of the land, how can we benefit from the ecosystem for agricultural purposes while also improving the quality of the habitat?</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weaving of our two knowledge systems can help to lead to a more sustainable and regenerative future for agriculture! We can restore nature to benefit all ecosystems and ecosystem services. Carry On to Module 3 to find out how.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30</a:t>
            </a:fld>
            <a:endParaRPr lang="en-CA"/>
          </a:p>
        </p:txBody>
      </p:sp>
    </p:spTree>
    <p:extLst>
      <p:ext uri="{BB962C8B-B14F-4D97-AF65-F5344CB8AC3E}">
        <p14:creationId xmlns:p14="http://schemas.microsoft.com/office/powerpoint/2010/main" val="3815052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Calibri" panose="020F0502020204030204" pitchFamily="34" charset="0"/>
                <a:cs typeface="Times New Roman" panose="02020603050405020304" pitchFamily="18" charset="0"/>
              </a:rPr>
              <a:t>Have you ever really thought about the food you eat? Like really thought about it? Where did it come from? Who grows the food we consume? Where is it grown? What and who used to be there before it was used to grow food? Let’s start to explore what’s on your plate and how it came to be there…. </a:t>
            </a:r>
            <a:endParaRPr lang="en-CA" dirty="0"/>
          </a:p>
        </p:txBody>
      </p:sp>
      <p:sp>
        <p:nvSpPr>
          <p:cNvPr id="4" name="Slide Number Placeholder 3"/>
          <p:cNvSpPr>
            <a:spLocks noGrp="1"/>
          </p:cNvSpPr>
          <p:nvPr>
            <p:ph type="sldNum" sz="quarter" idx="5"/>
          </p:nvPr>
        </p:nvSpPr>
        <p:spPr/>
        <p:txBody>
          <a:bodyPr/>
          <a:lstStyle/>
          <a:p>
            <a:fld id="{E577B990-32D2-424B-B863-490B29350DFB}" type="slidenum">
              <a:rPr lang="en-CA" smtClean="0"/>
              <a:t>4</a:t>
            </a:fld>
            <a:endParaRPr lang="en-CA"/>
          </a:p>
        </p:txBody>
      </p:sp>
    </p:spTree>
    <p:extLst>
      <p:ext uri="{BB962C8B-B14F-4D97-AF65-F5344CB8AC3E}">
        <p14:creationId xmlns:p14="http://schemas.microsoft.com/office/powerpoint/2010/main" val="8086474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A lot of the food we eat can be thanks to a farmer! They are the ones who grow, cultivate, and raise the food we eat. These systems and </a:t>
            </a:r>
            <a:r>
              <a:rPr lang="en-US" sz="1800" dirty="0">
                <a:latin typeface="Calibri"/>
                <a:ea typeface="Calibri" panose="020F0502020204030204" pitchFamily="34" charset="0"/>
                <a:cs typeface="Calibri"/>
              </a:rPr>
              <a:t>farm operations</a:t>
            </a:r>
            <a:r>
              <a:rPr lang="en-US" sz="1800" dirty="0">
                <a:effectLst/>
                <a:latin typeface="Calibri"/>
                <a:ea typeface="Calibri" panose="020F0502020204030204" pitchFamily="34" charset="0"/>
                <a:cs typeface="Calibri"/>
              </a:rPr>
              <a:t> are what is known as agriculture.</a:t>
            </a:r>
            <a:r>
              <a:rPr lang="en-US" sz="1800" dirty="0">
                <a:latin typeface="Calibri"/>
                <a:ea typeface="Calibri" panose="020F0502020204030204" pitchFamily="34" charset="0"/>
                <a:cs typeface="Calibri"/>
              </a:rPr>
              <a:t>  </a:t>
            </a:r>
            <a:endParaRPr lang="en-CA" sz="1800" dirty="0">
              <a:effectLst/>
              <a:latin typeface="Calibri"/>
              <a:ea typeface="Calibri" panose="020F0502020204030204" pitchFamily="34" charset="0"/>
              <a:cs typeface="Times New Roman" panose="02020603050405020304" pitchFamily="18" charset="0"/>
            </a:endParaRPr>
          </a:p>
          <a:p>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a:ea typeface="Calibri" panose="020F0502020204030204" pitchFamily="34" charset="0"/>
                <a:cs typeface="Calibri"/>
              </a:rPr>
              <a:t>Agriculture is both an art and a science. It requires preparing the soil to allow us to grow and harvest crops (plants) and managing of grasslands to raise livestock. Not only does agriculture provide the world with food, but it is also responsible for providing us with our fabrics (cotton, wool, and leather).</a:t>
            </a:r>
            <a:endParaRPr lang="en-US" dirty="0">
              <a:latin typeface="Calibri"/>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5</a:t>
            </a:fld>
            <a:endParaRPr lang="en-CA"/>
          </a:p>
        </p:txBody>
      </p:sp>
    </p:spTree>
    <p:extLst>
      <p:ext uri="{BB962C8B-B14F-4D97-AF65-F5344CB8AC3E}">
        <p14:creationId xmlns:p14="http://schemas.microsoft.com/office/powerpoint/2010/main" val="184256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Many of the foods we eat today look very different than they did in the past. As populations grew, the intensity at which we farmed grew as well. This evolved slowly over time at first beginning with small plant adaptations which evolved into agriculture.</a:t>
            </a:r>
            <a:r>
              <a:rPr lang="en-US" sz="1800" dirty="0">
                <a:latin typeface="Calibri"/>
                <a:ea typeface="Calibri" panose="020F0502020204030204" pitchFamily="34" charset="0"/>
                <a:cs typeface="Calibri"/>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a:effectLst/>
                <a:latin typeface="Calibri"/>
                <a:ea typeface="Calibri" panose="020F0502020204030204" pitchFamily="34" charset="0"/>
                <a:cs typeface="Calibri"/>
              </a:rPr>
              <a:t>A large part of this evolution was the domestication of plants – adapting wild plants for human use. Many of the vegetables and foods that we are familiar with today don’t look much like the plants they originally came from. Through </a:t>
            </a:r>
            <a:r>
              <a:rPr lang="en-US" sz="1800">
                <a:latin typeface="Calibri"/>
                <a:ea typeface="Calibri" panose="020F0502020204030204" pitchFamily="34" charset="0"/>
                <a:cs typeface="Calibri"/>
              </a:rPr>
              <a:t>genetic selection (selecting and replanting seeds from plants that have traits we want to keep),</a:t>
            </a:r>
            <a:r>
              <a:rPr lang="en-US" sz="1800">
                <a:effectLst/>
                <a:latin typeface="Calibri"/>
                <a:ea typeface="Calibri" panose="020F0502020204030204" pitchFamily="34" charset="0"/>
                <a:cs typeface="Calibri"/>
              </a:rPr>
              <a:t> different parts of these plant could be selected to create the different types of food that we now love (or hate) to eat today.</a:t>
            </a:r>
            <a:r>
              <a:rPr lang="en-US" sz="1800">
                <a:latin typeface="Calibri"/>
                <a:ea typeface="Calibri" panose="020F0502020204030204" pitchFamily="34" charset="0"/>
                <a:cs typeface="Calibri"/>
              </a:rPr>
              <a:t> </a:t>
            </a:r>
            <a:endParaRPr lang="en-US" sz="1800">
              <a:effectLst/>
              <a:latin typeface="Calibri"/>
              <a:ea typeface="Calibri" panose="020F0502020204030204" pitchFamily="34" charset="0"/>
              <a:cs typeface="Calibri"/>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a:ea typeface="Calibri" panose="020F0502020204030204" pitchFamily="34" charset="0"/>
                <a:cs typeface="Calibri"/>
              </a:rPr>
              <a:t>Did you know that broccoli, cauliflower, cabbage and kale are all from the same type of species known as </a:t>
            </a:r>
            <a:r>
              <a:rPr lang="en-CA" sz="2800" b="0" i="1" dirty="0">
                <a:solidFill>
                  <a:srgbClr val="222222"/>
                </a:solidFill>
                <a:effectLst/>
                <a:latin typeface="Proxima Nova"/>
              </a:rPr>
              <a:t>Brassica oleracea</a:t>
            </a:r>
            <a:r>
              <a:rPr lang="en-US" sz="1800" b="0" i="1" dirty="0">
                <a:solidFill>
                  <a:srgbClr val="222222"/>
                </a:solidFill>
                <a:effectLst/>
                <a:latin typeface="Calibri"/>
                <a:cs typeface="Calibri"/>
              </a:rPr>
              <a:t>?</a:t>
            </a:r>
            <a:r>
              <a:rPr lang="en-US" sz="1800" dirty="0">
                <a:latin typeface="Calibri"/>
                <a:cs typeface="Calibri"/>
              </a:rPr>
              <a:t> </a:t>
            </a:r>
            <a:endParaRPr lang="en-US" sz="1800" dirty="0">
              <a:effectLst/>
              <a:latin typeface="Calibri" panose="020F0502020204030204" pitchFamily="34" charset="0"/>
              <a:ea typeface="Calibri" panose="020F0502020204030204" pitchFamily="34" charset="0"/>
              <a:cs typeface="Calibri"/>
            </a:endParaRPr>
          </a:p>
          <a:p>
            <a:pPr marL="0" marR="0">
              <a:lnSpc>
                <a:spcPct val="107000"/>
              </a:lnSpc>
              <a:spcBef>
                <a:spcPts val="0"/>
              </a:spcBef>
              <a:spcAft>
                <a:spcPts val="80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800" b="0" i="0" dirty="0">
                <a:solidFill>
                  <a:srgbClr val="006666"/>
                </a:solidFill>
                <a:effectLst/>
                <a:latin typeface="Source Sans Pro"/>
                <a:ea typeface="Source Sans Pro"/>
              </a:rPr>
              <a:t>[Makenzie E Mabry, Sarah D Turner-Hissong, Evan Y Gallagher, Alex C </a:t>
            </a:r>
            <a:r>
              <a:rPr lang="en-CA" sz="800" b="0" i="0" dirty="0" err="1">
                <a:solidFill>
                  <a:srgbClr val="006666"/>
                </a:solidFill>
                <a:effectLst/>
                <a:latin typeface="Source Sans Pro"/>
                <a:ea typeface="Source Sans Pro"/>
              </a:rPr>
              <a:t>McAlvay</a:t>
            </a:r>
            <a:r>
              <a:rPr lang="en-CA" sz="800" b="0" i="0" dirty="0">
                <a:solidFill>
                  <a:srgbClr val="006666"/>
                </a:solidFill>
                <a:effectLst/>
                <a:latin typeface="Source Sans Pro"/>
                <a:ea typeface="Source Sans Pro"/>
              </a:rPr>
              <a:t>, Hong An, Patrick P Edger, Jonathan D Moore, David A C Pink, Graham R </a:t>
            </a:r>
            <a:r>
              <a:rPr lang="en-CA" sz="800" b="0" i="0" dirty="0" err="1">
                <a:solidFill>
                  <a:srgbClr val="006666"/>
                </a:solidFill>
                <a:effectLst/>
                <a:latin typeface="Source Sans Pro"/>
                <a:ea typeface="Source Sans Pro"/>
              </a:rPr>
              <a:t>Teakle</a:t>
            </a:r>
            <a:r>
              <a:rPr lang="en-CA" sz="800" b="0" i="0" dirty="0">
                <a:solidFill>
                  <a:srgbClr val="006666"/>
                </a:solidFill>
                <a:effectLst/>
                <a:latin typeface="Source Sans Pro"/>
                <a:ea typeface="Source Sans Pro"/>
              </a:rPr>
              <a:t>, Chris J Stevens, Guy Barker, Joanne Labate, Dorian Q Fuller, Robin G </a:t>
            </a:r>
            <a:r>
              <a:rPr lang="en-CA" sz="800" b="0" i="0" dirty="0" err="1">
                <a:solidFill>
                  <a:srgbClr val="006666"/>
                </a:solidFill>
                <a:effectLst/>
                <a:latin typeface="Source Sans Pro"/>
                <a:ea typeface="Source Sans Pro"/>
              </a:rPr>
              <a:t>Allaby</a:t>
            </a:r>
            <a:r>
              <a:rPr lang="en-CA" sz="800" b="0" i="0" dirty="0">
                <a:solidFill>
                  <a:srgbClr val="006666"/>
                </a:solidFill>
                <a:effectLst/>
                <a:latin typeface="Source Sans Pro"/>
                <a:ea typeface="Source Sans Pro"/>
              </a:rPr>
              <a:t>, Timothy </a:t>
            </a:r>
            <a:r>
              <a:rPr lang="en-CA" sz="800" b="0" i="0" dirty="0" err="1">
                <a:solidFill>
                  <a:srgbClr val="006666"/>
                </a:solidFill>
                <a:effectLst/>
                <a:latin typeface="Source Sans Pro"/>
                <a:ea typeface="Source Sans Pro"/>
              </a:rPr>
              <a:t>Beissinger</a:t>
            </a:r>
            <a:r>
              <a:rPr lang="en-CA" sz="800" b="0" i="0" dirty="0">
                <a:solidFill>
                  <a:srgbClr val="006666"/>
                </a:solidFill>
                <a:effectLst/>
                <a:latin typeface="Source Sans Pro"/>
                <a:ea typeface="Source Sans Pro"/>
              </a:rPr>
              <a:t>, Jared E Decker, Michael A Gore, J Chris Pires, The Evolutionary History of Wild, Domesticated, and Feral </a:t>
            </a:r>
            <a:r>
              <a:rPr lang="en-CA" sz="800" b="0" i="1" dirty="0">
                <a:solidFill>
                  <a:srgbClr val="006666"/>
                </a:solidFill>
                <a:effectLst/>
                <a:latin typeface="Source Sans Pro"/>
                <a:ea typeface="Source Sans Pro"/>
              </a:rPr>
              <a:t>Brassica oleracea</a:t>
            </a:r>
            <a:r>
              <a:rPr lang="en-CA" sz="800" b="0" i="0" dirty="0">
                <a:solidFill>
                  <a:srgbClr val="006666"/>
                </a:solidFill>
                <a:effectLst/>
                <a:latin typeface="Source Sans Pro"/>
                <a:ea typeface="Source Sans Pro"/>
              </a:rPr>
              <a:t> (Brassicaceae), </a:t>
            </a:r>
            <a:r>
              <a:rPr lang="en-CA" sz="800" b="0" i="1" dirty="0">
                <a:solidFill>
                  <a:srgbClr val="006666"/>
                </a:solidFill>
                <a:effectLst/>
                <a:latin typeface="Source Sans Pro"/>
                <a:ea typeface="Source Sans Pro"/>
              </a:rPr>
              <a:t>Molecular Biology and Evolution</a:t>
            </a:r>
            <a:r>
              <a:rPr lang="en-CA" sz="800" b="0" i="0" dirty="0">
                <a:solidFill>
                  <a:srgbClr val="006666"/>
                </a:solidFill>
                <a:effectLst/>
                <a:latin typeface="Source Sans Pro"/>
                <a:ea typeface="Source Sans Pro"/>
              </a:rPr>
              <a:t>, Volume 38, Issue 10, October 2021, Pages 4419–4434, </a:t>
            </a:r>
            <a:r>
              <a:rPr lang="en-CA" sz="800" b="0" i="0" u="none" strike="noStrike" dirty="0">
                <a:solidFill>
                  <a:srgbClr val="006666"/>
                </a:solidFill>
                <a:effectLst/>
                <a:latin typeface="Source Sans Pro"/>
                <a:ea typeface="Source Sans Pro"/>
                <a:hlinkClick r:id="rId3">
                  <a:extLst>
                    <a:ext uri="{A12FA001-AC4F-418D-AE19-62706E023703}">
                      <ahyp:hlinkClr xmlns:ahyp="http://schemas.microsoft.com/office/drawing/2018/hyperlinkcolor" val="tx"/>
                    </a:ext>
                  </a:extLst>
                </a:hlinkClick>
              </a:rPr>
              <a:t>https://doi.org/10.1093/molbev/msab183</a:t>
            </a:r>
            <a:r>
              <a:rPr lang="en-CA" sz="800" b="0" i="0" u="none" strike="noStrike" dirty="0">
                <a:solidFill>
                  <a:srgbClr val="006666"/>
                </a:solidFill>
                <a:effectLst/>
                <a:latin typeface="Source Sans Pro"/>
                <a:ea typeface="Source Sans Pro"/>
              </a:rPr>
              <a:t>]</a:t>
            </a:r>
            <a:endParaRPr lang="en-US" sz="800" dirty="0">
              <a:solidFill>
                <a:srgbClr val="006666"/>
              </a:solidFill>
              <a:latin typeface="Source Sans Pro"/>
              <a:ea typeface="Source Sans Pro"/>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6</a:t>
            </a:fld>
            <a:endParaRPr lang="en-CA"/>
          </a:p>
        </p:txBody>
      </p:sp>
    </p:spTree>
    <p:extLst>
      <p:ext uri="{BB962C8B-B14F-4D97-AF65-F5344CB8AC3E}">
        <p14:creationId xmlns:p14="http://schemas.microsoft.com/office/powerpoint/2010/main" val="1662768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Another example of this is the evolution of modern corn! What we know as corn originally, evolved from teosinte around 9000 years ago – a small plant that grew in Mexico.  Each harvest, humans would select seeds from the best plants to plant again, selecting the most desired features of a plant. Over 1000s of years, this led to the selection process and evolution of many species like teosinte to more desirable species like corn (a small weedy plant with hard shells to plants with large kernels with no shells). </a:t>
            </a:r>
          </a:p>
          <a:p>
            <a:pPr marL="0" marR="0"/>
            <a:endParaRPr lang="en-CA" sz="1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p>
            <a:pPr marL="0" marR="0"/>
            <a:r>
              <a:rPr lang="en-CA" sz="1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Today science helps us speed this process up! There have been massive improvements in food production through things like plant genetics which have allowed us to not only develop foods that are more desirable to eat, but also foods / crops that are drought-resistant crops, disease resistant or even have added nutrients!</a:t>
            </a:r>
            <a:r>
              <a:rPr lang="en-CA" sz="1800" dirty="0">
                <a:effectLst/>
                <a:latin typeface="Calibri" panose="020F0502020204030204" pitchFamily="34" charset="0"/>
                <a:ea typeface="Times New Roman" panose="02020603050405020304" pitchFamily="18" charset="0"/>
                <a:cs typeface="Times New Roman" panose="02020603050405020304" pitchFamily="18" charset="0"/>
              </a:rPr>
              <a:t> </a:t>
            </a:r>
            <a:endParaRPr lang="en-CA" sz="1800" dirty="0">
              <a:effectLst/>
              <a:latin typeface="Times New Roman" panose="02020603050405020304" pitchFamily="18" charset="0"/>
              <a:ea typeface="Times New Roman" panose="02020603050405020304" pitchFamily="18" charset="0"/>
            </a:endParaRPr>
          </a:p>
          <a:p>
            <a:pPr>
              <a:lnSpc>
                <a:spcPct val="107000"/>
              </a:lnSpc>
              <a:spcAft>
                <a:spcPts val="800"/>
              </a:spcAft>
            </a:pPr>
            <a:endParaRPr lang="en-US"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7</a:t>
            </a:fld>
            <a:endParaRPr lang="en-CA"/>
          </a:p>
        </p:txBody>
      </p:sp>
    </p:spTree>
    <p:extLst>
      <p:ext uri="{BB962C8B-B14F-4D97-AF65-F5344CB8AC3E}">
        <p14:creationId xmlns:p14="http://schemas.microsoft.com/office/powerpoint/2010/main" val="1619267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07000"/>
              </a:lnSpc>
              <a:buFont typeface="+mj-lt"/>
              <a:buNone/>
            </a:pPr>
            <a:r>
              <a:rPr lang="en-US"/>
              <a:t>This cultivation of plants led into what we now know as agriculture. This was a practice started and used by Indigenous Peoples in North America over 9000 years ago.  </a:t>
            </a:r>
            <a:endParaRPr lang="en-CA"/>
          </a:p>
          <a:p>
            <a:pPr marL="0" lvl="0" indent="0">
              <a:lnSpc>
                <a:spcPct val="107000"/>
              </a:lnSpc>
              <a:buFont typeface="+mj-lt"/>
              <a:buNone/>
            </a:pPr>
            <a:endParaRPr lang="en-CA" sz="1100">
              <a:effectLst/>
              <a:latin typeface="Calibri"/>
              <a:ea typeface="Calibri" panose="020F0502020204030204" pitchFamily="34" charset="0"/>
              <a:cs typeface="Calibri"/>
            </a:endParaRPr>
          </a:p>
          <a:p>
            <a:pPr marL="0" marR="0" lvl="0" indent="0" algn="l" defTabSz="914400" rtl="0" eaLnBrk="1" fontAlgn="auto" latinLnBrk="0" hangingPunct="1">
              <a:lnSpc>
                <a:spcPct val="107000"/>
              </a:lnSpc>
              <a:spcBef>
                <a:spcPts val="0"/>
              </a:spcBef>
              <a:spcAft>
                <a:spcPts val="0"/>
              </a:spcAft>
              <a:buClrTx/>
              <a:buSzTx/>
              <a:buFont typeface="+mj-lt"/>
              <a:buNone/>
              <a:tabLst/>
              <a:defRPr/>
            </a:pPr>
            <a:r>
              <a:rPr lang="en-CA" sz="1100">
                <a:effectLst/>
                <a:latin typeface="Calibri"/>
                <a:ea typeface="Calibri" panose="020F0502020204030204" pitchFamily="34" charset="0"/>
                <a:cs typeface="Calibri"/>
              </a:rPr>
              <a:t>In Northeastern USA and southeast Canada, Indigenous Peoples were known to use a unique technique call the three sister’s which created it’s own ecosystem to help each individual plant grow. </a:t>
            </a:r>
            <a:r>
              <a:rPr lang="en-CA" sz="1100" b="1" i="1">
                <a:effectLst/>
                <a:latin typeface="Calibri"/>
                <a:ea typeface="Calibri" panose="020F0502020204030204" pitchFamily="34" charset="0"/>
                <a:cs typeface="Calibri"/>
              </a:rPr>
              <a:t>*</a:t>
            </a:r>
            <a:r>
              <a:rPr lang="en-US" sz="1100" b="1" i="1">
                <a:effectLst/>
                <a:latin typeface="Calibri" panose="020F0502020204030204" pitchFamily="34" charset="0"/>
                <a:ea typeface="Calibri" panose="020F0502020204030204" pitchFamily="34" charset="0"/>
                <a:cs typeface="Times New Roman" panose="02020603050405020304" pitchFamily="18" charset="0"/>
              </a:rPr>
              <a:t>Play the Video – a closer look of what the three sisters looks like in real life!*</a:t>
            </a:r>
            <a:endParaRPr lang="en-US" sz="1100" b="1" i="1">
              <a:solidFill>
                <a:srgbClr val="000000"/>
              </a:solidFill>
              <a:latin typeface="Segoe UI" panose="020B0502040204020203" pitchFamily="34" charset="0"/>
              <a:cs typeface="Segoe UI" panose="020B0502040204020203" pitchFamily="34" charset="0"/>
            </a:endParaRPr>
          </a:p>
          <a:p>
            <a:pPr marL="0" lvl="0" indent="0">
              <a:lnSpc>
                <a:spcPct val="107000"/>
              </a:lnSpc>
              <a:buFont typeface="+mj-lt"/>
              <a:buNone/>
            </a:pPr>
            <a:endParaRPr lang="en-CA" sz="1100">
              <a:effectLst/>
              <a:latin typeface="Calibri"/>
              <a:ea typeface="Calibri" panose="020F0502020204030204" pitchFamily="34" charset="0"/>
              <a:cs typeface="Calibri"/>
            </a:endParaRPr>
          </a:p>
          <a:p>
            <a:pPr marL="685800" lvl="1" indent="-228600">
              <a:lnSpc>
                <a:spcPct val="107000"/>
              </a:lnSpc>
              <a:buFont typeface="Arial" panose="020B0604020202020204" pitchFamily="34" charset="0"/>
              <a:buChar char="•"/>
            </a:pPr>
            <a:r>
              <a:rPr lang="en-CA" sz="1100">
                <a:effectLst/>
                <a:latin typeface="Calibri"/>
                <a:ea typeface="Calibri" panose="020F0502020204030204" pitchFamily="34" charset="0"/>
                <a:cs typeface="Calibri"/>
              </a:rPr>
              <a:t>They planted </a:t>
            </a:r>
            <a:r>
              <a:rPr lang="en-CA" sz="1100">
                <a:latin typeface="Calibri"/>
                <a:ea typeface="Calibri" panose="020F0502020204030204" pitchFamily="34" charset="0"/>
                <a:cs typeface="Calibri"/>
              </a:rPr>
              <a:t>these 3</a:t>
            </a:r>
            <a:r>
              <a:rPr lang="en-CA" sz="1100">
                <a:effectLst/>
                <a:latin typeface="Calibri"/>
                <a:ea typeface="Calibri" panose="020F0502020204030204" pitchFamily="34" charset="0"/>
                <a:cs typeface="Calibri"/>
              </a:rPr>
              <a:t> types of crops </a:t>
            </a:r>
            <a:r>
              <a:rPr lang="en-CA" sz="1100">
                <a:latin typeface="Calibri"/>
                <a:ea typeface="Calibri" panose="020F0502020204030204" pitchFamily="34" charset="0"/>
                <a:cs typeface="Calibri"/>
              </a:rPr>
              <a:t>[</a:t>
            </a:r>
            <a:r>
              <a:rPr lang="en-CA" sz="1100">
                <a:effectLst/>
                <a:latin typeface="Calibri"/>
                <a:ea typeface="Calibri" panose="020F0502020204030204" pitchFamily="34" charset="0"/>
                <a:cs typeface="Calibri"/>
              </a:rPr>
              <a:t>Corn, Beans, and Squash</a:t>
            </a:r>
            <a:r>
              <a:rPr lang="en-CA" sz="1100">
                <a:latin typeface="Calibri"/>
                <a:ea typeface="Calibri" panose="020F0502020204030204" pitchFamily="34" charset="0"/>
                <a:cs typeface="Calibri"/>
              </a:rPr>
              <a:t>]</a:t>
            </a:r>
            <a:r>
              <a:rPr lang="en-CA" sz="1100">
                <a:effectLst/>
                <a:latin typeface="Calibri"/>
                <a:ea typeface="Calibri" panose="020F0502020204030204" pitchFamily="34" charset="0"/>
                <a:cs typeface="Calibri"/>
              </a:rPr>
              <a:t> together in order to protect and provide for each plant and the soil</a:t>
            </a:r>
          </a:p>
          <a:p>
            <a:pPr marL="685800" lvl="1" indent="-228600">
              <a:lnSpc>
                <a:spcPct val="107000"/>
              </a:lnSpc>
              <a:spcAft>
                <a:spcPts val="800"/>
              </a:spcAft>
              <a:buFont typeface="Arial" panose="020B0604020202020204" pitchFamily="34" charset="0"/>
              <a:buChar char="•"/>
            </a:pPr>
            <a:r>
              <a:rPr lang="en-CA" sz="1100">
                <a:effectLst/>
                <a:latin typeface="Calibri"/>
                <a:ea typeface="Calibri" panose="020F0502020204030204" pitchFamily="34" charset="0"/>
                <a:cs typeface="Calibri"/>
              </a:rPr>
              <a:t>The corn stalks provides support for the beans to grow up and around</a:t>
            </a:r>
          </a:p>
          <a:p>
            <a:pPr marL="685800" lvl="1" indent="-228600">
              <a:lnSpc>
                <a:spcPct val="107000"/>
              </a:lnSpc>
              <a:spcAft>
                <a:spcPts val="800"/>
              </a:spcAft>
              <a:buFont typeface="Arial" panose="020B0604020202020204" pitchFamily="34" charset="0"/>
              <a:buChar char="•"/>
            </a:pPr>
            <a:r>
              <a:rPr lang="en-CA" sz="1100">
                <a:effectLst/>
                <a:latin typeface="Calibri"/>
                <a:ea typeface="Calibri" panose="020F0502020204030204" pitchFamily="34" charset="0"/>
                <a:cs typeface="Calibri"/>
              </a:rPr>
              <a:t>The beans provide nitrogen to the soil which helps the other plants to grow </a:t>
            </a:r>
          </a:p>
          <a:p>
            <a:pPr marL="685800" lvl="1" indent="-228600">
              <a:lnSpc>
                <a:spcPct val="107000"/>
              </a:lnSpc>
              <a:spcAft>
                <a:spcPts val="800"/>
              </a:spcAft>
              <a:buFont typeface="Arial" panose="020B0604020202020204" pitchFamily="34" charset="0"/>
              <a:buChar char="•"/>
            </a:pPr>
            <a:r>
              <a:rPr lang="en-CA" sz="1100">
                <a:effectLst/>
                <a:latin typeface="Calibri"/>
                <a:ea typeface="Calibri" panose="020F0502020204030204" pitchFamily="34" charset="0"/>
                <a:cs typeface="Calibri"/>
              </a:rPr>
              <a:t>The squashes provides ground cover which reduces soil erosion, water evaporation, and prevents weeds from growing.</a:t>
            </a:r>
            <a:r>
              <a:rPr lang="en-CA" sz="1100">
                <a:latin typeface="Calibri"/>
                <a:ea typeface="Calibri" panose="020F0502020204030204" pitchFamily="34" charset="0"/>
                <a:cs typeface="Calibri"/>
              </a:rPr>
              <a:t> </a:t>
            </a:r>
          </a:p>
          <a:p>
            <a:pPr marL="685800" lvl="1" indent="-228600">
              <a:lnSpc>
                <a:spcPct val="107000"/>
              </a:lnSpc>
              <a:spcAft>
                <a:spcPts val="800"/>
              </a:spcAft>
              <a:buFont typeface="+mj-lt"/>
              <a:buAutoNum type="arabicPeriod"/>
            </a:pPr>
            <a:endParaRPr lang="en-CA" sz="1100">
              <a:latin typeface="Calibri"/>
              <a:cs typeface="Calibri"/>
            </a:endParaRPr>
          </a:p>
          <a:p>
            <a:pPr marL="0" lvl="0" indent="0">
              <a:lnSpc>
                <a:spcPct val="107000"/>
              </a:lnSpc>
              <a:spcAft>
                <a:spcPts val="800"/>
              </a:spcAft>
              <a:buFont typeface="+mj-lt"/>
              <a:buNone/>
            </a:pPr>
            <a:r>
              <a:rPr lang="en-US" sz="1100"/>
              <a:t>These three main staples were originally being cultivated in Mexico and then found their way further into North America. </a:t>
            </a:r>
            <a:endParaRPr lang="en-CA" sz="1100" b="0">
              <a:solidFill>
                <a:schemeClr val="tx1"/>
              </a:solidFill>
              <a:effectLst/>
              <a:latin typeface="Calibri" panose="020F0502020204030204" pitchFamily="34" charset="0"/>
              <a:cs typeface="Times New Roman" panose="02020603050405020304" pitchFamily="18" charset="0"/>
            </a:endParaRPr>
          </a:p>
          <a:p>
            <a:pPr marL="0" indent="0">
              <a:lnSpc>
                <a:spcPct val="107000"/>
              </a:lnSpc>
              <a:buFont typeface="+mj-lt"/>
              <a:buNone/>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8</a:t>
            </a:fld>
            <a:endParaRPr lang="en-CA"/>
          </a:p>
        </p:txBody>
      </p:sp>
    </p:spTree>
    <p:extLst>
      <p:ext uri="{BB962C8B-B14F-4D97-AF65-F5344CB8AC3E}">
        <p14:creationId xmlns:p14="http://schemas.microsoft.com/office/powerpoint/2010/main" val="3976840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800" dirty="0">
                <a:effectLst/>
                <a:latin typeface="Calibri"/>
                <a:ea typeface="Calibri" panose="020F0502020204030204" pitchFamily="34" charset="0"/>
                <a:cs typeface="Calibri"/>
              </a:rPr>
              <a:t>Indigenous People also managed the land to benefit not only humans, but entire ecosystems!</a:t>
            </a:r>
            <a:r>
              <a:rPr lang="en-US" sz="1800" dirty="0">
                <a:latin typeface="Calibri"/>
                <a:ea typeface="Calibri" panose="020F0502020204030204" pitchFamily="34" charset="0"/>
                <a:cs typeface="Calibri"/>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a:ea typeface="Calibri" panose="020F0502020204030204" pitchFamily="34" charset="0"/>
                <a:cs typeface="Calibri"/>
              </a:rPr>
              <a:t>In the Southwest, the A: </a:t>
            </a:r>
            <a:r>
              <a:rPr lang="en-US" sz="1800" dirty="0" err="1">
                <a:latin typeface="Calibri"/>
                <a:ea typeface="Calibri" panose="020F0502020204030204" pitchFamily="34" charset="0"/>
                <a:cs typeface="Calibri"/>
              </a:rPr>
              <a:t>shiwi</a:t>
            </a:r>
            <a:r>
              <a:rPr lang="en-US" sz="1800" dirty="0">
                <a:effectLst/>
                <a:latin typeface="Calibri"/>
                <a:ea typeface="Calibri" panose="020F0502020204030204" pitchFamily="34" charset="0"/>
                <a:cs typeface="Calibri"/>
              </a:rPr>
              <a:t>, or the Zuni people, were dependent on what the land provided them in New Mexico. Living in a region with limited water resources, they developed farming methods which allowed them to use the landscape to divert water to their crops such as using Waffle Gardens.</a:t>
            </a:r>
            <a:r>
              <a:rPr lang="en-US" sz="1800" dirty="0">
                <a:latin typeface="Calibri"/>
                <a:ea typeface="Calibri" panose="020F0502020204030204" pitchFamily="34" charset="0"/>
                <a:cs typeface="Calibri"/>
              </a:rPr>
              <a:t> </a:t>
            </a:r>
            <a:endParaRPr lang="en-US" sz="1800" dirty="0">
              <a:effectLst/>
              <a:latin typeface="Calibri" panose="020F0502020204030204" pitchFamily="34" charset="0"/>
              <a:ea typeface="Calibri" panose="020F0502020204030204" pitchFamily="34" charset="0"/>
              <a:cs typeface="Calibri"/>
            </a:endParaRP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dirty="0">
                <a:effectLst/>
                <a:latin typeface="Calibri"/>
                <a:ea typeface="Calibri" panose="020F0502020204030204" pitchFamily="34" charset="0"/>
                <a:cs typeface="Calibri"/>
              </a:rPr>
              <a:t>Waffle Gardens would consist of a grid of squares surrounded by raised mounds of dirt. This would help direct the flow of water directly to the plants while offering wind protection and limiting the amount of water needed. This method is known as one of the oldest sustainable farming practices.</a:t>
            </a:r>
            <a:r>
              <a:rPr lang="en-US" sz="1800" dirty="0">
                <a:latin typeface="Calibri"/>
                <a:ea typeface="Calibri" panose="020F0502020204030204" pitchFamily="34" charset="0"/>
                <a:cs typeface="Calibri"/>
              </a:rPr>
              <a:t> </a:t>
            </a: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lvl="1" indent="0">
              <a:lnSpc>
                <a:spcPct val="107000"/>
              </a:lnSpc>
              <a:buFont typeface="+mj-lt"/>
              <a:buNone/>
            </a:pPr>
            <a:endParaRPr lang="en-CA" sz="11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9</a:t>
            </a:fld>
            <a:endParaRPr lang="en-CA"/>
          </a:p>
        </p:txBody>
      </p:sp>
    </p:spTree>
    <p:extLst>
      <p:ext uri="{BB962C8B-B14F-4D97-AF65-F5344CB8AC3E}">
        <p14:creationId xmlns:p14="http://schemas.microsoft.com/office/powerpoint/2010/main" val="14199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Other forms of sustainable agriculture and utilizing the ecosystems looked quite different region to region based on the resources and geography available.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On the West Coast of Canada, First Nations acted as ecosystem engineers to form clam gardens which were culturally important. This consisted of clearing and terracing the beaches and building rock walls in the intertidal zones creating a habitat where clams could be harvested. These gardens increased the productivity of clams, improved the habitat, and provided a reliable food source! </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To achieve this, they had to manage suitability for the clams by managing oxygen levels and depth from the sun to increase their harvests. This is like agriculture where we must create better living conditions for all things to improve their health and productivity.</a:t>
            </a:r>
          </a:p>
          <a:p>
            <a:pPr marL="0" marR="0">
              <a:lnSpc>
                <a:spcPct val="107000"/>
              </a:lnSpc>
              <a:spcBef>
                <a:spcPts val="0"/>
              </a:spcBef>
              <a:spcAft>
                <a:spcPts val="800"/>
              </a:spcAft>
            </a:pPr>
            <a:endParaRPr lang="en-CA"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CA" sz="1800" dirty="0">
                <a:effectLst/>
                <a:latin typeface="Calibri" panose="020F0502020204030204" pitchFamily="34" charset="0"/>
                <a:ea typeface="Calibri" panose="020F0502020204030204" pitchFamily="34" charset="0"/>
                <a:cs typeface="Times New Roman" panose="02020603050405020304" pitchFamily="18" charset="0"/>
              </a:rPr>
              <a:t>This was one of a few ways Indigenous peoples sustainably managed natural resources in the environment. Until recently, clam gardens were unknown to western science and have provided western science an opportunity to learn from traditional knowledge to provide benefits to people and the natural systems. </a:t>
            </a:r>
          </a:p>
          <a:p>
            <a:pPr>
              <a:lnSpc>
                <a:spcPct val="107000"/>
              </a:lnSpc>
              <a:spcAft>
                <a:spcPts val="800"/>
              </a:spcAft>
            </a:pPr>
            <a:endParaRPr lang="en-US" sz="1800" dirty="0">
              <a:latin typeface="Calibri" panose="020F0502020204030204" pitchFamily="34" charset="0"/>
              <a:ea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863E6DDC-6814-426B-836F-B5C715FBAE47}" type="slidenum">
              <a:rPr lang="en-CA" smtClean="0"/>
              <a:t>10</a:t>
            </a:fld>
            <a:endParaRPr lang="en-CA"/>
          </a:p>
        </p:txBody>
      </p:sp>
    </p:spTree>
    <p:extLst>
      <p:ext uri="{BB962C8B-B14F-4D97-AF65-F5344CB8AC3E}">
        <p14:creationId xmlns:p14="http://schemas.microsoft.com/office/powerpoint/2010/main" val="1036733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48137-0D99-3FA2-3594-EB587EB466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F3FE83B8-094A-CB20-2356-227B5CFC7A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E30D7DA1-83CC-5A54-B5D4-35A9FED3780E}"/>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44C8E3A1-71FD-43DA-5DF3-F0D4F599DDDF}"/>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7472AA5-0572-E193-3CE1-32C6792B94AF}"/>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81803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BB276-3EED-6992-6418-24A4E86917B5}"/>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A2EBF0B3-6A61-AB63-C4F3-ED73F5AB90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6B17E14B-5E4A-BAD7-F801-2CEB065515CC}"/>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925C5E78-532A-718E-9CF1-9E48FA58B0F5}"/>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C8121D7-5AFE-9400-2AD6-C3939F5C642F}"/>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480104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8F9259B-4860-8A17-0801-A8BCF1E9203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BCE2D93C-3DE7-5C55-C17A-CBA9361B8EB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29B0968-E6E4-EB15-6F00-D8095263BF1A}"/>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F935A015-799C-5C33-EF8B-91D87A8DE64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B5339D59-D9FB-188A-3174-1D1EC2D600D8}"/>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542310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59911-1457-824B-AA75-5EF2EFFDABB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DC39BD3-4471-A544-8985-690FB4F2B8E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6E9F92F-09C6-D849-9B22-A383F425C11C}"/>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B0B96455-B83E-194D-A559-1ED4184B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7BFB2E-AF8C-064D-BAC8-1213819FF261}"/>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7" name="Rectangle 6">
            <a:extLst>
              <a:ext uri="{FF2B5EF4-FFF2-40B4-BE49-F238E27FC236}">
                <a16:creationId xmlns:a16="http://schemas.microsoft.com/office/drawing/2014/main" id="{79102CAF-7F24-A541-AC6A-ACF924A618C8}"/>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DC2CB52-866E-1546-B824-A22E292CDB89}"/>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8968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A93541-71FB-1B40-BCD7-739171CFDE93}"/>
              </a:ext>
            </a:extLst>
          </p:cNvPr>
          <p:cNvSpPr>
            <a:spLocks noGrp="1"/>
          </p:cNvSpPr>
          <p:nvPr>
            <p:ph type="title"/>
          </p:nvPr>
        </p:nvSpPr>
        <p:spPr/>
        <p:txBody>
          <a:bodyPr/>
          <a:lstStyle>
            <a:lvl1pPr>
              <a:defRPr b="1">
                <a:solidFill>
                  <a:srgbClr val="007A6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654FDAEC-1537-6A48-850B-28E2BFC8A0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36A38-415D-A947-8F86-7DC9446F95BA}"/>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F8449071-4F51-CF42-8846-713EA62E09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BFEEDA-FE5D-9F4E-A142-E2B00F02A695}"/>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Rectangle 7">
            <a:extLst>
              <a:ext uri="{FF2B5EF4-FFF2-40B4-BE49-F238E27FC236}">
                <a16:creationId xmlns:a16="http://schemas.microsoft.com/office/drawing/2014/main" id="{2C3040BB-4D7D-3643-A8A1-1B1B282A2714}"/>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8B402DF-0682-2348-B798-743083E81DC4}"/>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12C8DFFA-7F15-BF4E-A0E6-729A39F41605}"/>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4423F7EF-34DE-5C45-AA07-FEB26D59974B}"/>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C4F9AF32-EF62-2F4D-9B72-359875AC3437}"/>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4" name="Picture 13">
            <a:extLst>
              <a:ext uri="{FF2B5EF4-FFF2-40B4-BE49-F238E27FC236}">
                <a16:creationId xmlns:a16="http://schemas.microsoft.com/office/drawing/2014/main" id="{012106FE-F60C-964B-AA9E-7ABDA4392A8C}"/>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4904989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EBCA-4B93-9242-AB84-89CF6D0185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824F19-2058-6041-AF61-7A8A907258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3AB08D7-8B7A-D740-B143-DF152485C7B0}"/>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DE792EB5-C928-AA4C-8EB8-424AD4E0F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0A2942-DF16-254A-96E2-99CFDDB5A29E}"/>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3928906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683205-BAA8-4443-BF52-C75679BB66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CDEAB99-43A7-C543-97D8-4B38ACFC88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5C318B-BF46-FD40-9340-5D419778F17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EBCDF52-CA7E-174E-85A6-CDE651294717}"/>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6" name="Footer Placeholder 5">
            <a:extLst>
              <a:ext uri="{FF2B5EF4-FFF2-40B4-BE49-F238E27FC236}">
                <a16:creationId xmlns:a16="http://schemas.microsoft.com/office/drawing/2014/main" id="{47F1997B-51E3-9E48-9A48-7AB16341C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A43E1FF-6C51-D44B-B3AC-181F7F6AD48E}"/>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8" name="Date Placeholder 3">
            <a:extLst>
              <a:ext uri="{FF2B5EF4-FFF2-40B4-BE49-F238E27FC236}">
                <a16:creationId xmlns:a16="http://schemas.microsoft.com/office/drawing/2014/main" id="{0BDDAD0A-1FE8-9F45-8E5B-B1DBB6E152D0}"/>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5/24/2023</a:t>
            </a:fld>
            <a:endParaRPr lang="en-US"/>
          </a:p>
        </p:txBody>
      </p:sp>
      <p:sp>
        <p:nvSpPr>
          <p:cNvPr id="9" name="Slide Number Placeholder 5">
            <a:extLst>
              <a:ext uri="{FF2B5EF4-FFF2-40B4-BE49-F238E27FC236}">
                <a16:creationId xmlns:a16="http://schemas.microsoft.com/office/drawing/2014/main" id="{B7C9E1FC-9912-8841-A6C8-EC15CCBF8A28}"/>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0" name="Rectangle 9">
            <a:extLst>
              <a:ext uri="{FF2B5EF4-FFF2-40B4-BE49-F238E27FC236}">
                <a16:creationId xmlns:a16="http://schemas.microsoft.com/office/drawing/2014/main" id="{23D12A4E-8677-744B-A9DC-597263B6664C}"/>
              </a:ext>
            </a:extLst>
          </p:cNvPr>
          <p:cNvSpPr/>
          <p:nvPr/>
        </p:nvSpPr>
        <p:spPr>
          <a:xfrm>
            <a:off x="0" y="6413074"/>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53D307A5-A0D2-054E-97B2-720D76615AF8}"/>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F880FCB6-31D7-4348-9F3D-8AFCABE640BD}"/>
              </a:ext>
            </a:extLst>
          </p:cNvPr>
          <p:cNvSpPr/>
          <p:nvPr/>
        </p:nvSpPr>
        <p:spPr>
          <a:xfrm>
            <a:off x="11367612" y="6058668"/>
            <a:ext cx="662807" cy="662807"/>
          </a:xfrm>
          <a:prstGeom prst="ellipse">
            <a:avLst/>
          </a:prstGeom>
          <a:solidFill>
            <a:schemeClr val="bg2">
              <a:lumMod val="9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6410FE3-3119-064C-8C94-9382E404DB7A}"/>
              </a:ext>
            </a:extLst>
          </p:cNvPr>
          <p:cNvSpPr/>
          <p:nvPr/>
        </p:nvSpPr>
        <p:spPr>
          <a:xfrm>
            <a:off x="11182696" y="6208910"/>
            <a:ext cx="311770" cy="311770"/>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6A4087A-72B6-424F-A8AE-ED4B41635E6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7" name="Picture 16">
            <a:extLst>
              <a:ext uri="{FF2B5EF4-FFF2-40B4-BE49-F238E27FC236}">
                <a16:creationId xmlns:a16="http://schemas.microsoft.com/office/drawing/2014/main" id="{056C6BA2-EE54-E049-ADC8-69CF06B428E0}"/>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2838927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BCD0-D4DA-3D44-923E-8F8F5895245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E9A8CB-0A42-5D44-9EB0-924E55C184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397D218-B1A5-834B-8414-ECED8211792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878EB8D-8064-5946-A4AF-605CD94658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FE34F2-8AA0-3F43-828B-EB73C960D15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418CD8-11E6-A448-B9F1-151197B2DF7F}"/>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8" name="Footer Placeholder 7">
            <a:extLst>
              <a:ext uri="{FF2B5EF4-FFF2-40B4-BE49-F238E27FC236}">
                <a16:creationId xmlns:a16="http://schemas.microsoft.com/office/drawing/2014/main" id="{3508D3E7-4A6C-5946-86E0-BD6D72AE279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C735727-A329-B243-99FB-D9D46C4D2829}"/>
              </a:ext>
            </a:extLst>
          </p:cNvPr>
          <p:cNvSpPr>
            <a:spLocks noGrp="1"/>
          </p:cNvSpPr>
          <p:nvPr>
            <p:ph type="sldNum" sz="quarter" idx="12"/>
          </p:nvPr>
        </p:nvSpPr>
        <p:spPr/>
        <p:txBody>
          <a:bodyPr/>
          <a:lstStyle/>
          <a:p>
            <a:fld id="{017BE2CA-8BBE-744C-A6AD-17EB62627B6F}" type="slidenum">
              <a:rPr lang="en-US" smtClean="0"/>
              <a:t>‹#›</a:t>
            </a:fld>
            <a:endParaRPr lang="en-US"/>
          </a:p>
        </p:txBody>
      </p:sp>
      <p:sp>
        <p:nvSpPr>
          <p:cNvPr id="10" name="Date Placeholder 3">
            <a:extLst>
              <a:ext uri="{FF2B5EF4-FFF2-40B4-BE49-F238E27FC236}">
                <a16:creationId xmlns:a16="http://schemas.microsoft.com/office/drawing/2014/main" id="{571CDF08-02F4-8444-8E97-FD353642B603}"/>
              </a:ext>
            </a:extLst>
          </p:cNvPr>
          <p:cNvSpPr txBox="1">
            <a:spLocks/>
          </p:cNvSpPr>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4867B41-71A4-FA42-AD04-32307A9C24DB}" type="datetimeFigureOut">
              <a:rPr lang="en-US" smtClean="0"/>
              <a:pPr/>
              <a:t>5/24/2023</a:t>
            </a:fld>
            <a:endParaRPr lang="en-US"/>
          </a:p>
        </p:txBody>
      </p:sp>
      <p:sp>
        <p:nvSpPr>
          <p:cNvPr id="11" name="Slide Number Placeholder 5">
            <a:extLst>
              <a:ext uri="{FF2B5EF4-FFF2-40B4-BE49-F238E27FC236}">
                <a16:creationId xmlns:a16="http://schemas.microsoft.com/office/drawing/2014/main" id="{BB354D0C-8361-6A48-91CC-75D527F7446B}"/>
              </a:ext>
            </a:extLst>
          </p:cNvPr>
          <p:cNvSpPr txBox="1">
            <a:spLocks/>
          </p:cNvSpPr>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17BE2CA-8BBE-744C-A6AD-17EB62627B6F}" type="slidenum">
              <a:rPr lang="en-US" smtClean="0"/>
              <a:pPr/>
              <a:t>‹#›</a:t>
            </a:fld>
            <a:endParaRPr lang="en-US"/>
          </a:p>
        </p:txBody>
      </p:sp>
      <p:sp>
        <p:nvSpPr>
          <p:cNvPr id="12" name="Rectangle 11">
            <a:extLst>
              <a:ext uri="{FF2B5EF4-FFF2-40B4-BE49-F238E27FC236}">
                <a16:creationId xmlns:a16="http://schemas.microsoft.com/office/drawing/2014/main" id="{4A0AC7FB-4291-384E-9E8C-252AA69E905D}"/>
              </a:ext>
            </a:extLst>
          </p:cNvPr>
          <p:cNvSpPr/>
          <p:nvPr/>
        </p:nvSpPr>
        <p:spPr>
          <a:xfrm>
            <a:off x="0" y="6405990"/>
            <a:ext cx="12192000" cy="44492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CD4B06E-C1C7-1C46-B667-634435BB1CCF}"/>
              </a:ext>
            </a:extLst>
          </p:cNvPr>
          <p:cNvSpPr/>
          <p:nvPr/>
        </p:nvSpPr>
        <p:spPr>
          <a:xfrm>
            <a:off x="0" y="6356350"/>
            <a:ext cx="12192000" cy="49640"/>
          </a:xfrm>
          <a:prstGeom prst="rect">
            <a:avLst/>
          </a:prstGeom>
          <a:solidFill>
            <a:srgbClr val="007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8AB017B9-0B35-BA4D-8B80-F4124678F48E}"/>
              </a:ext>
            </a:extLst>
          </p:cNvPr>
          <p:cNvSpPr/>
          <p:nvPr/>
        </p:nvSpPr>
        <p:spPr>
          <a:xfrm>
            <a:off x="10817560" y="37130"/>
            <a:ext cx="1322368" cy="1322368"/>
          </a:xfrm>
          <a:prstGeom prst="ellipse">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5D37E380-2303-854A-BD0C-5941CC9D064C}"/>
              </a:ext>
            </a:extLst>
          </p:cNvPr>
          <p:cNvSpPr/>
          <p:nvPr/>
        </p:nvSpPr>
        <p:spPr>
          <a:xfrm>
            <a:off x="10576001" y="185220"/>
            <a:ext cx="483117" cy="483117"/>
          </a:xfrm>
          <a:prstGeom prst="ellipse">
            <a:avLst/>
          </a:prstGeom>
          <a:solidFill>
            <a:srgbClr val="FFFF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455269-61E7-8D48-BA6E-EFDF5F75DD5A}"/>
              </a:ext>
            </a:extLst>
          </p:cNvPr>
          <p:cNvSpPr txBox="1"/>
          <p:nvPr/>
        </p:nvSpPr>
        <p:spPr>
          <a:xfrm>
            <a:off x="788709" y="6544102"/>
            <a:ext cx="5062194" cy="260518"/>
          </a:xfrm>
          <a:prstGeom prst="rect">
            <a:avLst/>
          </a:prstGeom>
          <a:noFill/>
        </p:spPr>
        <p:txBody>
          <a:bodyPr wrap="square" rtlCol="0">
            <a:noAutofit/>
          </a:bodyPr>
          <a:lstStyle/>
          <a:p>
            <a:pPr>
              <a:lnSpc>
                <a:spcPct val="100000"/>
              </a:lnSpc>
            </a:pPr>
            <a:r>
              <a:rPr lang="en-CA" sz="1200" b="1" kern="1200">
                <a:solidFill>
                  <a:schemeClr val="bg1"/>
                </a:solidFill>
                <a:effectLst/>
                <a:latin typeface="+mn-lt"/>
                <a:ea typeface="+mn-ea"/>
                <a:cs typeface="+mn-cs"/>
              </a:rPr>
              <a:t>Wetland Centres of Excellence </a:t>
            </a:r>
          </a:p>
        </p:txBody>
      </p:sp>
      <p:pic>
        <p:nvPicPr>
          <p:cNvPr id="19" name="Picture 18">
            <a:extLst>
              <a:ext uri="{FF2B5EF4-FFF2-40B4-BE49-F238E27FC236}">
                <a16:creationId xmlns:a16="http://schemas.microsoft.com/office/drawing/2014/main" id="{52C5BD74-F818-0041-84CB-D44E32ED8E3B}"/>
              </a:ext>
            </a:extLst>
          </p:cNvPr>
          <p:cNvPicPr>
            <a:picLocks noChangeAspect="1"/>
          </p:cNvPicPr>
          <p:nvPr/>
        </p:nvPicPr>
        <p:blipFill>
          <a:blip r:embed="rId2"/>
          <a:stretch>
            <a:fillRect/>
          </a:stretch>
        </p:blipFill>
        <p:spPr>
          <a:xfrm>
            <a:off x="392269" y="6478178"/>
            <a:ext cx="389534" cy="260517"/>
          </a:xfrm>
          <a:prstGeom prst="rect">
            <a:avLst/>
          </a:prstGeom>
        </p:spPr>
      </p:pic>
    </p:spTree>
    <p:extLst>
      <p:ext uri="{BB962C8B-B14F-4D97-AF65-F5344CB8AC3E}">
        <p14:creationId xmlns:p14="http://schemas.microsoft.com/office/powerpoint/2010/main" val="14258530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DE608-DCFE-004D-ACFC-910292F7E286}"/>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3" name="Date Placeholder 2">
            <a:extLst>
              <a:ext uri="{FF2B5EF4-FFF2-40B4-BE49-F238E27FC236}">
                <a16:creationId xmlns:a16="http://schemas.microsoft.com/office/drawing/2014/main" id="{134A4AE4-0174-4C40-B91F-45C9278A9C06}"/>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4" name="Footer Placeholder 3">
            <a:extLst>
              <a:ext uri="{FF2B5EF4-FFF2-40B4-BE49-F238E27FC236}">
                <a16:creationId xmlns:a16="http://schemas.microsoft.com/office/drawing/2014/main" id="{061F8E24-3123-014F-A9DB-6CA34C4558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3FC077-9BEF-6D4A-B48A-138E16E6B09D}"/>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989594187"/>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4B5714A-53AD-AD46-8F1F-523FDBB49871}"/>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3" name="Footer Placeholder 2">
            <a:extLst>
              <a:ext uri="{FF2B5EF4-FFF2-40B4-BE49-F238E27FC236}">
                <a16:creationId xmlns:a16="http://schemas.microsoft.com/office/drawing/2014/main" id="{B2CA0DFA-5741-FB4B-AFF3-D0AD68E987C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7A64072-FBB1-4B48-9B3A-5D00C5D74067}"/>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3481811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34F97-C477-4C6D-9771-084DFE0BA5F8}"/>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C6452713-9264-43AB-92A7-DD5D1500D0D8}"/>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4" name="Footer Placeholder 3">
            <a:extLst>
              <a:ext uri="{FF2B5EF4-FFF2-40B4-BE49-F238E27FC236}">
                <a16:creationId xmlns:a16="http://schemas.microsoft.com/office/drawing/2014/main" id="{E4E582BD-AD9C-46A8-B228-682B6F7074B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CA5932-0B3C-43BD-93F4-0E984802120C}"/>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3430552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580B6-3682-C55D-999D-C3FFC409F7CD}"/>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61F3D921-6FDA-C520-0E4D-AFFFF576CA3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CAD3A9F0-2F4A-710B-44C9-DAB9839F4533}"/>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03A7B8AD-A7CF-547F-6284-3F270A2431C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A8E97F1E-940C-BB5F-BDF1-465C6B10082A}"/>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678850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F5C7E-ECBE-A946-B6BD-CEEF33460F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15B58E-D474-3946-B279-025EC3036D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90BA31-C2CF-434F-B5AE-CE9CD5BE8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B0FFC9-DB22-864E-B127-5D77EB9B42EF}"/>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6" name="Footer Placeholder 5">
            <a:extLst>
              <a:ext uri="{FF2B5EF4-FFF2-40B4-BE49-F238E27FC236}">
                <a16:creationId xmlns:a16="http://schemas.microsoft.com/office/drawing/2014/main" id="{C5B236A3-28F6-2849-99A2-ADC5B8E2E6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8824D2-7905-4843-953C-B91571509BFB}"/>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2700105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82355-AC07-D94F-B470-6BD691931F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16CED-54AB-844A-8C4D-6205BBCDCA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0C536C0F-36CE-A344-B638-8EB70F3287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82CEDA-34BB-5344-883F-50B6D6AE4163}"/>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6" name="Footer Placeholder 5">
            <a:extLst>
              <a:ext uri="{FF2B5EF4-FFF2-40B4-BE49-F238E27FC236}">
                <a16:creationId xmlns:a16="http://schemas.microsoft.com/office/drawing/2014/main" id="{323DD2B2-3E05-4548-B01A-0FAE0A7A5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8B38B-870A-1543-AAA0-B604C32939F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40682562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35B3F-B15B-6C4F-B481-AEB0FD738F6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96F437D-8656-7A4B-8225-BC6FD7CFC59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4509B2-AB45-4D47-82D5-4A3F3C9FF1D9}"/>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2D763B30-0705-0148-B3C2-7F56DE3D02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5E6641-6183-DD40-8022-A05406D8DF94}"/>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8041249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EA1177B-0382-7448-B3D0-30FDA01788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5871D8A-D1EE-D44B-A949-C4D2F09B27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50EC94-89AD-0C40-A42C-6395735942B5}"/>
              </a:ext>
            </a:extLst>
          </p:cNvPr>
          <p:cNvSpPr>
            <a:spLocks noGrp="1"/>
          </p:cNvSpPr>
          <p:nvPr>
            <p:ph type="dt" sz="half" idx="10"/>
          </p:nvPr>
        </p:nvSpPr>
        <p:spPr/>
        <p:txBody>
          <a:body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D7C95129-4BDE-144F-9F28-CCC724A20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DA99CD-213F-F24D-A320-DAC5B7F2848A}"/>
              </a:ext>
            </a:extLst>
          </p:cNvPr>
          <p:cNvSpPr>
            <a:spLocks noGrp="1"/>
          </p:cNvSpPr>
          <p:nvPr>
            <p:ph type="sldNum" sz="quarter" idx="12"/>
          </p:nvPr>
        </p:nvSpPr>
        <p:spPr/>
        <p:txBody>
          <a:bodyPr/>
          <a:lstStyle/>
          <a:p>
            <a:fld id="{017BE2CA-8BBE-744C-A6AD-17EB62627B6F}" type="slidenum">
              <a:rPr lang="en-US" smtClean="0"/>
              <a:t>‹#›</a:t>
            </a:fld>
            <a:endParaRPr lang="en-US"/>
          </a:p>
        </p:txBody>
      </p:sp>
    </p:spTree>
    <p:extLst>
      <p:ext uri="{BB962C8B-B14F-4D97-AF65-F5344CB8AC3E}">
        <p14:creationId xmlns:p14="http://schemas.microsoft.com/office/powerpoint/2010/main" val="1185247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5A142-3F62-6DF2-7172-D506AC37CE0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E9E8500B-09B6-AA7B-56FD-A8884E51B7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C8091C-2944-F83F-AC71-3D1F3533C8F6}"/>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F91701FD-53DD-C232-82AF-A0778373CA8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FF8C57D6-1203-5437-AB02-846DDFF85A2B}"/>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4004483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90A29-DF9D-4409-E575-3BE5711CC8F4}"/>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3D4B9224-9D27-6766-867F-CDDB0D4E79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6105A164-C08F-4826-35D2-55F98C4882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199C90D0-8E5B-13DD-A288-DFC1E90DC640}"/>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6" name="Footer Placeholder 5">
            <a:extLst>
              <a:ext uri="{FF2B5EF4-FFF2-40B4-BE49-F238E27FC236}">
                <a16:creationId xmlns:a16="http://schemas.microsoft.com/office/drawing/2014/main" id="{24257A2D-4BFB-CE14-6EA3-61C8073844B2}"/>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EF4FA98-F738-8EF5-1264-92CE4E9C9318}"/>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615394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85C2F-7C3C-BC1D-5DC6-8CAE8A069EC9}"/>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4B3B156C-F1FA-6F5F-A39B-AB3D875CE7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EEB177-23C2-EA15-99D9-D0EEF9F969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57A4B865-A47B-EA0A-B78F-728AFEBD1F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9C5E68-9BD3-7420-9136-78B21D91C19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927473CE-21C1-BCDC-7F63-D6C5A7F5D83B}"/>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8" name="Footer Placeholder 7">
            <a:extLst>
              <a:ext uri="{FF2B5EF4-FFF2-40B4-BE49-F238E27FC236}">
                <a16:creationId xmlns:a16="http://schemas.microsoft.com/office/drawing/2014/main" id="{F6F8140C-89A0-FC9B-0F6E-E91EE74B5466}"/>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F57A657A-C2A9-6F13-CBB8-4B253A9F6F8E}"/>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71054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AC468-F798-23BB-0505-FA64A02B54D4}"/>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B70C72D9-60D5-7329-E647-889ECB751872}"/>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4" name="Footer Placeholder 3">
            <a:extLst>
              <a:ext uri="{FF2B5EF4-FFF2-40B4-BE49-F238E27FC236}">
                <a16:creationId xmlns:a16="http://schemas.microsoft.com/office/drawing/2014/main" id="{3BBC9B15-0583-2A0C-1970-D3F120D18623}"/>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A549B0BA-2486-E8EB-5891-DA485D60C23A}"/>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14268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07A356-0606-6C6E-916A-1B216CE9DA8D}"/>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3" name="Footer Placeholder 2">
            <a:extLst>
              <a:ext uri="{FF2B5EF4-FFF2-40B4-BE49-F238E27FC236}">
                <a16:creationId xmlns:a16="http://schemas.microsoft.com/office/drawing/2014/main" id="{48BE788D-6C12-4496-84F5-16055B9020A5}"/>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B5B0CA30-856F-08A9-AA63-F3BC661FE85E}"/>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2530553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27E0B-BAC9-1FA7-D209-727F4BEECA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08B5E23-F816-C358-E55B-747495BE76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179CB842-30EE-C27D-7D51-0722625B80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23D6E2-4BEA-64CE-0B1D-BA3BE9C8A294}"/>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6" name="Footer Placeholder 5">
            <a:extLst>
              <a:ext uri="{FF2B5EF4-FFF2-40B4-BE49-F238E27FC236}">
                <a16:creationId xmlns:a16="http://schemas.microsoft.com/office/drawing/2014/main" id="{7D8240FE-5E02-B4C3-28CF-5E6ADD58490F}"/>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542ADF1A-FDE5-C52B-D056-D80C33B8AC32}"/>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132045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88245-B2BB-9AE2-217A-FFE52F2D5AB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1E458312-38E8-0FDB-36B7-9201D5D6E6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461212E3-5082-46F7-C74D-C5BFE24E2E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FBF0A58-BEC4-9F31-6053-2CE74B293F13}"/>
              </a:ext>
            </a:extLst>
          </p:cNvPr>
          <p:cNvSpPr>
            <a:spLocks noGrp="1"/>
          </p:cNvSpPr>
          <p:nvPr>
            <p:ph type="dt" sz="half" idx="10"/>
          </p:nvPr>
        </p:nvSpPr>
        <p:spPr/>
        <p:txBody>
          <a:bodyPr/>
          <a:lstStyle/>
          <a:p>
            <a:fld id="{0B06399B-7C79-4AFC-ACD3-2F34A3910CC2}" type="datetimeFigureOut">
              <a:rPr lang="en-CA" smtClean="0"/>
              <a:t>2023-05-24</a:t>
            </a:fld>
            <a:endParaRPr lang="en-CA"/>
          </a:p>
        </p:txBody>
      </p:sp>
      <p:sp>
        <p:nvSpPr>
          <p:cNvPr id="6" name="Footer Placeholder 5">
            <a:extLst>
              <a:ext uri="{FF2B5EF4-FFF2-40B4-BE49-F238E27FC236}">
                <a16:creationId xmlns:a16="http://schemas.microsoft.com/office/drawing/2014/main" id="{5FD11B50-750E-C5E2-CC7F-C5D3F33D709A}"/>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68AA7844-E64C-69BE-B1FA-186739ED9419}"/>
              </a:ext>
            </a:extLst>
          </p:cNvPr>
          <p:cNvSpPr>
            <a:spLocks noGrp="1"/>
          </p:cNvSpPr>
          <p:nvPr>
            <p:ph type="sldNum" sz="quarter" idx="12"/>
          </p:nvPr>
        </p:nvSpPr>
        <p:spPr/>
        <p:txBody>
          <a:bodyPr/>
          <a:lstStyle/>
          <a:p>
            <a:fld id="{6D6F79CA-B534-4E32-BB75-110CDDB40031}" type="slidenum">
              <a:rPr lang="en-CA" smtClean="0"/>
              <a:t>‹#›</a:t>
            </a:fld>
            <a:endParaRPr lang="en-CA"/>
          </a:p>
        </p:txBody>
      </p:sp>
    </p:spTree>
    <p:extLst>
      <p:ext uri="{BB962C8B-B14F-4D97-AF65-F5344CB8AC3E}">
        <p14:creationId xmlns:p14="http://schemas.microsoft.com/office/powerpoint/2010/main" val="3853690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77F2A3-9430-29C0-5F3B-9C5A618CF2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C60D9656-E145-5F97-4139-0EFBAAF7CE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8ADE7EAF-3BC1-7B94-F38A-3F49289EC3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06399B-7C79-4AFC-ACD3-2F34A3910CC2}" type="datetimeFigureOut">
              <a:rPr lang="en-CA" smtClean="0"/>
              <a:t>2023-05-24</a:t>
            </a:fld>
            <a:endParaRPr lang="en-CA"/>
          </a:p>
        </p:txBody>
      </p:sp>
      <p:sp>
        <p:nvSpPr>
          <p:cNvPr id="5" name="Footer Placeholder 4">
            <a:extLst>
              <a:ext uri="{FF2B5EF4-FFF2-40B4-BE49-F238E27FC236}">
                <a16:creationId xmlns:a16="http://schemas.microsoft.com/office/drawing/2014/main" id="{989853D9-237F-8A66-BE27-96C9D55F44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5C700F05-CFDA-C7F1-01B2-4D0EA12DE1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6F79CA-B534-4E32-BB75-110CDDB40031}" type="slidenum">
              <a:rPr lang="en-CA" smtClean="0"/>
              <a:t>‹#›</a:t>
            </a:fld>
            <a:endParaRPr lang="en-CA"/>
          </a:p>
        </p:txBody>
      </p:sp>
    </p:spTree>
    <p:extLst>
      <p:ext uri="{BB962C8B-B14F-4D97-AF65-F5344CB8AC3E}">
        <p14:creationId xmlns:p14="http://schemas.microsoft.com/office/powerpoint/2010/main" val="28370757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22A236-C735-9D4C-AE13-5C6E06A0EB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B0430BE-ED51-2F47-A8D0-EAD86C1F2C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94C5C5-6869-3144-8CC7-93731DC6CB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7B41-71A4-FA42-AD04-32307A9C24DB}" type="datetimeFigureOut">
              <a:rPr lang="en-US" smtClean="0"/>
              <a:t>5/24/2023</a:t>
            </a:fld>
            <a:endParaRPr lang="en-US"/>
          </a:p>
        </p:txBody>
      </p:sp>
      <p:sp>
        <p:nvSpPr>
          <p:cNvPr id="5" name="Footer Placeholder 4">
            <a:extLst>
              <a:ext uri="{FF2B5EF4-FFF2-40B4-BE49-F238E27FC236}">
                <a16:creationId xmlns:a16="http://schemas.microsoft.com/office/drawing/2014/main" id="{9CD3E740-72BC-3943-A845-A1C77446A5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D07694E-43A5-ED46-AFEF-FF866AFF02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BE2CA-8BBE-744C-A6AD-17EB62627B6F}" type="slidenum">
              <a:rPr lang="en-US" smtClean="0"/>
              <a:t>‹#›</a:t>
            </a:fld>
            <a:endParaRPr lang="en-US"/>
          </a:p>
        </p:txBody>
      </p:sp>
    </p:spTree>
    <p:extLst>
      <p:ext uri="{BB962C8B-B14F-4D97-AF65-F5344CB8AC3E}">
        <p14:creationId xmlns:p14="http://schemas.microsoft.com/office/powerpoint/2010/main" val="1965137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1" kern="1200">
          <a:solidFill>
            <a:srgbClr val="007A6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s://pixabay.com/en/canada-country-map-shaded-pink-43779/" TargetMode="External"/><Relationship Id="rId5" Type="http://schemas.openxmlformats.org/officeDocument/2006/relationships/image" Target="../media/image20.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sv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7.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https://www.youtube.com/embed/9QqNxo7rPI8?feature=oembed" TargetMode="External"/><Relationship Id="rId6" Type="http://schemas.openxmlformats.org/officeDocument/2006/relationships/image" Target="../media/image5.pn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Box 7">
            <a:extLst>
              <a:ext uri="{FF2B5EF4-FFF2-40B4-BE49-F238E27FC236}">
                <a16:creationId xmlns:a16="http://schemas.microsoft.com/office/drawing/2014/main" id="{ACC62C64-5393-C94B-B4E5-E916D8A20DA4}"/>
              </a:ext>
            </a:extLst>
          </p:cNvPr>
          <p:cNvSpPr txBox="1"/>
          <p:nvPr/>
        </p:nvSpPr>
        <p:spPr>
          <a:xfrm>
            <a:off x="863600" y="5038825"/>
            <a:ext cx="11055873" cy="1261499"/>
          </a:xfrm>
          <a:prstGeom prst="rect">
            <a:avLst/>
          </a:prstGeom>
          <a:noFill/>
          <a:ln w="38100" cap="rnd" cmpd="sng">
            <a:noFill/>
            <a:miter lim="800000"/>
          </a:ln>
        </p:spPr>
        <p:style>
          <a:lnRef idx="0">
            <a:scrgbClr r="0" g="0" b="0"/>
          </a:lnRef>
          <a:fillRef idx="0">
            <a:scrgbClr r="0" g="0" b="0"/>
          </a:fillRef>
          <a:effectRef idx="0">
            <a:scrgbClr r="0" g="0" b="0"/>
          </a:effectRef>
          <a:fontRef idx="minor">
            <a:schemeClr val="accent2"/>
          </a:fontRef>
        </p:style>
        <p:txBody>
          <a:bodyPr wrap="square" rtlCol="0">
            <a:spAutoFit/>
          </a:bodyPr>
          <a:lstStyle/>
          <a:p>
            <a:pPr>
              <a:lnSpc>
                <a:spcPts val="4500"/>
              </a:lnSpc>
            </a:pPr>
            <a:r>
              <a:rPr lang="en-CA" sz="5400" b="1">
                <a:solidFill>
                  <a:srgbClr val="E9E642"/>
                </a:solidFill>
                <a:latin typeface="Branding Black" pitchFamily="2" charset="77"/>
              </a:rPr>
              <a:t>AGRICULTURE AND GRASSLANDS:</a:t>
            </a:r>
            <a:br>
              <a:rPr lang="en-CA" sz="5400" b="1">
                <a:solidFill>
                  <a:srgbClr val="E9E642"/>
                </a:solidFill>
                <a:latin typeface="Branding Black" pitchFamily="2" charset="77"/>
              </a:rPr>
            </a:br>
            <a:r>
              <a:rPr lang="en-CA" sz="5400" b="1">
                <a:solidFill>
                  <a:srgbClr val="FFC000"/>
                </a:solidFill>
                <a:latin typeface="Branding Black" pitchFamily="2" charset="77"/>
              </a:rPr>
              <a:t>PARTNERS IN CONSERVATION</a:t>
            </a:r>
          </a:p>
        </p:txBody>
      </p:sp>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Tree>
    <p:extLst>
      <p:ext uri="{BB962C8B-B14F-4D97-AF65-F5344CB8AC3E}">
        <p14:creationId xmlns:p14="http://schemas.microsoft.com/office/powerpoint/2010/main" val="1999713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8BF34428-4044-B4BF-D787-1AFB86CCFD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4379" y="634701"/>
            <a:ext cx="6887621" cy="5278066"/>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37F0E154-C418-7567-5DF5-0A27A06F682B}"/>
              </a:ext>
            </a:extLst>
          </p:cNvPr>
          <p:cNvSpPr txBox="1">
            <a:spLocks/>
          </p:cNvSpPr>
          <p:nvPr/>
        </p:nvSpPr>
        <p:spPr>
          <a:xfrm>
            <a:off x="1400222" y="525414"/>
            <a:ext cx="1671183"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WEST COAST</a:t>
            </a:r>
          </a:p>
        </p:txBody>
      </p:sp>
      <p:sp>
        <p:nvSpPr>
          <p:cNvPr id="12" name="Content Placeholder 2">
            <a:extLst>
              <a:ext uri="{FF2B5EF4-FFF2-40B4-BE49-F238E27FC236}">
                <a16:creationId xmlns:a16="http://schemas.microsoft.com/office/drawing/2014/main" id="{F86FE7E5-A2D1-84FE-EB1F-E9E759CAE69B}"/>
              </a:ext>
            </a:extLst>
          </p:cNvPr>
          <p:cNvSpPr txBox="1">
            <a:spLocks/>
          </p:cNvSpPr>
          <p:nvPr/>
        </p:nvSpPr>
        <p:spPr>
          <a:xfrm>
            <a:off x="1400222" y="1183538"/>
            <a:ext cx="3322385" cy="178757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HUMANS </a:t>
            </a:r>
            <a:br>
              <a:rPr lang="en-CA" sz="4800" b="1">
                <a:solidFill>
                  <a:srgbClr val="006666"/>
                </a:solidFill>
                <a:latin typeface="Branding SemiBold" pitchFamily="2" charset="77"/>
              </a:rPr>
            </a:br>
            <a:r>
              <a:rPr lang="en-CA" sz="4800" b="1">
                <a:solidFill>
                  <a:srgbClr val="006666"/>
                </a:solidFill>
                <a:latin typeface="Branding SemiBold" pitchFamily="2" charset="77"/>
              </a:rPr>
              <a:t>AS </a:t>
            </a:r>
            <a:r>
              <a:rPr lang="en-CA" sz="4800" b="1">
                <a:solidFill>
                  <a:srgbClr val="009999"/>
                </a:solidFill>
                <a:latin typeface="Branding Black" pitchFamily="2" charset="77"/>
              </a:rPr>
              <a:t>HABITAT </a:t>
            </a:r>
            <a:br>
              <a:rPr lang="en-CA" sz="4800" b="1">
                <a:solidFill>
                  <a:srgbClr val="009999"/>
                </a:solidFill>
                <a:latin typeface="Branding Black" pitchFamily="2" charset="77"/>
              </a:rPr>
            </a:br>
            <a:r>
              <a:rPr lang="en-CA" sz="4800" b="1">
                <a:solidFill>
                  <a:srgbClr val="009999"/>
                </a:solidFill>
                <a:latin typeface="Branding Black" pitchFamily="2" charset="77"/>
              </a:rPr>
              <a:t>MANAGERS</a:t>
            </a:r>
          </a:p>
        </p:txBody>
      </p:sp>
      <p:sp>
        <p:nvSpPr>
          <p:cNvPr id="13" name="TextBox 12">
            <a:extLst>
              <a:ext uri="{FF2B5EF4-FFF2-40B4-BE49-F238E27FC236}">
                <a16:creationId xmlns:a16="http://schemas.microsoft.com/office/drawing/2014/main" id="{394C3C65-F1FF-93EF-CF74-70D55AE73760}"/>
              </a:ext>
            </a:extLst>
          </p:cNvPr>
          <p:cNvSpPr txBox="1"/>
          <p:nvPr/>
        </p:nvSpPr>
        <p:spPr>
          <a:xfrm>
            <a:off x="1400222" y="3569524"/>
            <a:ext cx="3762703" cy="1477328"/>
          </a:xfrm>
          <a:prstGeom prst="rect">
            <a:avLst/>
          </a:prstGeom>
          <a:noFill/>
        </p:spPr>
        <p:txBody>
          <a:bodyPr wrap="square">
            <a:spAutoFit/>
          </a:bodyPr>
          <a:lstStyle/>
          <a:p>
            <a:r>
              <a:rPr lang="en-CA" sz="1800" b="1" dirty="0">
                <a:effectLst/>
                <a:latin typeface="Branding Black" pitchFamily="2" charset="77"/>
                <a:ea typeface="Calibri" panose="020F0502020204030204" pitchFamily="34" charset="0"/>
                <a:cs typeface="Times New Roman" panose="02020603050405020304" pitchFamily="18" charset="0"/>
              </a:rPr>
              <a:t>Clam gardens: </a:t>
            </a:r>
            <a:r>
              <a:rPr lang="en-CA" sz="1800" b="1" dirty="0">
                <a:effectLst/>
                <a:latin typeface="Branding SemiBold" pitchFamily="2" charset="77"/>
                <a:ea typeface="Calibri" panose="020F0502020204030204" pitchFamily="34" charset="0"/>
                <a:cs typeface="Times New Roman" panose="02020603050405020304" pitchFamily="18" charset="0"/>
              </a:rPr>
              <a:t>clearing and terracing beaches and building rock walls in the intertidal zones created a habitat where clams could be harvested.</a:t>
            </a:r>
          </a:p>
        </p:txBody>
      </p:sp>
      <p:sp>
        <p:nvSpPr>
          <p:cNvPr id="9" name="Arrow: Chevron 70">
            <a:extLst>
              <a:ext uri="{FF2B5EF4-FFF2-40B4-BE49-F238E27FC236}">
                <a16:creationId xmlns:a16="http://schemas.microsoft.com/office/drawing/2014/main" id="{90C4A2FF-E05C-5241-9DFF-B1AD48AD00AA}"/>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Chevron 74">
            <a:extLst>
              <a:ext uri="{FF2B5EF4-FFF2-40B4-BE49-F238E27FC236}">
                <a16:creationId xmlns:a16="http://schemas.microsoft.com/office/drawing/2014/main" id="{6A58ED6F-7DC9-4F44-8F44-7834F241E3F7}"/>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1" name="Arrow: Chevron 75">
            <a:extLst>
              <a:ext uri="{FF2B5EF4-FFF2-40B4-BE49-F238E27FC236}">
                <a16:creationId xmlns:a16="http://schemas.microsoft.com/office/drawing/2014/main" id="{96EED5DD-E77C-0648-A12B-81C7CAC57384}"/>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2E97DA06-013E-2343-A3C8-10B9B4FEEF32}"/>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7CFCC0EA-2743-9347-8FB5-9A9618CD7DEA}"/>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254F8C65-5592-6744-8551-C6B9B1B4E0DC}"/>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A7AF3AA3-E259-F543-8FE8-42147F06135E}"/>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04D4AFCA-C4F9-F843-B65C-F397C82AE420}"/>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1C995321-182B-514D-978E-02C16599CE2E}"/>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 name="TextBox 1">
            <a:extLst>
              <a:ext uri="{FF2B5EF4-FFF2-40B4-BE49-F238E27FC236}">
                <a16:creationId xmlns:a16="http://schemas.microsoft.com/office/drawing/2014/main" id="{C268CC6B-CDFA-6C22-57CD-A1E4EE784EAB}"/>
              </a:ext>
            </a:extLst>
          </p:cNvPr>
          <p:cNvSpPr txBox="1"/>
          <p:nvPr/>
        </p:nvSpPr>
        <p:spPr>
          <a:xfrm>
            <a:off x="10911384" y="5946300"/>
            <a:ext cx="6100548" cy="276999"/>
          </a:xfrm>
          <a:prstGeom prst="rect">
            <a:avLst/>
          </a:prstGeom>
          <a:noFill/>
        </p:spPr>
        <p:txBody>
          <a:bodyPr wrap="square">
            <a:spAutoFit/>
          </a:bodyPr>
          <a:lstStyle/>
          <a:p>
            <a:r>
              <a:rPr lang="en-CA" sz="1200">
                <a:solidFill>
                  <a:srgbClr val="006666"/>
                </a:solidFill>
                <a:latin typeface="Branding MediumItalic" pitchFamily="2" charset="77"/>
              </a:rPr>
              <a:t>(Anderson, 2020)</a:t>
            </a:r>
          </a:p>
        </p:txBody>
      </p:sp>
      <p:pic>
        <p:nvPicPr>
          <p:cNvPr id="3" name="Picture 2">
            <a:extLst>
              <a:ext uri="{FF2B5EF4-FFF2-40B4-BE49-F238E27FC236}">
                <a16:creationId xmlns:a16="http://schemas.microsoft.com/office/drawing/2014/main" id="{81761609-CE75-FA08-E023-2C15FC310C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256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37F0E154-C418-7567-5DF5-0A27A06F682B}"/>
              </a:ext>
            </a:extLst>
          </p:cNvPr>
          <p:cNvSpPr txBox="1">
            <a:spLocks/>
          </p:cNvSpPr>
          <p:nvPr/>
        </p:nvSpPr>
        <p:spPr>
          <a:xfrm>
            <a:off x="1400222" y="525414"/>
            <a:ext cx="1671183"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Prairies</a:t>
            </a:r>
          </a:p>
        </p:txBody>
      </p:sp>
      <p:sp>
        <p:nvSpPr>
          <p:cNvPr id="12" name="Content Placeholder 2">
            <a:extLst>
              <a:ext uri="{FF2B5EF4-FFF2-40B4-BE49-F238E27FC236}">
                <a16:creationId xmlns:a16="http://schemas.microsoft.com/office/drawing/2014/main" id="{F86FE7E5-A2D1-84FE-EB1F-E9E759CAE69B}"/>
              </a:ext>
            </a:extLst>
          </p:cNvPr>
          <p:cNvSpPr txBox="1">
            <a:spLocks/>
          </p:cNvSpPr>
          <p:nvPr/>
        </p:nvSpPr>
        <p:spPr>
          <a:xfrm>
            <a:off x="1400222" y="1183538"/>
            <a:ext cx="3322385" cy="178757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HUMANS </a:t>
            </a:r>
            <a:br>
              <a:rPr lang="en-CA" sz="4800" b="1">
                <a:solidFill>
                  <a:srgbClr val="006666"/>
                </a:solidFill>
                <a:latin typeface="Branding SemiBold" pitchFamily="2" charset="77"/>
              </a:rPr>
            </a:br>
            <a:r>
              <a:rPr lang="en-CA" sz="4800" b="1">
                <a:solidFill>
                  <a:srgbClr val="006666"/>
                </a:solidFill>
                <a:latin typeface="Branding SemiBold" pitchFamily="2" charset="77"/>
              </a:rPr>
              <a:t>AS </a:t>
            </a:r>
            <a:r>
              <a:rPr lang="en-CA" sz="4800" b="1">
                <a:solidFill>
                  <a:srgbClr val="009999"/>
                </a:solidFill>
                <a:latin typeface="Branding Black" pitchFamily="2" charset="77"/>
              </a:rPr>
              <a:t>HABITAT </a:t>
            </a:r>
            <a:br>
              <a:rPr lang="en-CA" sz="4800" b="1">
                <a:solidFill>
                  <a:srgbClr val="009999"/>
                </a:solidFill>
                <a:latin typeface="Branding Black" pitchFamily="2" charset="77"/>
              </a:rPr>
            </a:br>
            <a:r>
              <a:rPr lang="en-CA" sz="4800" b="1">
                <a:solidFill>
                  <a:srgbClr val="009999"/>
                </a:solidFill>
                <a:latin typeface="Branding Black" pitchFamily="2" charset="77"/>
              </a:rPr>
              <a:t>MANAGERS</a:t>
            </a:r>
          </a:p>
        </p:txBody>
      </p:sp>
      <p:sp>
        <p:nvSpPr>
          <p:cNvPr id="9" name="Arrow: Chevron 70">
            <a:extLst>
              <a:ext uri="{FF2B5EF4-FFF2-40B4-BE49-F238E27FC236}">
                <a16:creationId xmlns:a16="http://schemas.microsoft.com/office/drawing/2014/main" id="{90C4A2FF-E05C-5241-9DFF-B1AD48AD00AA}"/>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Chevron 74">
            <a:extLst>
              <a:ext uri="{FF2B5EF4-FFF2-40B4-BE49-F238E27FC236}">
                <a16:creationId xmlns:a16="http://schemas.microsoft.com/office/drawing/2014/main" id="{6A58ED6F-7DC9-4F44-8F44-7834F241E3F7}"/>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1" name="Arrow: Chevron 75">
            <a:extLst>
              <a:ext uri="{FF2B5EF4-FFF2-40B4-BE49-F238E27FC236}">
                <a16:creationId xmlns:a16="http://schemas.microsoft.com/office/drawing/2014/main" id="{96EED5DD-E77C-0648-A12B-81C7CAC57384}"/>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2E97DA06-013E-2343-A3C8-10B9B4FEEF32}"/>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7CFCC0EA-2743-9347-8FB5-9A9618CD7DEA}"/>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254F8C65-5592-6744-8551-C6B9B1B4E0DC}"/>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A7AF3AA3-E259-F543-8FE8-42147F06135E}"/>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04D4AFCA-C4F9-F843-B65C-F397C82AE420}"/>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1C995321-182B-514D-978E-02C16599CE2E}"/>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 name="TextBox 1">
            <a:extLst>
              <a:ext uri="{FF2B5EF4-FFF2-40B4-BE49-F238E27FC236}">
                <a16:creationId xmlns:a16="http://schemas.microsoft.com/office/drawing/2014/main" id="{4E6DF37B-8274-EEA0-6A05-502928551BC6}"/>
              </a:ext>
            </a:extLst>
          </p:cNvPr>
          <p:cNvSpPr txBox="1"/>
          <p:nvPr/>
        </p:nvSpPr>
        <p:spPr>
          <a:xfrm>
            <a:off x="10217357" y="2356586"/>
            <a:ext cx="2624835" cy="461665"/>
          </a:xfrm>
          <a:prstGeom prst="rect">
            <a:avLst/>
          </a:prstGeom>
          <a:noFill/>
        </p:spPr>
        <p:txBody>
          <a:bodyPr wrap="square">
            <a:spAutoFit/>
          </a:bodyPr>
          <a:lstStyle/>
          <a:p>
            <a:r>
              <a:rPr lang="en-CA" sz="1200">
                <a:solidFill>
                  <a:srgbClr val="006666"/>
                </a:solidFill>
                <a:effectLst/>
                <a:latin typeface="Branding MediumItalic" pitchFamily="2" charset="77"/>
              </a:rPr>
              <a:t>Photo: Mikaela </a:t>
            </a:r>
            <a:r>
              <a:rPr lang="en-CA" sz="1200" err="1">
                <a:solidFill>
                  <a:srgbClr val="006666"/>
                </a:solidFill>
                <a:effectLst/>
                <a:latin typeface="Branding MediumItalic" pitchFamily="2" charset="77"/>
              </a:rPr>
              <a:t>MacKenzie</a:t>
            </a:r>
            <a:r>
              <a:rPr lang="en-CA" sz="1200">
                <a:solidFill>
                  <a:srgbClr val="006666"/>
                </a:solidFill>
                <a:effectLst/>
                <a:latin typeface="Branding MediumItalic" pitchFamily="2" charset="77"/>
              </a:rPr>
              <a:t> / Winnipeg Free Press</a:t>
            </a:r>
          </a:p>
        </p:txBody>
      </p:sp>
      <p:pic>
        <p:nvPicPr>
          <p:cNvPr id="3" name="Picture 2">
            <a:extLst>
              <a:ext uri="{FF2B5EF4-FFF2-40B4-BE49-F238E27FC236}">
                <a16:creationId xmlns:a16="http://schemas.microsoft.com/office/drawing/2014/main" id="{A94E4613-1661-92A3-4840-17CDB4032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6114" y="0"/>
            <a:ext cx="4021243" cy="3325259"/>
          </a:xfrm>
          <a:prstGeom prst="rect">
            <a:avLst/>
          </a:prstGeom>
        </p:spPr>
      </p:pic>
      <p:pic>
        <p:nvPicPr>
          <p:cNvPr id="4" name="Picture 3">
            <a:extLst>
              <a:ext uri="{FF2B5EF4-FFF2-40B4-BE49-F238E27FC236}">
                <a16:creationId xmlns:a16="http://schemas.microsoft.com/office/drawing/2014/main" id="{549FC8F6-24C8-E779-0717-2557E79BB2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6114" y="3512207"/>
            <a:ext cx="4021243" cy="3325259"/>
          </a:xfrm>
          <a:prstGeom prst="rect">
            <a:avLst/>
          </a:prstGeom>
        </p:spPr>
      </p:pic>
      <p:sp>
        <p:nvSpPr>
          <p:cNvPr id="5" name="TextBox 4">
            <a:extLst>
              <a:ext uri="{FF2B5EF4-FFF2-40B4-BE49-F238E27FC236}">
                <a16:creationId xmlns:a16="http://schemas.microsoft.com/office/drawing/2014/main" id="{32CD092A-EF80-0A80-5334-FA224779FB4B}"/>
              </a:ext>
            </a:extLst>
          </p:cNvPr>
          <p:cNvSpPr txBox="1"/>
          <p:nvPr/>
        </p:nvSpPr>
        <p:spPr>
          <a:xfrm>
            <a:off x="10217356" y="5966557"/>
            <a:ext cx="2624835" cy="646331"/>
          </a:xfrm>
          <a:prstGeom prst="rect">
            <a:avLst/>
          </a:prstGeom>
          <a:noFill/>
        </p:spPr>
        <p:txBody>
          <a:bodyPr wrap="square">
            <a:spAutoFit/>
          </a:bodyPr>
          <a:lstStyle/>
          <a:p>
            <a:endParaRPr lang="en-US" sz="1200">
              <a:solidFill>
                <a:srgbClr val="006666"/>
              </a:solidFill>
              <a:latin typeface="Branding MediumItalic" pitchFamily="2" charset="77"/>
            </a:endParaRPr>
          </a:p>
          <a:p>
            <a:r>
              <a:rPr lang="en-US" sz="1200">
                <a:solidFill>
                  <a:srgbClr val="006666"/>
                </a:solidFill>
                <a:effectLst/>
                <a:latin typeface="Branding MediumItalic" pitchFamily="2" charset="77"/>
              </a:rPr>
              <a:t>Photo: Josh Neufeld / </a:t>
            </a:r>
            <a:br>
              <a:rPr lang="en-US" sz="1200">
                <a:solidFill>
                  <a:srgbClr val="006666"/>
                </a:solidFill>
                <a:effectLst/>
                <a:latin typeface="Branding MediumItalic" pitchFamily="2" charset="77"/>
              </a:rPr>
            </a:br>
            <a:r>
              <a:rPr lang="en-US" sz="1200">
                <a:solidFill>
                  <a:srgbClr val="006666"/>
                </a:solidFill>
                <a:effectLst/>
                <a:latin typeface="Branding MediumItalic" pitchFamily="2" charset="77"/>
              </a:rPr>
              <a:t>Gathering Voices Society</a:t>
            </a:r>
            <a:endParaRPr lang="en-CA" sz="1200">
              <a:solidFill>
                <a:srgbClr val="006666"/>
              </a:solidFill>
              <a:latin typeface="Branding MediumItalic" pitchFamily="2" charset="77"/>
            </a:endParaRPr>
          </a:p>
        </p:txBody>
      </p:sp>
      <p:sp>
        <p:nvSpPr>
          <p:cNvPr id="6" name="TextBox 5">
            <a:extLst>
              <a:ext uri="{FF2B5EF4-FFF2-40B4-BE49-F238E27FC236}">
                <a16:creationId xmlns:a16="http://schemas.microsoft.com/office/drawing/2014/main" id="{3E95468A-3314-CD7E-1DC5-10AE3243EC67}"/>
              </a:ext>
            </a:extLst>
          </p:cNvPr>
          <p:cNvSpPr txBox="1"/>
          <p:nvPr/>
        </p:nvSpPr>
        <p:spPr>
          <a:xfrm>
            <a:off x="1463311" y="3213657"/>
            <a:ext cx="4732803" cy="2556277"/>
          </a:xfrm>
          <a:prstGeom prst="rect">
            <a:avLst/>
          </a:prstGeom>
          <a:noFill/>
        </p:spPr>
        <p:txBody>
          <a:bodyPr wrap="square">
            <a:spAutoFit/>
          </a:bodyPr>
          <a:lstStyle/>
          <a:p>
            <a:pPr marL="0" marR="0">
              <a:lnSpc>
                <a:spcPct val="107000"/>
              </a:lnSpc>
              <a:spcBef>
                <a:spcPts val="0"/>
              </a:spcBef>
              <a:spcAft>
                <a:spcPts val="800"/>
              </a:spcAft>
            </a:pPr>
            <a:r>
              <a:rPr lang="en-US" b="1">
                <a:latin typeface="Branding Black" pitchFamily="2" charset="77"/>
                <a:cs typeface="Times New Roman" panose="02020603050405020304" pitchFamily="18" charset="0"/>
              </a:rPr>
              <a:t>Fire was used to:</a:t>
            </a:r>
          </a:p>
          <a:p>
            <a:pPr marL="285750" marR="0" indent="-285750">
              <a:lnSpc>
                <a:spcPct val="107000"/>
              </a:lnSpc>
              <a:spcBef>
                <a:spcPts val="0"/>
              </a:spcBef>
              <a:spcAft>
                <a:spcPts val="800"/>
              </a:spcAft>
              <a:buSzPct val="75000"/>
              <a:buFont typeface="Wingdings" pitchFamily="2" charset="2"/>
              <a:buChar char="Ø"/>
            </a:pPr>
            <a:r>
              <a:rPr lang="en-US" b="1">
                <a:latin typeface="Branding SemiBold" pitchFamily="2" charset="77"/>
                <a:cs typeface="Times New Roman" panose="02020603050405020304" pitchFamily="18" charset="0"/>
              </a:rPr>
              <a:t>clear the land for agriculture</a:t>
            </a:r>
            <a:endParaRPr lang="en-CA" b="1">
              <a:latin typeface="Branding SemiBold" pitchFamily="2" charset="77"/>
              <a:cs typeface="Times New Roman" panose="02020603050405020304" pitchFamily="18" charset="0"/>
            </a:endParaRPr>
          </a:p>
          <a:p>
            <a:pPr marL="285750" marR="0" indent="-285750">
              <a:lnSpc>
                <a:spcPct val="107000"/>
              </a:lnSpc>
              <a:spcBef>
                <a:spcPts val="0"/>
              </a:spcBef>
              <a:spcAft>
                <a:spcPts val="800"/>
              </a:spcAft>
              <a:buSzPct val="75000"/>
              <a:buFont typeface="Wingdings" pitchFamily="2" charset="2"/>
              <a:buChar char="Ø"/>
            </a:pPr>
            <a:r>
              <a:rPr lang="en-US" b="1">
                <a:latin typeface="Branding SemiBold" pitchFamily="2" charset="77"/>
                <a:cs typeface="Times New Roman" panose="02020603050405020304" pitchFamily="18" charset="0"/>
              </a:rPr>
              <a:t>improve grazing and forage </a:t>
            </a:r>
            <a:br>
              <a:rPr lang="en-US" b="1">
                <a:latin typeface="Branding SemiBold" pitchFamily="2" charset="77"/>
                <a:cs typeface="Times New Roman" panose="02020603050405020304" pitchFamily="18" charset="0"/>
              </a:rPr>
            </a:br>
            <a:r>
              <a:rPr lang="en-US" b="1">
                <a:latin typeface="Branding SemiBold" pitchFamily="2" charset="77"/>
                <a:cs typeface="Times New Roman" panose="02020603050405020304" pitchFamily="18" charset="0"/>
              </a:rPr>
              <a:t>for species </a:t>
            </a:r>
          </a:p>
          <a:p>
            <a:pPr marL="285750" marR="0" indent="-285750">
              <a:lnSpc>
                <a:spcPct val="107000"/>
              </a:lnSpc>
              <a:spcBef>
                <a:spcPts val="0"/>
              </a:spcBef>
              <a:spcAft>
                <a:spcPts val="800"/>
              </a:spcAft>
              <a:buSzPct val="75000"/>
              <a:buFont typeface="Wingdings" pitchFamily="2" charset="2"/>
              <a:buChar char="Ø"/>
            </a:pPr>
            <a:r>
              <a:rPr lang="en-US" b="1">
                <a:latin typeface="Branding SemiBold" pitchFamily="2" charset="77"/>
                <a:cs typeface="Times New Roman" panose="02020603050405020304" pitchFamily="18" charset="0"/>
              </a:rPr>
              <a:t>direct the migration of </a:t>
            </a:r>
            <a:br>
              <a:rPr lang="en-US" b="1">
                <a:latin typeface="Branding SemiBold" pitchFamily="2" charset="77"/>
                <a:cs typeface="Times New Roman" panose="02020603050405020304" pitchFamily="18" charset="0"/>
              </a:rPr>
            </a:br>
            <a:r>
              <a:rPr lang="en-US" b="1">
                <a:latin typeface="Branding SemiBold" pitchFamily="2" charset="77"/>
                <a:cs typeface="Times New Roman" panose="02020603050405020304" pitchFamily="18" charset="0"/>
              </a:rPr>
              <a:t>species for hunting</a:t>
            </a:r>
            <a:endParaRPr lang="en-CA" b="1">
              <a:latin typeface="Branding SemiBold" pitchFamily="2" charset="77"/>
              <a:cs typeface="Times New Roman" panose="02020603050405020304" pitchFamily="18" charset="0"/>
            </a:endParaRPr>
          </a:p>
          <a:p>
            <a:pPr marL="0" marR="0">
              <a:lnSpc>
                <a:spcPct val="107000"/>
              </a:lnSpc>
              <a:spcBef>
                <a:spcPts val="0"/>
              </a:spcBef>
              <a:spcAft>
                <a:spcPts val="800"/>
              </a:spcAft>
            </a:pPr>
            <a:endParaRPr lang="en-US" b="1">
              <a:solidFill>
                <a:srgbClr val="006666"/>
              </a:solidFill>
              <a:latin typeface="Branding SemiBold" pitchFamily="2" charset="77"/>
            </a:endParaRPr>
          </a:p>
        </p:txBody>
      </p:sp>
    </p:spTree>
    <p:extLst>
      <p:ext uri="{BB962C8B-B14F-4D97-AF65-F5344CB8AC3E}">
        <p14:creationId xmlns:p14="http://schemas.microsoft.com/office/powerpoint/2010/main" val="1893104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a:extLst>
              <a:ext uri="{FF2B5EF4-FFF2-40B4-BE49-F238E27FC236}">
                <a16:creationId xmlns:a16="http://schemas.microsoft.com/office/drawing/2014/main" id="{03F5F7B0-B56B-3044-F844-801DC8F76295}"/>
              </a:ext>
            </a:extLst>
          </p:cNvPr>
          <p:cNvGraphicFramePr/>
          <p:nvPr>
            <p:extLst>
              <p:ext uri="{D42A27DB-BD31-4B8C-83A1-F6EECF244321}">
                <p14:modId xmlns:p14="http://schemas.microsoft.com/office/powerpoint/2010/main" val="3189609070"/>
              </p:ext>
            </p:extLst>
          </p:nvPr>
        </p:nvGraphicFramePr>
        <p:xfrm>
          <a:off x="6448165" y="308927"/>
          <a:ext cx="5610530" cy="4677244"/>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858E3CCD-7A61-A44D-B828-F71B1D50510C}"/>
              </a:ext>
            </a:extLst>
          </p:cNvPr>
          <p:cNvSpPr txBox="1">
            <a:spLocks/>
          </p:cNvSpPr>
          <p:nvPr/>
        </p:nvSpPr>
        <p:spPr>
          <a:xfrm>
            <a:off x="623508" y="661933"/>
            <a:ext cx="10452411" cy="1209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latin typeface="Branding Black" pitchFamily="2" charset="77"/>
              </a:rPr>
              <a:t>AGRICULTURE </a:t>
            </a:r>
            <a:br>
              <a:rPr lang="en-CA" sz="4800" b="1">
                <a:latin typeface="Branding Black" pitchFamily="2" charset="77"/>
              </a:rPr>
            </a:br>
            <a:r>
              <a:rPr lang="en-CA" sz="4800" b="1">
                <a:latin typeface="Branding Black" pitchFamily="2" charset="77"/>
              </a:rPr>
              <a:t>ACROSS CANADA</a:t>
            </a:r>
          </a:p>
        </p:txBody>
      </p:sp>
      <p:graphicFrame>
        <p:nvGraphicFramePr>
          <p:cNvPr id="4" name="Chart 3">
            <a:extLst>
              <a:ext uri="{FF2B5EF4-FFF2-40B4-BE49-F238E27FC236}">
                <a16:creationId xmlns:a16="http://schemas.microsoft.com/office/drawing/2014/main" id="{5F360170-65DD-5D5F-1899-1B5B8AED46CC}"/>
              </a:ext>
            </a:extLst>
          </p:cNvPr>
          <p:cNvGraphicFramePr/>
          <p:nvPr>
            <p:extLst>
              <p:ext uri="{D42A27DB-BD31-4B8C-83A1-F6EECF244321}">
                <p14:modId xmlns:p14="http://schemas.microsoft.com/office/powerpoint/2010/main" val="1807091252"/>
              </p:ext>
            </p:extLst>
          </p:nvPr>
        </p:nvGraphicFramePr>
        <p:xfrm>
          <a:off x="989338" y="3608003"/>
          <a:ext cx="3117385" cy="2598822"/>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a:extLst>
              <a:ext uri="{FF2B5EF4-FFF2-40B4-BE49-F238E27FC236}">
                <a16:creationId xmlns:a16="http://schemas.microsoft.com/office/drawing/2014/main" id="{DE2B134C-9F18-06B4-D19A-46A8EB86FEF2}"/>
              </a:ext>
            </a:extLst>
          </p:cNvPr>
          <p:cNvSpPr txBox="1"/>
          <p:nvPr/>
        </p:nvSpPr>
        <p:spPr>
          <a:xfrm>
            <a:off x="591234" y="2428446"/>
            <a:ext cx="5028710" cy="1015663"/>
          </a:xfrm>
          <a:prstGeom prst="rect">
            <a:avLst/>
          </a:prstGeom>
          <a:noFill/>
        </p:spPr>
        <p:txBody>
          <a:bodyPr wrap="square">
            <a:spAutoFit/>
          </a:bodyPr>
          <a:lstStyle/>
          <a:p>
            <a:pPr>
              <a:lnSpc>
                <a:spcPts val="2400"/>
              </a:lnSpc>
            </a:pPr>
            <a:r>
              <a:rPr lang="en-CA" sz="2400" b="1">
                <a:solidFill>
                  <a:srgbClr val="783E63"/>
                </a:solidFill>
                <a:latin typeface="Branding SemiBold" pitchFamily="2" charset="77"/>
              </a:rPr>
              <a:t>In 2022, farms covered  62.2 million hectares in Canada. </a:t>
            </a:r>
            <a:r>
              <a:rPr lang="en-CA" sz="2400" b="1">
                <a:solidFill>
                  <a:srgbClr val="B73A71"/>
                </a:solidFill>
                <a:latin typeface="Branding Black" pitchFamily="2" charset="77"/>
              </a:rPr>
              <a:t>That’s only 6.3% of Canada’s land area…</a:t>
            </a:r>
          </a:p>
        </p:txBody>
      </p:sp>
      <p:sp>
        <p:nvSpPr>
          <p:cNvPr id="15" name="TextBox 14">
            <a:extLst>
              <a:ext uri="{FF2B5EF4-FFF2-40B4-BE49-F238E27FC236}">
                <a16:creationId xmlns:a16="http://schemas.microsoft.com/office/drawing/2014/main" id="{259F3470-07D7-BF39-DFB4-0223CF830AB4}"/>
              </a:ext>
            </a:extLst>
          </p:cNvPr>
          <p:cNvSpPr txBox="1"/>
          <p:nvPr/>
        </p:nvSpPr>
        <p:spPr>
          <a:xfrm>
            <a:off x="7255822" y="5120243"/>
            <a:ext cx="5044499" cy="1323439"/>
          </a:xfrm>
          <a:prstGeom prst="rect">
            <a:avLst/>
          </a:prstGeom>
          <a:noFill/>
        </p:spPr>
        <p:txBody>
          <a:bodyPr wrap="square">
            <a:spAutoFit/>
          </a:bodyPr>
          <a:lstStyle/>
          <a:p>
            <a:pPr>
              <a:lnSpc>
                <a:spcPts val="2400"/>
              </a:lnSpc>
            </a:pPr>
            <a:r>
              <a:rPr lang="en-CA" sz="2400" b="1">
                <a:solidFill>
                  <a:srgbClr val="783E63"/>
                </a:solidFill>
                <a:latin typeface="Branding SemiBold" pitchFamily="2" charset="77"/>
              </a:rPr>
              <a:t>But </a:t>
            </a:r>
            <a:r>
              <a:rPr lang="en-CA" sz="2400">
                <a:solidFill>
                  <a:srgbClr val="B73A71"/>
                </a:solidFill>
                <a:latin typeface="Branding Black" pitchFamily="2" charset="77"/>
              </a:rPr>
              <a:t>more than 80% </a:t>
            </a:r>
            <a:r>
              <a:rPr lang="en-CA" sz="2400" b="1">
                <a:solidFill>
                  <a:srgbClr val="783E63"/>
                </a:solidFill>
                <a:latin typeface="Branding SemiBold" pitchFamily="2" charset="77"/>
              </a:rPr>
              <a:t>of Canada’s farmland is located in the Prairies (Manitoba, Alberta and Saskatchewan). </a:t>
            </a:r>
            <a:endParaRPr lang="en-CA" sz="2400">
              <a:solidFill>
                <a:srgbClr val="B73A71"/>
              </a:solidFill>
              <a:latin typeface="Branding Black" pitchFamily="2" charset="77"/>
            </a:endParaRPr>
          </a:p>
        </p:txBody>
      </p:sp>
      <p:pic>
        <p:nvPicPr>
          <p:cNvPr id="2" name="Picture 2">
            <a:extLst>
              <a:ext uri="{FF2B5EF4-FFF2-40B4-BE49-F238E27FC236}">
                <a16:creationId xmlns:a16="http://schemas.microsoft.com/office/drawing/2014/main" id="{FD1DB58B-F33B-AA93-D758-1A04AA5F7F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31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Graphic spid="4" grpId="0">
        <p:bldAsOne/>
      </p:bldGraphic>
      <p:bldP spid="9"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71" name="Arrow: Chevron 70">
            <a:extLst>
              <a:ext uri="{FF2B5EF4-FFF2-40B4-BE49-F238E27FC236}">
                <a16:creationId xmlns:a16="http://schemas.microsoft.com/office/drawing/2014/main" id="{DC8181DD-E68B-9FB5-6B60-430A96CF9A17}"/>
              </a:ext>
            </a:extLst>
          </p:cNvPr>
          <p:cNvSpPr/>
          <p:nvPr/>
        </p:nvSpPr>
        <p:spPr>
          <a:xfrm>
            <a:off x="963405" y="3995285"/>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rrow: Chevron 74">
            <a:extLst>
              <a:ext uri="{FF2B5EF4-FFF2-40B4-BE49-F238E27FC236}">
                <a16:creationId xmlns:a16="http://schemas.microsoft.com/office/drawing/2014/main" id="{3D0EBB26-C148-8757-0681-A1FBA2144C76}"/>
              </a:ext>
            </a:extLst>
          </p:cNvPr>
          <p:cNvSpPr/>
          <p:nvPr/>
        </p:nvSpPr>
        <p:spPr>
          <a:xfrm>
            <a:off x="2116928"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Arrow: Chevron 75">
            <a:extLst>
              <a:ext uri="{FF2B5EF4-FFF2-40B4-BE49-F238E27FC236}">
                <a16:creationId xmlns:a16="http://schemas.microsoft.com/office/drawing/2014/main" id="{B0FC06C9-853F-E243-1E4C-810058751EF0}"/>
              </a:ext>
            </a:extLst>
          </p:cNvPr>
          <p:cNvSpPr/>
          <p:nvPr/>
        </p:nvSpPr>
        <p:spPr>
          <a:xfrm>
            <a:off x="3238683"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rrow: Chevron 76">
            <a:extLst>
              <a:ext uri="{FF2B5EF4-FFF2-40B4-BE49-F238E27FC236}">
                <a16:creationId xmlns:a16="http://schemas.microsoft.com/office/drawing/2014/main" id="{936418C8-A887-01A0-5E38-F4653CBE2E7E}"/>
              </a:ext>
            </a:extLst>
          </p:cNvPr>
          <p:cNvSpPr/>
          <p:nvPr/>
        </p:nvSpPr>
        <p:spPr>
          <a:xfrm>
            <a:off x="4360438" y="3984183"/>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Arrow: Chevron 77">
            <a:extLst>
              <a:ext uri="{FF2B5EF4-FFF2-40B4-BE49-F238E27FC236}">
                <a16:creationId xmlns:a16="http://schemas.microsoft.com/office/drawing/2014/main" id="{A444B300-5C5B-3239-ABCC-89480C941AE0}"/>
              </a:ext>
            </a:extLst>
          </p:cNvPr>
          <p:cNvSpPr/>
          <p:nvPr/>
        </p:nvSpPr>
        <p:spPr>
          <a:xfrm>
            <a:off x="5482193" y="3965554"/>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Arrow: Chevron 79">
            <a:extLst>
              <a:ext uri="{FF2B5EF4-FFF2-40B4-BE49-F238E27FC236}">
                <a16:creationId xmlns:a16="http://schemas.microsoft.com/office/drawing/2014/main" id="{534ADBC4-0E8A-DE3F-8C67-FAF6922785D2}"/>
              </a:ext>
            </a:extLst>
          </p:cNvPr>
          <p:cNvSpPr/>
          <p:nvPr/>
        </p:nvSpPr>
        <p:spPr>
          <a:xfrm>
            <a:off x="6603948"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Arrow: Chevron 80">
            <a:extLst>
              <a:ext uri="{FF2B5EF4-FFF2-40B4-BE49-F238E27FC236}">
                <a16:creationId xmlns:a16="http://schemas.microsoft.com/office/drawing/2014/main" id="{DABF8ABE-EC59-EA8E-6A1D-FF7FC0C7F831}"/>
              </a:ext>
            </a:extLst>
          </p:cNvPr>
          <p:cNvSpPr/>
          <p:nvPr/>
        </p:nvSpPr>
        <p:spPr>
          <a:xfrm>
            <a:off x="7725703"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Arrow: Chevron 81">
            <a:extLst>
              <a:ext uri="{FF2B5EF4-FFF2-40B4-BE49-F238E27FC236}">
                <a16:creationId xmlns:a16="http://schemas.microsoft.com/office/drawing/2014/main" id="{273B43DA-F941-A2BC-A455-3E64332CCD15}"/>
              </a:ext>
            </a:extLst>
          </p:cNvPr>
          <p:cNvSpPr/>
          <p:nvPr/>
        </p:nvSpPr>
        <p:spPr>
          <a:xfrm>
            <a:off x="8847458" y="395445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Arrow: Chevron 83">
            <a:extLst>
              <a:ext uri="{FF2B5EF4-FFF2-40B4-BE49-F238E27FC236}">
                <a16:creationId xmlns:a16="http://schemas.microsoft.com/office/drawing/2014/main" id="{52C4AEA8-CACD-6BA7-C33E-3D2199690691}"/>
              </a:ext>
            </a:extLst>
          </p:cNvPr>
          <p:cNvSpPr/>
          <p:nvPr/>
        </p:nvSpPr>
        <p:spPr>
          <a:xfrm>
            <a:off x="9969213" y="3944182"/>
            <a:ext cx="1227614" cy="68156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lowchart: Connector 9">
            <a:extLst>
              <a:ext uri="{FF2B5EF4-FFF2-40B4-BE49-F238E27FC236}">
                <a16:creationId xmlns:a16="http://schemas.microsoft.com/office/drawing/2014/main" id="{7F224B91-E843-1983-B844-2A7488DF87EA}"/>
              </a:ext>
            </a:extLst>
          </p:cNvPr>
          <p:cNvSpPr/>
          <p:nvPr/>
        </p:nvSpPr>
        <p:spPr>
          <a:xfrm>
            <a:off x="1503627" y="4207483"/>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80AD9B18-36FE-F54D-D68D-576D073E2FCB}"/>
              </a:ext>
            </a:extLst>
          </p:cNvPr>
          <p:cNvSpPr txBox="1"/>
          <p:nvPr/>
        </p:nvSpPr>
        <p:spPr>
          <a:xfrm>
            <a:off x="475014" y="2115796"/>
            <a:ext cx="2331028" cy="1015663"/>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a:ln>
                  <a:noFill/>
                </a:ln>
                <a:solidFill>
                  <a:srgbClr val="E9E642"/>
                </a:solidFill>
                <a:effectLst/>
                <a:uLnTx/>
                <a:uFillTx/>
                <a:latin typeface="Branding Black" pitchFamily="2" charset="77"/>
              </a:rPr>
              <a:t>1400s</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chemeClr val="bg1"/>
                </a:solidFill>
                <a:latin typeface="Branding SemiBold" pitchFamily="2" charset="77"/>
              </a:rPr>
              <a:t>Early evidence of agriculture in Canadian Prairies</a:t>
            </a:r>
            <a:endParaRPr kumimoji="0" lang="en-CA" sz="1800" b="1" u="none" strike="noStrike" kern="1200" cap="none" spc="0" normalizeH="0" baseline="0" noProof="0">
              <a:ln>
                <a:noFill/>
              </a:ln>
              <a:solidFill>
                <a:schemeClr val="bg1"/>
              </a:solidFill>
              <a:effectLst/>
              <a:uLnTx/>
              <a:uFillTx/>
              <a:latin typeface="Branding SemiBold" pitchFamily="2" charset="77"/>
            </a:endParaRPr>
          </a:p>
        </p:txBody>
      </p:sp>
      <p:cxnSp>
        <p:nvCxnSpPr>
          <p:cNvPr id="5" name="Straight Connector 4">
            <a:extLst>
              <a:ext uri="{FF2B5EF4-FFF2-40B4-BE49-F238E27FC236}">
                <a16:creationId xmlns:a16="http://schemas.microsoft.com/office/drawing/2014/main" id="{BEAA45E0-EBD0-B60C-22CB-B4331B9FC681}"/>
              </a:ext>
            </a:extLst>
          </p:cNvPr>
          <p:cNvCxnSpPr>
            <a:cxnSpLocks/>
            <a:stCxn id="10" idx="0"/>
          </p:cNvCxnSpPr>
          <p:nvPr/>
        </p:nvCxnSpPr>
        <p:spPr>
          <a:xfrm flipV="1">
            <a:off x="1627452" y="3362291"/>
            <a:ext cx="0" cy="845192"/>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0" name="Flowchart: Connector 19">
            <a:extLst>
              <a:ext uri="{FF2B5EF4-FFF2-40B4-BE49-F238E27FC236}">
                <a16:creationId xmlns:a16="http://schemas.microsoft.com/office/drawing/2014/main" id="{A958B467-81A8-55CF-15F7-EFB04EF68D15}"/>
              </a:ext>
            </a:extLst>
          </p:cNvPr>
          <p:cNvSpPr/>
          <p:nvPr/>
        </p:nvSpPr>
        <p:spPr>
          <a:xfrm>
            <a:off x="3803971" y="4177750"/>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3" name="Straight Connector 22">
            <a:extLst>
              <a:ext uri="{FF2B5EF4-FFF2-40B4-BE49-F238E27FC236}">
                <a16:creationId xmlns:a16="http://schemas.microsoft.com/office/drawing/2014/main" id="{A9DFB11C-D72D-EA9D-9222-642334A680C8}"/>
              </a:ext>
            </a:extLst>
          </p:cNvPr>
          <p:cNvCxnSpPr>
            <a:cxnSpLocks/>
            <a:stCxn id="20" idx="0"/>
            <a:endCxn id="44" idx="2"/>
          </p:cNvCxnSpPr>
          <p:nvPr/>
        </p:nvCxnSpPr>
        <p:spPr>
          <a:xfrm flipV="1">
            <a:off x="3927796" y="2902164"/>
            <a:ext cx="955" cy="127558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5" name="Flowchart: Connector 24">
            <a:extLst>
              <a:ext uri="{FF2B5EF4-FFF2-40B4-BE49-F238E27FC236}">
                <a16:creationId xmlns:a16="http://schemas.microsoft.com/office/drawing/2014/main" id="{CD19522C-0F5F-E927-ADE7-3A7A4BEA2281}"/>
              </a:ext>
            </a:extLst>
          </p:cNvPr>
          <p:cNvSpPr/>
          <p:nvPr/>
        </p:nvSpPr>
        <p:spPr>
          <a:xfrm>
            <a:off x="6057336" y="4164105"/>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27" name="Straight Connector 26">
            <a:extLst>
              <a:ext uri="{FF2B5EF4-FFF2-40B4-BE49-F238E27FC236}">
                <a16:creationId xmlns:a16="http://schemas.microsoft.com/office/drawing/2014/main" id="{C542DD5A-71FD-241B-FE1E-A5220552B168}"/>
              </a:ext>
            </a:extLst>
          </p:cNvPr>
          <p:cNvCxnSpPr>
            <a:cxnSpLocks/>
            <a:endCxn id="45" idx="2"/>
          </p:cNvCxnSpPr>
          <p:nvPr/>
        </p:nvCxnSpPr>
        <p:spPr>
          <a:xfrm flipH="1" flipV="1">
            <a:off x="6039999" y="2902164"/>
            <a:ext cx="129897" cy="1291135"/>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29" name="Flowchart: Connector 28">
            <a:extLst>
              <a:ext uri="{FF2B5EF4-FFF2-40B4-BE49-F238E27FC236}">
                <a16:creationId xmlns:a16="http://schemas.microsoft.com/office/drawing/2014/main" id="{9394E2A2-D5B1-991C-F2D5-07AB80D76F9B}"/>
              </a:ext>
            </a:extLst>
          </p:cNvPr>
          <p:cNvSpPr/>
          <p:nvPr/>
        </p:nvSpPr>
        <p:spPr>
          <a:xfrm>
            <a:off x="7163543" y="4153360"/>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31" name="Straight Connector 30">
            <a:extLst>
              <a:ext uri="{FF2B5EF4-FFF2-40B4-BE49-F238E27FC236}">
                <a16:creationId xmlns:a16="http://schemas.microsoft.com/office/drawing/2014/main" id="{332D1697-CD86-4D7A-7201-D5D879AE6892}"/>
              </a:ext>
            </a:extLst>
          </p:cNvPr>
          <p:cNvCxnSpPr>
            <a:cxnSpLocks/>
            <a:endCxn id="29" idx="4"/>
          </p:cNvCxnSpPr>
          <p:nvPr/>
        </p:nvCxnSpPr>
        <p:spPr>
          <a:xfrm flipH="1" flipV="1">
            <a:off x="7287368" y="4410535"/>
            <a:ext cx="3264" cy="553345"/>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33" name="Flowchart: Connector 32">
            <a:extLst>
              <a:ext uri="{FF2B5EF4-FFF2-40B4-BE49-F238E27FC236}">
                <a16:creationId xmlns:a16="http://schemas.microsoft.com/office/drawing/2014/main" id="{35807A34-41E9-ECEC-F154-BEF0CC03F22A}"/>
              </a:ext>
            </a:extLst>
          </p:cNvPr>
          <p:cNvSpPr/>
          <p:nvPr/>
        </p:nvSpPr>
        <p:spPr>
          <a:xfrm rot="10800000">
            <a:off x="2682217" y="4220992"/>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35" name="Straight Connector 34">
            <a:extLst>
              <a:ext uri="{FF2B5EF4-FFF2-40B4-BE49-F238E27FC236}">
                <a16:creationId xmlns:a16="http://schemas.microsoft.com/office/drawing/2014/main" id="{07049A0B-1F2F-CF4A-5488-9EF7F78CC25A}"/>
              </a:ext>
            </a:extLst>
          </p:cNvPr>
          <p:cNvCxnSpPr>
            <a:cxnSpLocks/>
            <a:stCxn id="33" idx="0"/>
          </p:cNvCxnSpPr>
          <p:nvPr/>
        </p:nvCxnSpPr>
        <p:spPr>
          <a:xfrm>
            <a:off x="2806042" y="4478167"/>
            <a:ext cx="4828"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40" name="Flowchart: Connector 39">
            <a:extLst>
              <a:ext uri="{FF2B5EF4-FFF2-40B4-BE49-F238E27FC236}">
                <a16:creationId xmlns:a16="http://schemas.microsoft.com/office/drawing/2014/main" id="{58E7F1C2-3D14-CA33-4EBF-E5B6EC34A0F1}"/>
              </a:ext>
            </a:extLst>
          </p:cNvPr>
          <p:cNvSpPr/>
          <p:nvPr/>
        </p:nvSpPr>
        <p:spPr>
          <a:xfrm rot="10800000">
            <a:off x="4937536" y="4190686"/>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42" name="Straight Connector 41">
            <a:extLst>
              <a:ext uri="{FF2B5EF4-FFF2-40B4-BE49-F238E27FC236}">
                <a16:creationId xmlns:a16="http://schemas.microsoft.com/office/drawing/2014/main" id="{9F05BF16-E78D-4597-B9CF-FD147C7F9757}"/>
              </a:ext>
            </a:extLst>
          </p:cNvPr>
          <p:cNvCxnSpPr>
            <a:stCxn id="40" idx="0"/>
          </p:cNvCxnSpPr>
          <p:nvPr/>
        </p:nvCxnSpPr>
        <p:spPr>
          <a:xfrm rot="10800000" flipV="1">
            <a:off x="5061361" y="4447861"/>
            <a:ext cx="0"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48" name="Flowchart: Connector 47">
            <a:extLst>
              <a:ext uri="{FF2B5EF4-FFF2-40B4-BE49-F238E27FC236}">
                <a16:creationId xmlns:a16="http://schemas.microsoft.com/office/drawing/2014/main" id="{266A3069-ACB3-E0C1-F3EF-2334F33B9C9F}"/>
              </a:ext>
            </a:extLst>
          </p:cNvPr>
          <p:cNvSpPr/>
          <p:nvPr/>
        </p:nvSpPr>
        <p:spPr>
          <a:xfrm rot="10800000">
            <a:off x="8277410" y="4144966"/>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50" name="Straight Connector 49">
            <a:extLst>
              <a:ext uri="{FF2B5EF4-FFF2-40B4-BE49-F238E27FC236}">
                <a16:creationId xmlns:a16="http://schemas.microsoft.com/office/drawing/2014/main" id="{3EE80C7B-D81F-D553-DCAC-CE5CE752B1FA}"/>
              </a:ext>
            </a:extLst>
          </p:cNvPr>
          <p:cNvCxnSpPr>
            <a:cxnSpLocks/>
            <a:stCxn id="46" idx="2"/>
            <a:endCxn id="48" idx="4"/>
          </p:cNvCxnSpPr>
          <p:nvPr/>
        </p:nvCxnSpPr>
        <p:spPr>
          <a:xfrm>
            <a:off x="8388521" y="2673911"/>
            <a:ext cx="12714" cy="1471055"/>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64" name="Flowchart: Connector 63">
            <a:extLst>
              <a:ext uri="{FF2B5EF4-FFF2-40B4-BE49-F238E27FC236}">
                <a16:creationId xmlns:a16="http://schemas.microsoft.com/office/drawing/2014/main" id="{B4131E1A-CC38-0D0C-B97C-25EC9B461BFB}"/>
              </a:ext>
            </a:extLst>
          </p:cNvPr>
          <p:cNvSpPr/>
          <p:nvPr/>
        </p:nvSpPr>
        <p:spPr>
          <a:xfrm>
            <a:off x="9413876" y="4166481"/>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66" name="Straight Connector 65">
            <a:extLst>
              <a:ext uri="{FF2B5EF4-FFF2-40B4-BE49-F238E27FC236}">
                <a16:creationId xmlns:a16="http://schemas.microsoft.com/office/drawing/2014/main" id="{6F68529D-C6A5-D886-17D2-0D360595875F}"/>
              </a:ext>
            </a:extLst>
          </p:cNvPr>
          <p:cNvCxnSpPr>
            <a:cxnSpLocks/>
          </p:cNvCxnSpPr>
          <p:nvPr/>
        </p:nvCxnSpPr>
        <p:spPr>
          <a:xfrm flipV="1">
            <a:off x="9536571" y="4418591"/>
            <a:ext cx="0" cy="521516"/>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sp>
        <p:nvSpPr>
          <p:cNvPr id="68" name="Flowchart: Connector 67">
            <a:extLst>
              <a:ext uri="{FF2B5EF4-FFF2-40B4-BE49-F238E27FC236}">
                <a16:creationId xmlns:a16="http://schemas.microsoft.com/office/drawing/2014/main" id="{B7DC4003-D479-3A0A-E978-B54A4C17D642}"/>
              </a:ext>
            </a:extLst>
          </p:cNvPr>
          <p:cNvSpPr/>
          <p:nvPr/>
        </p:nvSpPr>
        <p:spPr>
          <a:xfrm>
            <a:off x="10545967" y="4137318"/>
            <a:ext cx="247650" cy="257175"/>
          </a:xfrm>
          <a:prstGeom prst="flowChartConnector">
            <a:avLst/>
          </a:prstGeom>
          <a:solidFill>
            <a:srgbClr val="783E63"/>
          </a:solidFill>
          <a:ln w="63500">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Content Placeholder 2">
            <a:extLst>
              <a:ext uri="{FF2B5EF4-FFF2-40B4-BE49-F238E27FC236}">
                <a16:creationId xmlns:a16="http://schemas.microsoft.com/office/drawing/2014/main" id="{C697BB97-C99B-634A-A4BD-298D95F21BD9}"/>
              </a:ext>
            </a:extLst>
          </p:cNvPr>
          <p:cNvSpPr txBox="1">
            <a:spLocks/>
          </p:cNvSpPr>
          <p:nvPr/>
        </p:nvSpPr>
        <p:spPr>
          <a:xfrm>
            <a:off x="746608" y="686213"/>
            <a:ext cx="10515600" cy="923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a:solidFill>
                  <a:schemeClr val="bg1"/>
                </a:solidFill>
                <a:latin typeface="Branding Black" pitchFamily="2" charset="77"/>
              </a:rPr>
              <a:t>CANADIAN PRAIRIE </a:t>
            </a:r>
            <a:r>
              <a:rPr lang="en-CA" sz="4800" b="1">
                <a:solidFill>
                  <a:srgbClr val="E9E642"/>
                </a:solidFill>
                <a:latin typeface="Branding Black" pitchFamily="2" charset="77"/>
              </a:rPr>
              <a:t>TIMELINE</a:t>
            </a:r>
          </a:p>
        </p:txBody>
      </p:sp>
      <p:sp>
        <p:nvSpPr>
          <p:cNvPr id="44" name="TextBox 43">
            <a:extLst>
              <a:ext uri="{FF2B5EF4-FFF2-40B4-BE49-F238E27FC236}">
                <a16:creationId xmlns:a16="http://schemas.microsoft.com/office/drawing/2014/main" id="{CF03FBDC-C0F4-0044-812C-8EDE358878E0}"/>
              </a:ext>
            </a:extLst>
          </p:cNvPr>
          <p:cNvSpPr txBox="1"/>
          <p:nvPr/>
        </p:nvSpPr>
        <p:spPr>
          <a:xfrm>
            <a:off x="3220954" y="2115795"/>
            <a:ext cx="1415594" cy="786369"/>
          </a:xfrm>
          <a:prstGeom prst="rect">
            <a:avLst/>
          </a:prstGeom>
          <a:noFill/>
        </p:spPr>
        <p:txBody>
          <a:bodyPr wrap="square" lIns="91440" tIns="45720" rIns="91440" bIns="45720" anchor="t">
            <a:spAutoFit/>
          </a:bodyPr>
          <a:lstStyle/>
          <a:p>
            <a:pPr marL="0" marR="0" lvl="0" indent="0" algn="ctr" defTabSz="914400">
              <a:lnSpc>
                <a:spcPts val="1800"/>
              </a:lnSpc>
              <a:spcBef>
                <a:spcPts val="0"/>
              </a:spcBef>
              <a:spcAft>
                <a:spcPts val="0"/>
              </a:spcAft>
              <a:buNone/>
              <a:tabLst/>
              <a:defRPr/>
            </a:pPr>
            <a:r>
              <a:rPr lang="en-CA" b="1">
                <a:solidFill>
                  <a:srgbClr val="E9E642"/>
                </a:solidFill>
                <a:latin typeface="Branding Black"/>
              </a:rPr>
              <a:t>1867</a:t>
            </a:r>
            <a:endParaRPr lang="en-US"/>
          </a:p>
          <a:p>
            <a:pPr algn="ctr">
              <a:lnSpc>
                <a:spcPts val="1800"/>
              </a:lnSpc>
              <a:defRPr/>
            </a:pPr>
            <a:r>
              <a:rPr lang="en-CA" b="1">
                <a:solidFill>
                  <a:schemeClr val="bg1"/>
                </a:solidFill>
                <a:latin typeface="Branding SemiBold"/>
              </a:rPr>
              <a:t>Formation of Canada</a:t>
            </a:r>
            <a:endParaRPr lang="en-CA">
              <a:solidFill>
                <a:schemeClr val="bg1"/>
              </a:solidFill>
            </a:endParaRPr>
          </a:p>
        </p:txBody>
      </p:sp>
      <p:sp>
        <p:nvSpPr>
          <p:cNvPr id="45" name="TextBox 44">
            <a:extLst>
              <a:ext uri="{FF2B5EF4-FFF2-40B4-BE49-F238E27FC236}">
                <a16:creationId xmlns:a16="http://schemas.microsoft.com/office/drawing/2014/main" id="{591BE48D-33AC-8949-B9F1-77A1169391E8}"/>
              </a:ext>
            </a:extLst>
          </p:cNvPr>
          <p:cNvSpPr txBox="1"/>
          <p:nvPr/>
        </p:nvSpPr>
        <p:spPr>
          <a:xfrm>
            <a:off x="5260502" y="2115795"/>
            <a:ext cx="1558994" cy="786369"/>
          </a:xfrm>
          <a:prstGeom prst="rect">
            <a:avLst/>
          </a:prstGeom>
          <a:noFill/>
        </p:spPr>
        <p:txBody>
          <a:bodyPr wrap="square" lIns="91440" tIns="45720" rIns="91440" bIns="45720" anchor="t">
            <a:spAutoFit/>
          </a:bodyPr>
          <a:lstStyle/>
          <a:p>
            <a:pPr algn="ctr">
              <a:lnSpc>
                <a:spcPts val="1800"/>
              </a:lnSpc>
              <a:defRPr/>
            </a:pPr>
            <a:r>
              <a:rPr lang="en-CA" b="1">
                <a:solidFill>
                  <a:srgbClr val="E9E642"/>
                </a:solidFill>
                <a:latin typeface="Branding Black"/>
              </a:rPr>
              <a:t>Late 1800s</a:t>
            </a:r>
            <a:endParaRPr lang="en-US"/>
          </a:p>
          <a:p>
            <a:pPr algn="ctr">
              <a:lnSpc>
                <a:spcPts val="1800"/>
              </a:lnSpc>
              <a:defRPr/>
            </a:pPr>
            <a:r>
              <a:rPr lang="en-CA" b="1">
                <a:solidFill>
                  <a:schemeClr val="bg1"/>
                </a:solidFill>
                <a:latin typeface="Branding SemiBold"/>
              </a:rPr>
              <a:t>New Homeland</a:t>
            </a:r>
            <a:endParaRPr lang="en-CA">
              <a:solidFill>
                <a:schemeClr val="bg1"/>
              </a:solidFill>
            </a:endParaRPr>
          </a:p>
        </p:txBody>
      </p:sp>
      <p:sp>
        <p:nvSpPr>
          <p:cNvPr id="46" name="TextBox 45">
            <a:extLst>
              <a:ext uri="{FF2B5EF4-FFF2-40B4-BE49-F238E27FC236}">
                <a16:creationId xmlns:a16="http://schemas.microsoft.com/office/drawing/2014/main" id="{53435A69-ED89-1042-8C17-467C063016AC}"/>
              </a:ext>
            </a:extLst>
          </p:cNvPr>
          <p:cNvSpPr txBox="1"/>
          <p:nvPr/>
        </p:nvSpPr>
        <p:spPr>
          <a:xfrm>
            <a:off x="7599097" y="2119913"/>
            <a:ext cx="1578847" cy="553998"/>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a:ln>
                  <a:noFill/>
                </a:ln>
                <a:solidFill>
                  <a:srgbClr val="E9E642"/>
                </a:solidFill>
                <a:effectLst/>
                <a:uLnTx/>
                <a:uFillTx/>
                <a:latin typeface="Branding Black" pitchFamily="2" charset="77"/>
              </a:rPr>
              <a:t>1930s</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chemeClr val="bg1"/>
                </a:solidFill>
                <a:latin typeface="Branding SemiBold" pitchFamily="2" charset="77"/>
              </a:rPr>
              <a:t>Dust Bowl</a:t>
            </a:r>
            <a:endParaRPr kumimoji="0" lang="en-CA" sz="1800" b="1" u="none" strike="noStrike" kern="1200" cap="none" spc="0" normalizeH="0" baseline="0" noProof="0">
              <a:ln>
                <a:noFill/>
              </a:ln>
              <a:solidFill>
                <a:schemeClr val="bg1"/>
              </a:solidFill>
              <a:effectLst/>
              <a:uLnTx/>
              <a:uFillTx/>
              <a:latin typeface="Branding SemiBold" pitchFamily="2" charset="77"/>
            </a:endParaRPr>
          </a:p>
        </p:txBody>
      </p:sp>
      <p:sp>
        <p:nvSpPr>
          <p:cNvPr id="47" name="TextBox 46">
            <a:extLst>
              <a:ext uri="{FF2B5EF4-FFF2-40B4-BE49-F238E27FC236}">
                <a16:creationId xmlns:a16="http://schemas.microsoft.com/office/drawing/2014/main" id="{06C30869-B73D-9E45-A2C0-5634E76FB09E}"/>
              </a:ext>
            </a:extLst>
          </p:cNvPr>
          <p:cNvSpPr txBox="1"/>
          <p:nvPr/>
        </p:nvSpPr>
        <p:spPr>
          <a:xfrm>
            <a:off x="9866242" y="2114918"/>
            <a:ext cx="1578847" cy="784830"/>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rgbClr val="E9E642"/>
                </a:solidFill>
                <a:latin typeface="Branding Black" pitchFamily="2" charset="77"/>
              </a:rPr>
              <a:t>21</a:t>
            </a:r>
            <a:r>
              <a:rPr lang="en-CA" b="1" baseline="30000">
                <a:solidFill>
                  <a:srgbClr val="E9E642"/>
                </a:solidFill>
                <a:latin typeface="Branding Black" pitchFamily="2" charset="77"/>
              </a:rPr>
              <a:t>st</a:t>
            </a:r>
            <a:r>
              <a:rPr lang="en-CA" b="1">
                <a:solidFill>
                  <a:srgbClr val="E9E642"/>
                </a:solidFill>
                <a:latin typeface="Branding Black" pitchFamily="2" charset="77"/>
              </a:rPr>
              <a:t> Century</a:t>
            </a:r>
            <a:r>
              <a:rPr kumimoji="0" lang="en-CA" sz="1800" b="1" u="none" strike="noStrike" kern="1200" cap="none" spc="0" normalizeH="0" baseline="0" noProof="0">
                <a:ln>
                  <a:noFill/>
                </a:ln>
                <a:solidFill>
                  <a:srgbClr val="E9E642"/>
                </a:solidFill>
                <a:effectLst/>
                <a:uLnTx/>
                <a:uFillTx/>
                <a:latin typeface="Branding Black" pitchFamily="2" charset="77"/>
              </a:rPr>
              <a:t> </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chemeClr val="bg1"/>
                </a:solidFill>
                <a:latin typeface="Branding SemiBold" pitchFamily="2" charset="77"/>
              </a:rPr>
              <a:t>Modern</a:t>
            </a:r>
            <a:br>
              <a:rPr lang="en-CA" b="1">
                <a:solidFill>
                  <a:schemeClr val="bg1"/>
                </a:solidFill>
                <a:latin typeface="Branding SemiBold" pitchFamily="2" charset="77"/>
              </a:rPr>
            </a:br>
            <a:r>
              <a:rPr lang="en-CA" b="1">
                <a:solidFill>
                  <a:schemeClr val="bg1"/>
                </a:solidFill>
                <a:latin typeface="Branding SemiBold" pitchFamily="2" charset="77"/>
              </a:rPr>
              <a:t>Agriculture</a:t>
            </a:r>
            <a:endParaRPr kumimoji="0" lang="en-CA" sz="1800" b="1" u="none" strike="noStrike" kern="1200" cap="none" spc="0" normalizeH="0" baseline="0" noProof="0">
              <a:ln>
                <a:noFill/>
              </a:ln>
              <a:solidFill>
                <a:schemeClr val="bg1"/>
              </a:solidFill>
              <a:effectLst/>
              <a:uLnTx/>
              <a:uFillTx/>
              <a:latin typeface="Branding SemiBold" pitchFamily="2" charset="77"/>
            </a:endParaRPr>
          </a:p>
        </p:txBody>
      </p:sp>
      <p:sp>
        <p:nvSpPr>
          <p:cNvPr id="51" name="TextBox 50">
            <a:extLst>
              <a:ext uri="{FF2B5EF4-FFF2-40B4-BE49-F238E27FC236}">
                <a16:creationId xmlns:a16="http://schemas.microsoft.com/office/drawing/2014/main" id="{7236AF00-5A8B-2845-B8AA-185752FF8BA9}"/>
              </a:ext>
            </a:extLst>
          </p:cNvPr>
          <p:cNvSpPr txBox="1"/>
          <p:nvPr/>
        </p:nvSpPr>
        <p:spPr>
          <a:xfrm>
            <a:off x="1947553" y="5097040"/>
            <a:ext cx="1566285" cy="784830"/>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a:ln>
                  <a:noFill/>
                </a:ln>
                <a:solidFill>
                  <a:srgbClr val="E9E642"/>
                </a:solidFill>
                <a:effectLst/>
                <a:uLnTx/>
                <a:uFillTx/>
                <a:latin typeface="Branding Black" pitchFamily="2" charset="77"/>
              </a:rPr>
              <a:t>1800s </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noProof="0">
                <a:solidFill>
                  <a:schemeClr val="bg1"/>
                </a:solidFill>
                <a:latin typeface="Branding SemiBold" pitchFamily="2" charset="77"/>
              </a:rPr>
              <a:t>Turtle Island</a:t>
            </a:r>
          </a:p>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a:ln>
                  <a:noFill/>
                </a:ln>
                <a:solidFill>
                  <a:schemeClr val="bg1"/>
                </a:solidFill>
                <a:effectLst/>
                <a:uLnTx/>
                <a:uFillTx/>
                <a:latin typeface="Branding SemiBold" pitchFamily="2" charset="77"/>
              </a:rPr>
              <a:t>Terra Nullius</a:t>
            </a:r>
            <a:endParaRPr kumimoji="0" lang="en-CA" sz="1800" b="1" u="none" strike="noStrike" kern="1200" cap="none" spc="0" normalizeH="0" baseline="0" noProof="0">
              <a:ln>
                <a:noFill/>
              </a:ln>
              <a:solidFill>
                <a:schemeClr val="bg1"/>
              </a:solidFill>
              <a:effectLst/>
              <a:uLnTx/>
              <a:uFillTx/>
              <a:latin typeface="Branding SemiBold" pitchFamily="2" charset="77"/>
            </a:endParaRPr>
          </a:p>
        </p:txBody>
      </p:sp>
      <p:sp>
        <p:nvSpPr>
          <p:cNvPr id="52" name="TextBox 51">
            <a:extLst>
              <a:ext uri="{FF2B5EF4-FFF2-40B4-BE49-F238E27FC236}">
                <a16:creationId xmlns:a16="http://schemas.microsoft.com/office/drawing/2014/main" id="{054D1AF7-0C24-9B42-8A3E-44E8C2968737}"/>
              </a:ext>
            </a:extLst>
          </p:cNvPr>
          <p:cNvSpPr txBox="1"/>
          <p:nvPr/>
        </p:nvSpPr>
        <p:spPr>
          <a:xfrm>
            <a:off x="4157721" y="5097040"/>
            <a:ext cx="1807278" cy="786369"/>
          </a:xfrm>
          <a:prstGeom prst="rect">
            <a:avLst/>
          </a:prstGeom>
          <a:noFill/>
        </p:spPr>
        <p:txBody>
          <a:bodyPr wrap="square" lIns="91440" tIns="45720" rIns="91440" bIns="45720" anchor="t">
            <a:spAutoFit/>
          </a:bodyPr>
          <a:lstStyle/>
          <a:p>
            <a:pPr marL="0" marR="0" lvl="0" indent="0" algn="ctr" defTabSz="914400">
              <a:lnSpc>
                <a:spcPts val="1800"/>
              </a:lnSpc>
              <a:spcBef>
                <a:spcPts val="0"/>
              </a:spcBef>
              <a:spcAft>
                <a:spcPts val="0"/>
              </a:spcAft>
              <a:buNone/>
              <a:tabLst/>
              <a:defRPr/>
            </a:pPr>
            <a:r>
              <a:rPr lang="en-CA" b="1">
                <a:solidFill>
                  <a:srgbClr val="E9E642"/>
                </a:solidFill>
                <a:latin typeface="Branding Black"/>
              </a:rPr>
              <a:t>1872</a:t>
            </a:r>
            <a:endParaRPr lang="en-US"/>
          </a:p>
          <a:p>
            <a:pPr algn="ctr">
              <a:lnSpc>
                <a:spcPts val="1800"/>
              </a:lnSpc>
              <a:defRPr/>
            </a:pPr>
            <a:r>
              <a:rPr lang="en-CA" b="1">
                <a:solidFill>
                  <a:schemeClr val="bg1"/>
                </a:solidFill>
                <a:latin typeface="Branding SemiBold"/>
              </a:rPr>
              <a:t>Dominion Land Act</a:t>
            </a:r>
            <a:endParaRPr lang="en-CA">
              <a:solidFill>
                <a:schemeClr val="bg1"/>
              </a:solidFill>
            </a:endParaRPr>
          </a:p>
        </p:txBody>
      </p:sp>
      <p:sp>
        <p:nvSpPr>
          <p:cNvPr id="53" name="TextBox 52">
            <a:extLst>
              <a:ext uri="{FF2B5EF4-FFF2-40B4-BE49-F238E27FC236}">
                <a16:creationId xmlns:a16="http://schemas.microsoft.com/office/drawing/2014/main" id="{FF74CA2F-B858-6E45-8BB4-A741C3C2FA39}"/>
              </a:ext>
            </a:extLst>
          </p:cNvPr>
          <p:cNvSpPr txBox="1"/>
          <p:nvPr/>
        </p:nvSpPr>
        <p:spPr>
          <a:xfrm>
            <a:off x="6383729" y="5097911"/>
            <a:ext cx="1807278" cy="553998"/>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rgbClr val="E9E642"/>
                </a:solidFill>
                <a:latin typeface="Branding Black"/>
              </a:rPr>
              <a:t>1888</a:t>
            </a:r>
            <a:endParaRPr kumimoji="0" lang="en-CA" sz="1800" b="1" u="none" strike="noStrike" kern="1200" cap="none" spc="0" normalizeH="0" baseline="0" noProof="0">
              <a:ln>
                <a:noFill/>
              </a:ln>
              <a:solidFill>
                <a:srgbClr val="E9E642"/>
              </a:solidFill>
              <a:effectLst/>
              <a:uLnTx/>
              <a:uFillTx/>
              <a:latin typeface="Branding Black" pitchFamily="2" charset="77"/>
            </a:endParaRPr>
          </a:p>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chemeClr val="bg1"/>
                </a:solidFill>
                <a:latin typeface="Branding SemiBold"/>
              </a:rPr>
              <a:t>Loss of Bison</a:t>
            </a:r>
            <a:endParaRPr lang="en-CA" sz="1800" b="1" u="none" strike="noStrike" kern="1200" cap="none" spc="0" normalizeH="0" baseline="0" noProof="0">
              <a:ln>
                <a:noFill/>
              </a:ln>
              <a:solidFill>
                <a:schemeClr val="bg1"/>
              </a:solidFill>
              <a:effectLst/>
              <a:uLnTx/>
              <a:uFillTx/>
              <a:latin typeface="Branding SemiBold"/>
            </a:endParaRPr>
          </a:p>
        </p:txBody>
      </p:sp>
      <p:sp>
        <p:nvSpPr>
          <p:cNvPr id="54" name="TextBox 53">
            <a:extLst>
              <a:ext uri="{FF2B5EF4-FFF2-40B4-BE49-F238E27FC236}">
                <a16:creationId xmlns:a16="http://schemas.microsoft.com/office/drawing/2014/main" id="{9DD9EABB-0AC5-A444-98B9-4F8E23B322D6}"/>
              </a:ext>
            </a:extLst>
          </p:cNvPr>
          <p:cNvSpPr txBox="1"/>
          <p:nvPr/>
        </p:nvSpPr>
        <p:spPr>
          <a:xfrm>
            <a:off x="8632931" y="5097911"/>
            <a:ext cx="1913031" cy="1015663"/>
          </a:xfrm>
          <a:prstGeom prst="rect">
            <a:avLst/>
          </a:prstGeom>
          <a:noFill/>
        </p:spPr>
        <p:txBody>
          <a:bodyPr wrap="square">
            <a:spAutoFit/>
          </a:bodyPr>
          <a:lstStyle/>
          <a:p>
            <a:pPr marL="0" marR="0" lvl="0" indent="0" algn="ctr" defTabSz="914400" rtl="0" eaLnBrk="1" fontAlgn="auto" latinLnBrk="0" hangingPunct="1">
              <a:lnSpc>
                <a:spcPts val="1800"/>
              </a:lnSpc>
              <a:spcBef>
                <a:spcPts val="0"/>
              </a:spcBef>
              <a:spcAft>
                <a:spcPts val="0"/>
              </a:spcAft>
              <a:buClrTx/>
              <a:buSzTx/>
              <a:buFontTx/>
              <a:buNone/>
              <a:tabLst/>
              <a:defRPr/>
            </a:pPr>
            <a:r>
              <a:rPr kumimoji="0" lang="en-CA" sz="1800" b="1" u="none" strike="noStrike" kern="1200" cap="none" spc="0" normalizeH="0" baseline="0" noProof="0">
                <a:ln>
                  <a:noFill/>
                </a:ln>
                <a:solidFill>
                  <a:srgbClr val="E9E642"/>
                </a:solidFill>
                <a:effectLst/>
                <a:uLnTx/>
                <a:uFillTx/>
                <a:latin typeface="Branding Black" pitchFamily="2" charset="77"/>
              </a:rPr>
              <a:t>1938 </a:t>
            </a:r>
          </a:p>
          <a:p>
            <a:pPr marL="0" marR="0" lvl="0" indent="0" algn="ctr" defTabSz="914400" rtl="0" eaLnBrk="1" fontAlgn="auto" latinLnBrk="0" hangingPunct="1">
              <a:lnSpc>
                <a:spcPts val="1800"/>
              </a:lnSpc>
              <a:spcBef>
                <a:spcPts val="0"/>
              </a:spcBef>
              <a:spcAft>
                <a:spcPts val="0"/>
              </a:spcAft>
              <a:buClrTx/>
              <a:buSzTx/>
              <a:buFontTx/>
              <a:buNone/>
              <a:tabLst/>
              <a:defRPr/>
            </a:pPr>
            <a:r>
              <a:rPr lang="en-CA" b="1">
                <a:solidFill>
                  <a:schemeClr val="bg1"/>
                </a:solidFill>
                <a:latin typeface="Branding SemiBold" pitchFamily="2" charset="77"/>
              </a:rPr>
              <a:t>Formation of Ducks Unlimited Canada</a:t>
            </a:r>
            <a:endParaRPr kumimoji="0" lang="en-CA" sz="1800" b="1" u="none" strike="noStrike" kern="1200" cap="none" spc="0" normalizeH="0" baseline="0" noProof="0">
              <a:ln>
                <a:noFill/>
              </a:ln>
              <a:solidFill>
                <a:schemeClr val="bg1"/>
              </a:solidFill>
              <a:effectLst/>
              <a:uLnTx/>
              <a:uFillTx/>
              <a:latin typeface="Branding SemiBold" pitchFamily="2" charset="77"/>
            </a:endParaRPr>
          </a:p>
        </p:txBody>
      </p:sp>
      <p:cxnSp>
        <p:nvCxnSpPr>
          <p:cNvPr id="56" name="Straight Connector 55">
            <a:extLst>
              <a:ext uri="{FF2B5EF4-FFF2-40B4-BE49-F238E27FC236}">
                <a16:creationId xmlns:a16="http://schemas.microsoft.com/office/drawing/2014/main" id="{F8F505CD-4BC5-9D4A-A3CD-0A38DF4FA356}"/>
              </a:ext>
            </a:extLst>
          </p:cNvPr>
          <p:cNvCxnSpPr>
            <a:cxnSpLocks/>
          </p:cNvCxnSpPr>
          <p:nvPr/>
        </p:nvCxnSpPr>
        <p:spPr>
          <a:xfrm>
            <a:off x="10669792" y="2899748"/>
            <a:ext cx="0" cy="1246521"/>
          </a:xfrm>
          <a:prstGeom prst="line">
            <a:avLst/>
          </a:prstGeom>
          <a:ln w="76200">
            <a:solidFill>
              <a:srgbClr val="B73A71"/>
            </a:solidFill>
          </a:ln>
        </p:spPr>
        <p:style>
          <a:lnRef idx="1">
            <a:schemeClr val="accent1"/>
          </a:lnRef>
          <a:fillRef idx="0">
            <a:schemeClr val="accent1"/>
          </a:fillRef>
          <a:effectRef idx="0">
            <a:schemeClr val="accent1"/>
          </a:effectRef>
          <a:fontRef idx="minor">
            <a:schemeClr val="tx1"/>
          </a:fontRef>
        </p:style>
      </p:cxnSp>
      <p:pic>
        <p:nvPicPr>
          <p:cNvPr id="2" name="Picture 2">
            <a:extLst>
              <a:ext uri="{FF2B5EF4-FFF2-40B4-BE49-F238E27FC236}">
                <a16:creationId xmlns:a16="http://schemas.microsoft.com/office/drawing/2014/main" id="{CBC9C720-1B24-F8EA-A59E-2A4284DD2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079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37F0E154-C418-7567-5DF5-0A27A06F682B}"/>
              </a:ext>
            </a:extLst>
          </p:cNvPr>
          <p:cNvSpPr txBox="1">
            <a:spLocks/>
          </p:cNvSpPr>
          <p:nvPr/>
        </p:nvSpPr>
        <p:spPr>
          <a:xfrm>
            <a:off x="1376143" y="426434"/>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1400s</a:t>
            </a:r>
          </a:p>
        </p:txBody>
      </p:sp>
      <p:sp>
        <p:nvSpPr>
          <p:cNvPr id="15" name="TextBox 14">
            <a:extLst>
              <a:ext uri="{FF2B5EF4-FFF2-40B4-BE49-F238E27FC236}">
                <a16:creationId xmlns:a16="http://schemas.microsoft.com/office/drawing/2014/main" id="{C5996256-4466-B1D1-6BED-138844BEB86B}"/>
              </a:ext>
            </a:extLst>
          </p:cNvPr>
          <p:cNvSpPr txBox="1"/>
          <p:nvPr/>
        </p:nvSpPr>
        <p:spPr>
          <a:xfrm>
            <a:off x="1376143" y="1095901"/>
            <a:ext cx="3576575" cy="1759456"/>
          </a:xfrm>
          <a:prstGeom prst="rect">
            <a:avLst/>
          </a:prstGeom>
          <a:noFill/>
        </p:spPr>
        <p:txBody>
          <a:bodyPr wrap="square">
            <a:spAutoFit/>
          </a:bodyPr>
          <a:lstStyle/>
          <a:p>
            <a:pPr>
              <a:lnSpc>
                <a:spcPts val="2600"/>
              </a:lnSpc>
            </a:pPr>
            <a:r>
              <a:rPr lang="en-US" sz="2400" b="1">
                <a:solidFill>
                  <a:schemeClr val="bg1"/>
                </a:solidFill>
                <a:latin typeface="Branding SemiBold" pitchFamily="2" charset="77"/>
              </a:rPr>
              <a:t>Evidence of farming </a:t>
            </a:r>
            <a:br>
              <a:rPr lang="en-US" sz="2400" b="1">
                <a:solidFill>
                  <a:schemeClr val="bg1"/>
                </a:solidFill>
                <a:latin typeface="Branding SemiBold" pitchFamily="2" charset="77"/>
              </a:rPr>
            </a:br>
            <a:r>
              <a:rPr lang="en-US" sz="2400" b="1">
                <a:solidFill>
                  <a:schemeClr val="bg1"/>
                </a:solidFill>
                <a:latin typeface="Branding SemiBold" pitchFamily="2" charset="77"/>
              </a:rPr>
              <a:t>by Indigenous Peoples </a:t>
            </a:r>
            <a:br>
              <a:rPr lang="en-US" sz="2400" b="1">
                <a:solidFill>
                  <a:schemeClr val="bg1"/>
                </a:solidFill>
                <a:latin typeface="Branding SemiBold" pitchFamily="2" charset="77"/>
              </a:rPr>
            </a:br>
            <a:r>
              <a:rPr lang="en-US" sz="2400" b="1">
                <a:solidFill>
                  <a:schemeClr val="bg1"/>
                </a:solidFill>
                <a:latin typeface="Branding SemiBold" pitchFamily="2" charset="77"/>
              </a:rPr>
              <a:t>in some areas of the Prairies dates back </a:t>
            </a:r>
            <a:br>
              <a:rPr lang="en-US" sz="2400" b="1">
                <a:solidFill>
                  <a:schemeClr val="bg1"/>
                </a:solidFill>
                <a:latin typeface="Branding SemiBold" pitchFamily="2" charset="77"/>
              </a:rPr>
            </a:br>
            <a:r>
              <a:rPr lang="en-US" sz="2400" b="1">
                <a:solidFill>
                  <a:schemeClr val="bg1"/>
                </a:solidFill>
                <a:latin typeface="Branding SemiBold" pitchFamily="2" charset="77"/>
              </a:rPr>
              <a:t>as far as the 1400s.</a:t>
            </a:r>
            <a:endParaRPr lang="en-CA" sz="2400" b="1">
              <a:solidFill>
                <a:schemeClr val="bg1"/>
              </a:solidFill>
              <a:latin typeface="Branding SemiBold" pitchFamily="2" charset="77"/>
            </a:endParaRPr>
          </a:p>
        </p:txBody>
      </p:sp>
      <p:sp>
        <p:nvSpPr>
          <p:cNvPr id="17" name="TextBox 16">
            <a:extLst>
              <a:ext uri="{FF2B5EF4-FFF2-40B4-BE49-F238E27FC236}">
                <a16:creationId xmlns:a16="http://schemas.microsoft.com/office/drawing/2014/main" id="{89CECB8A-F94A-7ADF-52F5-4B8F3FC10008}"/>
              </a:ext>
            </a:extLst>
          </p:cNvPr>
          <p:cNvSpPr txBox="1"/>
          <p:nvPr/>
        </p:nvSpPr>
        <p:spPr>
          <a:xfrm>
            <a:off x="1376143" y="3403310"/>
            <a:ext cx="3552497" cy="2308324"/>
          </a:xfrm>
          <a:prstGeom prst="rect">
            <a:avLst/>
          </a:prstGeom>
          <a:noFill/>
        </p:spPr>
        <p:txBody>
          <a:bodyPr wrap="square">
            <a:spAutoFit/>
          </a:bodyPr>
          <a:lstStyle/>
          <a:p>
            <a:r>
              <a:rPr lang="en-US" b="1">
                <a:solidFill>
                  <a:schemeClr val="bg1"/>
                </a:solidFill>
                <a:latin typeface="Branding Black" pitchFamily="2" charset="77"/>
              </a:rPr>
              <a:t>Right: </a:t>
            </a:r>
            <a:r>
              <a:rPr lang="en-US" b="1">
                <a:solidFill>
                  <a:schemeClr val="bg1"/>
                </a:solidFill>
                <a:latin typeface="Branding SemiBold" pitchFamily="2" charset="77"/>
              </a:rPr>
              <a:t>A team of researchers from Brandon University and the Manitoba Archaeological Society has uncovered unique farming tools dating back to the 1400s and early 1500s at the Pierson Wildlife Management Area south of Melita.</a:t>
            </a:r>
            <a:endParaRPr lang="en-CA" b="1">
              <a:solidFill>
                <a:schemeClr val="bg1"/>
              </a:solidFill>
              <a:latin typeface="Branding SemiBold" pitchFamily="2" charset="77"/>
            </a:endParaRPr>
          </a:p>
        </p:txBody>
      </p:sp>
      <p:sp>
        <p:nvSpPr>
          <p:cNvPr id="10" name="Arrow: Chevron 70">
            <a:extLst>
              <a:ext uri="{FF2B5EF4-FFF2-40B4-BE49-F238E27FC236}">
                <a16:creationId xmlns:a16="http://schemas.microsoft.com/office/drawing/2014/main" id="{BA6F99BB-309B-4341-AD60-EDAA8C415852}"/>
              </a:ext>
            </a:extLst>
          </p:cNvPr>
          <p:cNvSpPr/>
          <p:nvPr/>
        </p:nvSpPr>
        <p:spPr>
          <a:xfrm rot="5400000">
            <a:off x="459613" y="466865"/>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Chevron 74">
            <a:extLst>
              <a:ext uri="{FF2B5EF4-FFF2-40B4-BE49-F238E27FC236}">
                <a16:creationId xmlns:a16="http://schemas.microsoft.com/office/drawing/2014/main" id="{BD63382F-90EE-7848-8EFF-F84728792D69}"/>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Chevron 75">
            <a:extLst>
              <a:ext uri="{FF2B5EF4-FFF2-40B4-BE49-F238E27FC236}">
                <a16:creationId xmlns:a16="http://schemas.microsoft.com/office/drawing/2014/main" id="{A6D7775D-8B8F-2241-9974-995EC3D8200E}"/>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Chevron 76">
            <a:extLst>
              <a:ext uri="{FF2B5EF4-FFF2-40B4-BE49-F238E27FC236}">
                <a16:creationId xmlns:a16="http://schemas.microsoft.com/office/drawing/2014/main" id="{8229D319-44F7-DD4D-978C-D41EEE3B5D55}"/>
              </a:ext>
            </a:extLst>
          </p:cNvPr>
          <p:cNvSpPr/>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7">
            <a:extLst>
              <a:ext uri="{FF2B5EF4-FFF2-40B4-BE49-F238E27FC236}">
                <a16:creationId xmlns:a16="http://schemas.microsoft.com/office/drawing/2014/main" id="{7844E2F8-3B60-B94B-BA5B-A750832A4B81}"/>
              </a:ext>
            </a:extLst>
          </p:cNvPr>
          <p:cNvSpPr/>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9">
            <a:extLst>
              <a:ext uri="{FF2B5EF4-FFF2-40B4-BE49-F238E27FC236}">
                <a16:creationId xmlns:a16="http://schemas.microsoft.com/office/drawing/2014/main" id="{29730027-FC9B-3947-A81A-877BEEBBE192}"/>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E7231861-3155-694D-8704-EEB5D048DAD4}"/>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EA890B33-EF62-E14A-9BC3-B47E9D31B384}"/>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5A18AC83-1FEB-6749-BFAD-BDAB0BC6C195}"/>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69078BC-0786-0149-A9A0-F4213D91E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3316" y="556193"/>
            <a:ext cx="6838684" cy="5115551"/>
          </a:xfrm>
          <a:prstGeom prst="rect">
            <a:avLst/>
          </a:prstGeom>
        </p:spPr>
      </p:pic>
      <p:sp>
        <p:nvSpPr>
          <p:cNvPr id="2" name="TextBox 1">
            <a:extLst>
              <a:ext uri="{FF2B5EF4-FFF2-40B4-BE49-F238E27FC236}">
                <a16:creationId xmlns:a16="http://schemas.microsoft.com/office/drawing/2014/main" id="{DC301998-38B1-3AA7-6D77-960CE4801DE3}"/>
              </a:ext>
            </a:extLst>
          </p:cNvPr>
          <p:cNvSpPr txBox="1"/>
          <p:nvPr/>
        </p:nvSpPr>
        <p:spPr>
          <a:xfrm>
            <a:off x="10879582" y="5711634"/>
            <a:ext cx="2624835" cy="276999"/>
          </a:xfrm>
          <a:prstGeom prst="rect">
            <a:avLst/>
          </a:prstGeom>
          <a:noFill/>
        </p:spPr>
        <p:txBody>
          <a:bodyPr wrap="square">
            <a:spAutoFit/>
          </a:bodyPr>
          <a:lstStyle/>
          <a:p>
            <a:r>
              <a:rPr lang="en-CA" sz="1200">
                <a:solidFill>
                  <a:srgbClr val="FFFFFF"/>
                </a:solidFill>
                <a:effectLst/>
                <a:latin typeface="Branding MediumItalic" pitchFamily="2" charset="77"/>
              </a:rPr>
              <a:t>(</a:t>
            </a:r>
            <a:r>
              <a:rPr lang="en-CA" sz="1200" err="1">
                <a:solidFill>
                  <a:srgbClr val="FFFFFF"/>
                </a:solidFill>
                <a:effectLst/>
                <a:latin typeface="Branding MediumItalic" pitchFamily="2" charset="77"/>
              </a:rPr>
              <a:t>Bettens</a:t>
            </a:r>
            <a:r>
              <a:rPr lang="en-CA" sz="1200">
                <a:solidFill>
                  <a:srgbClr val="FFFFFF"/>
                </a:solidFill>
                <a:effectLst/>
                <a:latin typeface="Branding MediumItalic" pitchFamily="2" charset="77"/>
              </a:rPr>
              <a:t>, 2022)</a:t>
            </a:r>
          </a:p>
        </p:txBody>
      </p:sp>
      <p:pic>
        <p:nvPicPr>
          <p:cNvPr id="4" name="Picture 2">
            <a:extLst>
              <a:ext uri="{FF2B5EF4-FFF2-40B4-BE49-F238E27FC236}">
                <a16:creationId xmlns:a16="http://schemas.microsoft.com/office/drawing/2014/main" id="{A9F7118A-587E-6EB8-A290-44BA97C576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277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A8C9EE6-F9CB-5143-8900-5062D3076342}"/>
              </a:ext>
            </a:extLst>
          </p:cNvPr>
          <p:cNvSpPr/>
          <p:nvPr/>
        </p:nvSpPr>
        <p:spPr>
          <a:xfrm>
            <a:off x="0" y="0"/>
            <a:ext cx="12192000" cy="6858000"/>
          </a:xfrm>
          <a:prstGeom prst="rect">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02A0954-3AD6-AA49-87BA-8DB409C41A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6646" y="383402"/>
            <a:ext cx="7035353" cy="6059156"/>
          </a:xfrm>
          <a:prstGeom prst="rect">
            <a:avLst/>
          </a:prstGeom>
        </p:spPr>
      </p:pic>
      <p:sp>
        <p:nvSpPr>
          <p:cNvPr id="11" name="Content Placeholder 2">
            <a:extLst>
              <a:ext uri="{FF2B5EF4-FFF2-40B4-BE49-F238E27FC236}">
                <a16:creationId xmlns:a16="http://schemas.microsoft.com/office/drawing/2014/main" id="{4CAA4777-B838-3647-908C-482C1E57A3BE}"/>
              </a:ext>
            </a:extLst>
          </p:cNvPr>
          <p:cNvSpPr txBox="1">
            <a:spLocks/>
          </p:cNvSpPr>
          <p:nvPr/>
        </p:nvSpPr>
        <p:spPr>
          <a:xfrm>
            <a:off x="1376143" y="2200262"/>
            <a:ext cx="3631642" cy="8058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200" b="1">
                <a:solidFill>
                  <a:schemeClr val="bg1"/>
                </a:solidFill>
                <a:latin typeface="Branding Black" pitchFamily="2" charset="77"/>
              </a:rPr>
              <a:t>TURTLE ISLAND</a:t>
            </a:r>
          </a:p>
        </p:txBody>
      </p:sp>
      <p:sp>
        <p:nvSpPr>
          <p:cNvPr id="14" name="Content Placeholder 2">
            <a:extLst>
              <a:ext uri="{FF2B5EF4-FFF2-40B4-BE49-F238E27FC236}">
                <a16:creationId xmlns:a16="http://schemas.microsoft.com/office/drawing/2014/main" id="{3AEF0A36-2345-4045-81F1-52DC88B88624}"/>
              </a:ext>
            </a:extLst>
          </p:cNvPr>
          <p:cNvSpPr txBox="1">
            <a:spLocks/>
          </p:cNvSpPr>
          <p:nvPr/>
        </p:nvSpPr>
        <p:spPr>
          <a:xfrm>
            <a:off x="1376143" y="3192721"/>
            <a:ext cx="3631642" cy="805811"/>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200" b="1">
                <a:solidFill>
                  <a:schemeClr val="bg1"/>
                </a:solidFill>
                <a:latin typeface="Branding Black" pitchFamily="2" charset="77"/>
              </a:rPr>
              <a:t>TERRA NULLIUS</a:t>
            </a:r>
          </a:p>
        </p:txBody>
      </p:sp>
      <p:cxnSp>
        <p:nvCxnSpPr>
          <p:cNvPr id="16" name="Straight Connector 15">
            <a:extLst>
              <a:ext uri="{FF2B5EF4-FFF2-40B4-BE49-F238E27FC236}">
                <a16:creationId xmlns:a16="http://schemas.microsoft.com/office/drawing/2014/main" id="{7CF001D2-13DA-3E43-9840-382C7C217E84}"/>
              </a:ext>
            </a:extLst>
          </p:cNvPr>
          <p:cNvCxnSpPr/>
          <p:nvPr/>
        </p:nvCxnSpPr>
        <p:spPr>
          <a:xfrm>
            <a:off x="1481212" y="2994922"/>
            <a:ext cx="3155795" cy="0"/>
          </a:xfrm>
          <a:prstGeom prst="line">
            <a:avLst/>
          </a:prstGeom>
          <a:ln w="25400" cap="rnd">
            <a:solidFill>
              <a:srgbClr val="E9E642"/>
            </a:solidFill>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592A1CBE-4387-494F-AF10-1EE94B6EF1DA}"/>
              </a:ext>
            </a:extLst>
          </p:cNvPr>
          <p:cNvSpPr txBox="1">
            <a:spLocks/>
          </p:cNvSpPr>
          <p:nvPr/>
        </p:nvSpPr>
        <p:spPr>
          <a:xfrm>
            <a:off x="1376143" y="1061122"/>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1800s</a:t>
            </a:r>
          </a:p>
        </p:txBody>
      </p:sp>
      <p:sp>
        <p:nvSpPr>
          <p:cNvPr id="17" name="Arrow: Chevron 70">
            <a:extLst>
              <a:ext uri="{FF2B5EF4-FFF2-40B4-BE49-F238E27FC236}">
                <a16:creationId xmlns:a16="http://schemas.microsoft.com/office/drawing/2014/main" id="{BD3CABDC-334A-2E4C-B703-6A6D9B116AA0}"/>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8" name="Arrow: Chevron 74">
            <a:extLst>
              <a:ext uri="{FF2B5EF4-FFF2-40B4-BE49-F238E27FC236}">
                <a16:creationId xmlns:a16="http://schemas.microsoft.com/office/drawing/2014/main" id="{6E383EA1-6413-144A-BCF1-481664C971F5}"/>
              </a:ext>
            </a:extLst>
          </p:cNvPr>
          <p:cNvSpPr/>
          <p:nvPr/>
        </p:nvSpPr>
        <p:spPr>
          <a:xfrm rot="5400000">
            <a:off x="468495" y="1136360"/>
            <a:ext cx="712498" cy="545574"/>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5">
            <a:extLst>
              <a:ext uri="{FF2B5EF4-FFF2-40B4-BE49-F238E27FC236}">
                <a16:creationId xmlns:a16="http://schemas.microsoft.com/office/drawing/2014/main" id="{328D1451-0576-B54D-9F49-2E5A788CEC1D}"/>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6">
            <a:extLst>
              <a:ext uri="{FF2B5EF4-FFF2-40B4-BE49-F238E27FC236}">
                <a16:creationId xmlns:a16="http://schemas.microsoft.com/office/drawing/2014/main" id="{9E77A1BA-C0AB-6B4B-9F5D-6DFA257CBABD}"/>
              </a:ext>
            </a:extLst>
          </p:cNvPr>
          <p:cNvSpPr/>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7">
            <a:extLst>
              <a:ext uri="{FF2B5EF4-FFF2-40B4-BE49-F238E27FC236}">
                <a16:creationId xmlns:a16="http://schemas.microsoft.com/office/drawing/2014/main" id="{8D1A1CD5-49B1-D249-BD74-69D02DF0F12B}"/>
              </a:ext>
            </a:extLst>
          </p:cNvPr>
          <p:cNvSpPr/>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9">
            <a:extLst>
              <a:ext uri="{FF2B5EF4-FFF2-40B4-BE49-F238E27FC236}">
                <a16:creationId xmlns:a16="http://schemas.microsoft.com/office/drawing/2014/main" id="{7ED4611A-CCCE-EF49-9B93-22F4E246DDA3}"/>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0">
            <a:extLst>
              <a:ext uri="{FF2B5EF4-FFF2-40B4-BE49-F238E27FC236}">
                <a16:creationId xmlns:a16="http://schemas.microsoft.com/office/drawing/2014/main" id="{880DE046-FA4E-1841-B684-B2CFFCBDF946}"/>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1">
            <a:extLst>
              <a:ext uri="{FF2B5EF4-FFF2-40B4-BE49-F238E27FC236}">
                <a16:creationId xmlns:a16="http://schemas.microsoft.com/office/drawing/2014/main" id="{8BDA4DCB-EE3D-1644-8D17-802D5ABDC9E6}"/>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3">
            <a:extLst>
              <a:ext uri="{FF2B5EF4-FFF2-40B4-BE49-F238E27FC236}">
                <a16:creationId xmlns:a16="http://schemas.microsoft.com/office/drawing/2014/main" id="{9F4B9E0D-0B83-2C47-B35F-11CEE7B93838}"/>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A9BEC23-D102-8ABF-309C-06EE6C006AD9}"/>
              </a:ext>
            </a:extLst>
          </p:cNvPr>
          <p:cNvSpPr txBox="1"/>
          <p:nvPr/>
        </p:nvSpPr>
        <p:spPr>
          <a:xfrm>
            <a:off x="5109884" y="6418793"/>
            <a:ext cx="7082116" cy="461665"/>
          </a:xfrm>
          <a:prstGeom prst="rect">
            <a:avLst/>
          </a:prstGeom>
          <a:noFill/>
        </p:spPr>
        <p:txBody>
          <a:bodyPr wrap="square">
            <a:spAutoFit/>
          </a:bodyPr>
          <a:lstStyle/>
          <a:p>
            <a:r>
              <a:rPr lang="en-US" sz="1200">
                <a:solidFill>
                  <a:srgbClr val="FFFFFF"/>
                </a:solidFill>
                <a:latin typeface="Branding MediumItalic" pitchFamily="2" charset="77"/>
              </a:rPr>
              <a:t>‘Into the Night‘ by First Nations Mi’kmaq artist Loretta Gould – Original Woodland Art style painting presented by </a:t>
            </a:r>
            <a:r>
              <a:rPr lang="en-US" sz="1200" err="1">
                <a:solidFill>
                  <a:srgbClr val="FFFFFF"/>
                </a:solidFill>
                <a:latin typeface="Branding MediumItalic" pitchFamily="2" charset="77"/>
              </a:rPr>
              <a:t>DaVic</a:t>
            </a:r>
            <a:r>
              <a:rPr lang="en-US" sz="1200">
                <a:solidFill>
                  <a:srgbClr val="FFFFFF"/>
                </a:solidFill>
                <a:latin typeface="Branding MediumItalic" pitchFamily="2" charset="77"/>
              </a:rPr>
              <a:t> Gallery of Native Canadian Arts</a:t>
            </a:r>
            <a:endParaRPr lang="en-CA" sz="1200">
              <a:solidFill>
                <a:srgbClr val="FFFFFF"/>
              </a:solidFill>
              <a:latin typeface="Branding MediumItalic" pitchFamily="2" charset="77"/>
            </a:endParaRPr>
          </a:p>
        </p:txBody>
      </p:sp>
    </p:spTree>
    <p:extLst>
      <p:ext uri="{BB962C8B-B14F-4D97-AF65-F5344CB8AC3E}">
        <p14:creationId xmlns:p14="http://schemas.microsoft.com/office/powerpoint/2010/main" val="2761861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E39DF11-0418-B5D4-FEF1-AC7D60954F49}"/>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29123" y1="65850" x2="29123" y2="65850"/>
                        <a14:foregroundMark x1="28744" y1="66715" x2="28896" y2="68588"/>
                        <a14:foregroundMark x1="29198" y1="67291" x2="29198" y2="71037"/>
                        <a14:foregroundMark x1="57564" y1="61960" x2="62254" y2="67435"/>
                        <a14:foregroundMark x1="81392" y1="56196" x2="80635" y2="56772"/>
                        <a14:foregroundMark x1="78442" y1="72622" x2="80862" y2="77378"/>
                        <a14:foregroundMark x1="62935" y1="88040" x2="66717" y2="87896"/>
                      </a14:backgroundRemoval>
                    </a14:imgEffect>
                  </a14:imgLayer>
                </a14:imgProps>
              </a:ext>
            </a:extLst>
          </a:blip>
          <a:stretch>
            <a:fillRect/>
          </a:stretch>
        </p:blipFill>
        <p:spPr>
          <a:xfrm>
            <a:off x="1137771" y="1024113"/>
            <a:ext cx="11060309" cy="5806244"/>
          </a:xfrm>
          <a:prstGeom prst="rect">
            <a:avLst/>
          </a:prstGeom>
        </p:spPr>
      </p:pic>
      <p:pic>
        <p:nvPicPr>
          <p:cNvPr id="20" name="Picture 19" descr="A picture containing silhouette&#10;&#10;Description automatically generated">
            <a:extLst>
              <a:ext uri="{FF2B5EF4-FFF2-40B4-BE49-F238E27FC236}">
                <a16:creationId xmlns:a16="http://schemas.microsoft.com/office/drawing/2014/main" id="{77EDBE51-412A-5C9B-8161-0853D20DD2CC}"/>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4056207" y="1317904"/>
            <a:ext cx="6850998" cy="5390949"/>
          </a:xfrm>
          <a:prstGeom prst="rect">
            <a:avLst/>
          </a:prstGeom>
        </p:spPr>
      </p:pic>
      <p:sp>
        <p:nvSpPr>
          <p:cNvPr id="17" name="Content Placeholder 2">
            <a:extLst>
              <a:ext uri="{FF2B5EF4-FFF2-40B4-BE49-F238E27FC236}">
                <a16:creationId xmlns:a16="http://schemas.microsoft.com/office/drawing/2014/main" id="{0D5E146D-91C7-3941-BE1B-DE27757DBD96}"/>
              </a:ext>
            </a:extLst>
          </p:cNvPr>
          <p:cNvSpPr txBox="1">
            <a:spLocks/>
          </p:cNvSpPr>
          <p:nvPr/>
        </p:nvSpPr>
        <p:spPr>
          <a:xfrm>
            <a:off x="2040927" y="362594"/>
            <a:ext cx="6471350" cy="7541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US" sz="4000" b="1">
                <a:solidFill>
                  <a:schemeClr val="bg1"/>
                </a:solidFill>
                <a:latin typeface="Branding Black" pitchFamily="2" charset="77"/>
              </a:rPr>
              <a:t>F</a:t>
            </a:r>
            <a:r>
              <a:rPr lang="en-CA" sz="4000" b="1">
                <a:solidFill>
                  <a:schemeClr val="bg1"/>
                </a:solidFill>
                <a:latin typeface="Branding Black" pitchFamily="2" charset="77"/>
              </a:rPr>
              <a:t>ORMATION OF ‘CANADA’</a:t>
            </a:r>
          </a:p>
        </p:txBody>
      </p:sp>
      <p:sp>
        <p:nvSpPr>
          <p:cNvPr id="12" name="Content Placeholder 2">
            <a:extLst>
              <a:ext uri="{FF2B5EF4-FFF2-40B4-BE49-F238E27FC236}">
                <a16:creationId xmlns:a16="http://schemas.microsoft.com/office/drawing/2014/main" id="{77472180-3826-B149-B3D7-7664870F118A}"/>
              </a:ext>
            </a:extLst>
          </p:cNvPr>
          <p:cNvSpPr txBox="1">
            <a:spLocks/>
          </p:cNvSpPr>
          <p:nvPr/>
        </p:nvSpPr>
        <p:spPr>
          <a:xfrm>
            <a:off x="1284795" y="1753725"/>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1867</a:t>
            </a:r>
          </a:p>
        </p:txBody>
      </p:sp>
      <p:sp>
        <p:nvSpPr>
          <p:cNvPr id="14" name="Arrow: Chevron 70">
            <a:extLst>
              <a:ext uri="{FF2B5EF4-FFF2-40B4-BE49-F238E27FC236}">
                <a16:creationId xmlns:a16="http://schemas.microsoft.com/office/drawing/2014/main" id="{F9DEEFD6-3202-0346-99F2-FCF7A89327DC}"/>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Arrow: Chevron 74">
            <a:extLst>
              <a:ext uri="{FF2B5EF4-FFF2-40B4-BE49-F238E27FC236}">
                <a16:creationId xmlns:a16="http://schemas.microsoft.com/office/drawing/2014/main" id="{3C4BF822-A09C-3947-85D5-59F5B1A7B60D}"/>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43CECF72-D6E2-E54C-A5D7-9C4CC800B723}"/>
              </a:ext>
            </a:extLst>
          </p:cNvPr>
          <p:cNvSpPr/>
          <p:nvPr/>
        </p:nvSpPr>
        <p:spPr>
          <a:xfrm rot="5400000">
            <a:off x="468496" y="1787419"/>
            <a:ext cx="712498" cy="545574"/>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F1B2A889-ECE0-FB4D-9257-887274A9A7EA}"/>
              </a:ext>
            </a:extLst>
          </p:cNvPr>
          <p:cNvSpPr/>
          <p:nvPr/>
        </p:nvSpPr>
        <p:spPr>
          <a:xfrm rot="5400000">
            <a:off x="478506" y="3089532"/>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A44CAA0F-010B-664C-9A8E-5DB803ACE09D}"/>
              </a:ext>
            </a:extLst>
          </p:cNvPr>
          <p:cNvSpPr/>
          <p:nvPr/>
        </p:nvSpPr>
        <p:spPr>
          <a:xfrm rot="5400000">
            <a:off x="465115" y="2438474"/>
            <a:ext cx="712498" cy="545573"/>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9">
            <a:extLst>
              <a:ext uri="{FF2B5EF4-FFF2-40B4-BE49-F238E27FC236}">
                <a16:creationId xmlns:a16="http://schemas.microsoft.com/office/drawing/2014/main" id="{36D80F52-57E1-D54D-B1D3-CBB0FD1E0F79}"/>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0">
            <a:extLst>
              <a:ext uri="{FF2B5EF4-FFF2-40B4-BE49-F238E27FC236}">
                <a16:creationId xmlns:a16="http://schemas.microsoft.com/office/drawing/2014/main" id="{41912173-4D25-F143-9687-72728905DBD8}"/>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1">
            <a:extLst>
              <a:ext uri="{FF2B5EF4-FFF2-40B4-BE49-F238E27FC236}">
                <a16:creationId xmlns:a16="http://schemas.microsoft.com/office/drawing/2014/main" id="{5B313EAA-F780-9445-ADB0-7BB897AC7CE0}"/>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3">
            <a:extLst>
              <a:ext uri="{FF2B5EF4-FFF2-40B4-BE49-F238E27FC236}">
                <a16:creationId xmlns:a16="http://schemas.microsoft.com/office/drawing/2014/main" id="{5D373691-AA45-5A4C-AA64-6FB5D1ED5B90}"/>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F2D8E464-4979-527D-AC83-2AA0BBD10F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12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8" fill="hold" nodeType="clickEffect">
                                  <p:stCondLst>
                                    <p:cond delay="0"/>
                                  </p:stCondLst>
                                  <p:childTnLst>
                                    <p:animEffect transition="out" filter="wipe(left)">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0D5E146D-91C7-3941-BE1B-DE27757DBD96}"/>
              </a:ext>
            </a:extLst>
          </p:cNvPr>
          <p:cNvSpPr txBox="1">
            <a:spLocks/>
          </p:cNvSpPr>
          <p:nvPr/>
        </p:nvSpPr>
        <p:spPr>
          <a:xfrm>
            <a:off x="2374381" y="3431749"/>
            <a:ext cx="3754300" cy="1243417"/>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200" b="1">
                <a:solidFill>
                  <a:schemeClr val="bg1"/>
                </a:solidFill>
                <a:latin typeface="Branding Black" pitchFamily="2" charset="77"/>
              </a:rPr>
              <a:t>THE DOMINION </a:t>
            </a:r>
            <a:br>
              <a:rPr lang="en-CA" sz="4200" b="1">
                <a:solidFill>
                  <a:schemeClr val="bg1"/>
                </a:solidFill>
                <a:latin typeface="Branding Black" pitchFamily="2" charset="77"/>
              </a:rPr>
            </a:br>
            <a:r>
              <a:rPr lang="en-CA" sz="4200" b="1">
                <a:solidFill>
                  <a:schemeClr val="bg1"/>
                </a:solidFill>
                <a:latin typeface="Branding Black" pitchFamily="2" charset="77"/>
              </a:rPr>
              <a:t>LAND ACT</a:t>
            </a:r>
          </a:p>
        </p:txBody>
      </p:sp>
      <p:pic>
        <p:nvPicPr>
          <p:cNvPr id="16386" name="Picture 2" descr="Scrip | Indigenous Peoples Atlas of Canada">
            <a:extLst>
              <a:ext uri="{FF2B5EF4-FFF2-40B4-BE49-F238E27FC236}">
                <a16:creationId xmlns:a16="http://schemas.microsoft.com/office/drawing/2014/main" id="{E2BAC966-A21B-893C-2B35-8D966F4109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503509"/>
            <a:ext cx="5715000" cy="3905250"/>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a:extLst>
              <a:ext uri="{FF2B5EF4-FFF2-40B4-BE49-F238E27FC236}">
                <a16:creationId xmlns:a16="http://schemas.microsoft.com/office/drawing/2014/main" id="{7DD1D81B-DC59-2E4D-88FD-90446DBF64D8}"/>
              </a:ext>
            </a:extLst>
          </p:cNvPr>
          <p:cNvSpPr txBox="1">
            <a:spLocks/>
          </p:cNvSpPr>
          <p:nvPr/>
        </p:nvSpPr>
        <p:spPr>
          <a:xfrm>
            <a:off x="1276136" y="2418745"/>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1872</a:t>
            </a:r>
          </a:p>
        </p:txBody>
      </p:sp>
      <p:sp>
        <p:nvSpPr>
          <p:cNvPr id="12" name="Arrow: Chevron 70">
            <a:extLst>
              <a:ext uri="{FF2B5EF4-FFF2-40B4-BE49-F238E27FC236}">
                <a16:creationId xmlns:a16="http://schemas.microsoft.com/office/drawing/2014/main" id="{4DD8619B-A06F-944B-B440-F5AF6C796F56}"/>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 name="Arrow: Chevron 74">
            <a:extLst>
              <a:ext uri="{FF2B5EF4-FFF2-40B4-BE49-F238E27FC236}">
                <a16:creationId xmlns:a16="http://schemas.microsoft.com/office/drawing/2014/main" id="{7212518C-3DCD-474F-B8F6-DD51979E98FB}"/>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B9A2F9A3-E66C-D947-B78A-1D0DD3FBADEE}"/>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5AE93D17-B51F-6F4A-AE28-996A1AC29CF5}"/>
              </a:ext>
            </a:extLst>
          </p:cNvPr>
          <p:cNvSpPr/>
          <p:nvPr/>
        </p:nvSpPr>
        <p:spPr>
          <a:xfrm rot="5400000">
            <a:off x="459611" y="3089531"/>
            <a:ext cx="712498" cy="545572"/>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E9C8BB49-44F6-F24F-B82B-D835E8DFEDB9}"/>
              </a:ext>
            </a:extLst>
          </p:cNvPr>
          <p:cNvSpPr/>
          <p:nvPr/>
        </p:nvSpPr>
        <p:spPr>
          <a:xfrm rot="5400000">
            <a:off x="459612" y="2420047"/>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9">
            <a:extLst>
              <a:ext uri="{FF2B5EF4-FFF2-40B4-BE49-F238E27FC236}">
                <a16:creationId xmlns:a16="http://schemas.microsoft.com/office/drawing/2014/main" id="{94CECA46-530A-2B47-9675-B85B5BF748D0}"/>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80">
            <a:extLst>
              <a:ext uri="{FF2B5EF4-FFF2-40B4-BE49-F238E27FC236}">
                <a16:creationId xmlns:a16="http://schemas.microsoft.com/office/drawing/2014/main" id="{CD5DFCE5-0799-C441-9A4C-35E274B4A6FF}"/>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81">
            <a:extLst>
              <a:ext uri="{FF2B5EF4-FFF2-40B4-BE49-F238E27FC236}">
                <a16:creationId xmlns:a16="http://schemas.microsoft.com/office/drawing/2014/main" id="{3273AEBF-2005-E44E-911B-09F0E647D8BB}"/>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3">
            <a:extLst>
              <a:ext uri="{FF2B5EF4-FFF2-40B4-BE49-F238E27FC236}">
                <a16:creationId xmlns:a16="http://schemas.microsoft.com/office/drawing/2014/main" id="{066FF1BA-848E-B74F-821A-2B8F21F0B759}"/>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A4F2E3C-F1B5-1E4E-9D16-E33B13371F70}"/>
              </a:ext>
            </a:extLst>
          </p:cNvPr>
          <p:cNvSpPr txBox="1"/>
          <p:nvPr/>
        </p:nvSpPr>
        <p:spPr>
          <a:xfrm>
            <a:off x="2381462" y="4815158"/>
            <a:ext cx="8611436" cy="1200329"/>
          </a:xfrm>
          <a:prstGeom prst="rect">
            <a:avLst/>
          </a:prstGeom>
          <a:noFill/>
        </p:spPr>
        <p:txBody>
          <a:bodyPr wrap="square">
            <a:spAutoFit/>
          </a:bodyPr>
          <a:lstStyle/>
          <a:p>
            <a:r>
              <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rPr>
              <a:t>The </a:t>
            </a:r>
            <a:r>
              <a:rPr lang="en-CA" sz="1800" b="1">
                <a:solidFill>
                  <a:schemeClr val="bg1"/>
                </a:solidFill>
                <a:effectLst/>
                <a:latin typeface="Branding Black" pitchFamily="2" charset="77"/>
                <a:ea typeface="Calibri" panose="020F0502020204030204" pitchFamily="34" charset="0"/>
                <a:cs typeface="Times New Roman" panose="02020603050405020304" pitchFamily="18" charset="0"/>
              </a:rPr>
              <a:t>Dominion Land Act </a:t>
            </a:r>
            <a:r>
              <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rPr>
              <a:t>sold land to new settlers who could build a home and clear the land for farming. This brought in a mass amount of new settlers to Canada’s West to clear the land and cultivate wheat. </a:t>
            </a:r>
          </a:p>
          <a:p>
            <a:endPar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2D8D4CF6-2257-22DE-8DF6-3EC7601DB411}"/>
              </a:ext>
            </a:extLst>
          </p:cNvPr>
          <p:cNvSpPr txBox="1"/>
          <p:nvPr/>
        </p:nvSpPr>
        <p:spPr>
          <a:xfrm rot="5400000">
            <a:off x="8901499" y="4005402"/>
            <a:ext cx="6096000" cy="276999"/>
          </a:xfrm>
          <a:prstGeom prst="rect">
            <a:avLst/>
          </a:prstGeom>
          <a:noFill/>
        </p:spPr>
        <p:txBody>
          <a:bodyPr wrap="square">
            <a:spAutoFit/>
          </a:bodyPr>
          <a:lstStyle/>
          <a:p>
            <a:r>
              <a:rPr lang="en-CA" sz="1200">
                <a:solidFill>
                  <a:srgbClr val="FFFFFF"/>
                </a:solidFill>
                <a:latin typeface="Branding MediumItalic" pitchFamily="2" charset="77"/>
              </a:rPr>
              <a:t>Saskatchewan Archives Board General</a:t>
            </a:r>
          </a:p>
        </p:txBody>
      </p:sp>
      <p:pic>
        <p:nvPicPr>
          <p:cNvPr id="2" name="Picture 2">
            <a:extLst>
              <a:ext uri="{FF2B5EF4-FFF2-40B4-BE49-F238E27FC236}">
                <a16:creationId xmlns:a16="http://schemas.microsoft.com/office/drawing/2014/main" id="{0B2B5262-184C-A720-8FE6-9E9A930DCB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717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id="{0D5E146D-91C7-3941-BE1B-DE27757DBD96}"/>
              </a:ext>
            </a:extLst>
          </p:cNvPr>
          <p:cNvSpPr txBox="1">
            <a:spLocks/>
          </p:cNvSpPr>
          <p:nvPr/>
        </p:nvSpPr>
        <p:spPr>
          <a:xfrm>
            <a:off x="2673475" y="1027464"/>
            <a:ext cx="5404778" cy="761094"/>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200"/>
              </a:lnSpc>
              <a:buNone/>
            </a:pPr>
            <a:r>
              <a:rPr lang="en-CA" sz="4200" b="1">
                <a:solidFill>
                  <a:schemeClr val="bg1"/>
                </a:solidFill>
                <a:latin typeface="Branding Black" pitchFamily="2" charset="77"/>
              </a:rPr>
              <a:t>“THE NEW HOMELAND”</a:t>
            </a:r>
          </a:p>
        </p:txBody>
      </p:sp>
      <p:grpSp>
        <p:nvGrpSpPr>
          <p:cNvPr id="2" name="Group 1">
            <a:extLst>
              <a:ext uri="{FF2B5EF4-FFF2-40B4-BE49-F238E27FC236}">
                <a16:creationId xmlns:a16="http://schemas.microsoft.com/office/drawing/2014/main" id="{24A18630-6202-A841-B096-DEE5DE698E07}"/>
              </a:ext>
            </a:extLst>
          </p:cNvPr>
          <p:cNvGrpSpPr/>
          <p:nvPr/>
        </p:nvGrpSpPr>
        <p:grpSpPr>
          <a:xfrm>
            <a:off x="6943411" y="217374"/>
            <a:ext cx="5015793" cy="6344382"/>
            <a:chOff x="7711503" y="217374"/>
            <a:chExt cx="4247701" cy="5372837"/>
          </a:xfrm>
        </p:grpSpPr>
        <p:pic>
          <p:nvPicPr>
            <p:cNvPr id="14" name="Picture 13">
              <a:extLst>
                <a:ext uri="{FF2B5EF4-FFF2-40B4-BE49-F238E27FC236}">
                  <a16:creationId xmlns:a16="http://schemas.microsoft.com/office/drawing/2014/main" id="{C94C1C32-946F-684A-8FCE-FD0FCBCF4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88512" y="217374"/>
              <a:ext cx="2370692" cy="2937090"/>
            </a:xfrm>
            <a:prstGeom prst="rect">
              <a:avLst/>
            </a:prstGeom>
          </p:spPr>
        </p:pic>
        <p:pic>
          <p:nvPicPr>
            <p:cNvPr id="10" name="Picture 9">
              <a:extLst>
                <a:ext uri="{FF2B5EF4-FFF2-40B4-BE49-F238E27FC236}">
                  <a16:creationId xmlns:a16="http://schemas.microsoft.com/office/drawing/2014/main" id="{68EBB40B-109D-964E-9A71-34C8CA346D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2561" y="1367854"/>
              <a:ext cx="2201358" cy="2937090"/>
            </a:xfrm>
            <a:prstGeom prst="rect">
              <a:avLst/>
            </a:prstGeom>
          </p:spPr>
        </p:pic>
        <p:pic>
          <p:nvPicPr>
            <p:cNvPr id="12" name="Picture 11">
              <a:extLst>
                <a:ext uri="{FF2B5EF4-FFF2-40B4-BE49-F238E27FC236}">
                  <a16:creationId xmlns:a16="http://schemas.microsoft.com/office/drawing/2014/main" id="{52454D35-E5B5-1F46-A365-EB047330EE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11503" y="2653121"/>
              <a:ext cx="2218875" cy="2937090"/>
            </a:xfrm>
            <a:prstGeom prst="rect">
              <a:avLst/>
            </a:prstGeom>
          </p:spPr>
        </p:pic>
      </p:grpSp>
      <p:sp>
        <p:nvSpPr>
          <p:cNvPr id="16" name="Content Placeholder 2">
            <a:extLst>
              <a:ext uri="{FF2B5EF4-FFF2-40B4-BE49-F238E27FC236}">
                <a16:creationId xmlns:a16="http://schemas.microsoft.com/office/drawing/2014/main" id="{6AA262CC-1570-7147-A1F8-5EDBAD8CBF4E}"/>
              </a:ext>
            </a:extLst>
          </p:cNvPr>
          <p:cNvSpPr txBox="1">
            <a:spLocks/>
          </p:cNvSpPr>
          <p:nvPr/>
        </p:nvSpPr>
        <p:spPr>
          <a:xfrm>
            <a:off x="1201344" y="3035118"/>
            <a:ext cx="2389037" cy="466452"/>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CA" sz="2400" b="1">
                <a:solidFill>
                  <a:srgbClr val="E9E642"/>
                </a:solidFill>
                <a:latin typeface="Branding Black"/>
              </a:rPr>
              <a:t>Late 1800s</a:t>
            </a:r>
            <a:endParaRPr lang="en-CA" sz="2400" b="1">
              <a:solidFill>
                <a:srgbClr val="E9E642"/>
              </a:solidFill>
              <a:latin typeface="Branding Black" pitchFamily="2" charset="77"/>
            </a:endParaRPr>
          </a:p>
        </p:txBody>
      </p:sp>
      <p:sp>
        <p:nvSpPr>
          <p:cNvPr id="18" name="Arrow: Chevron 70">
            <a:extLst>
              <a:ext uri="{FF2B5EF4-FFF2-40B4-BE49-F238E27FC236}">
                <a16:creationId xmlns:a16="http://schemas.microsoft.com/office/drawing/2014/main" id="{EE8147EC-13AA-C945-BC33-825B36D7C29C}"/>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9" name="Arrow: Chevron 74">
            <a:extLst>
              <a:ext uri="{FF2B5EF4-FFF2-40B4-BE49-F238E27FC236}">
                <a16:creationId xmlns:a16="http://schemas.microsoft.com/office/drawing/2014/main" id="{62867A48-A377-DF4F-A26A-9D2A9DD95C46}"/>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5">
            <a:extLst>
              <a:ext uri="{FF2B5EF4-FFF2-40B4-BE49-F238E27FC236}">
                <a16:creationId xmlns:a16="http://schemas.microsoft.com/office/drawing/2014/main" id="{BD410995-5BA8-CA48-83B8-8ADCAC30F2C6}"/>
              </a:ext>
            </a:extLst>
          </p:cNvPr>
          <p:cNvSpPr/>
          <p:nvPr/>
        </p:nvSpPr>
        <p:spPr>
          <a:xfrm rot="5400000">
            <a:off x="459613" y="2399053"/>
            <a:ext cx="712498" cy="545574"/>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6">
            <a:extLst>
              <a:ext uri="{FF2B5EF4-FFF2-40B4-BE49-F238E27FC236}">
                <a16:creationId xmlns:a16="http://schemas.microsoft.com/office/drawing/2014/main" id="{415D8BDB-6A58-3D42-B5F5-B04346034C98}"/>
              </a:ext>
            </a:extLst>
          </p:cNvPr>
          <p:cNvSpPr/>
          <p:nvPr/>
        </p:nvSpPr>
        <p:spPr>
          <a:xfrm rot="5400000">
            <a:off x="473481" y="1787416"/>
            <a:ext cx="712498" cy="545572"/>
          </a:xfrm>
          <a:prstGeom prst="chevron">
            <a:avLst/>
          </a:prstGeom>
          <a:solidFill>
            <a:srgbClr val="FFFFFF"/>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2" name="Arrow: Chevron 77">
            <a:extLst>
              <a:ext uri="{FF2B5EF4-FFF2-40B4-BE49-F238E27FC236}">
                <a16:creationId xmlns:a16="http://schemas.microsoft.com/office/drawing/2014/main" id="{E7308784-75A8-7A46-8A7F-FEF4FF262F5D}"/>
              </a:ext>
            </a:extLst>
          </p:cNvPr>
          <p:cNvSpPr/>
          <p:nvPr/>
        </p:nvSpPr>
        <p:spPr>
          <a:xfrm rot="5400000">
            <a:off x="483411" y="3089536"/>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79">
            <a:extLst>
              <a:ext uri="{FF2B5EF4-FFF2-40B4-BE49-F238E27FC236}">
                <a16:creationId xmlns:a16="http://schemas.microsoft.com/office/drawing/2014/main" id="{D41576B2-CF4C-DE43-A968-844F5B045EBB}"/>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80">
            <a:extLst>
              <a:ext uri="{FF2B5EF4-FFF2-40B4-BE49-F238E27FC236}">
                <a16:creationId xmlns:a16="http://schemas.microsoft.com/office/drawing/2014/main" id="{EFF9C0BB-12EA-C04F-AA1C-CFCDD2B237C1}"/>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1">
            <a:extLst>
              <a:ext uri="{FF2B5EF4-FFF2-40B4-BE49-F238E27FC236}">
                <a16:creationId xmlns:a16="http://schemas.microsoft.com/office/drawing/2014/main" id="{8018DB48-A8CD-414A-8CE1-B06BDDC2E75F}"/>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Chevron 83">
            <a:extLst>
              <a:ext uri="{FF2B5EF4-FFF2-40B4-BE49-F238E27FC236}">
                <a16:creationId xmlns:a16="http://schemas.microsoft.com/office/drawing/2014/main" id="{71D881A7-F375-1845-9DD8-D0C0F6BD47A2}"/>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64C2377-979B-5548-9E6A-205C8CEF7E38}"/>
              </a:ext>
            </a:extLst>
          </p:cNvPr>
          <p:cNvSpPr txBox="1"/>
          <p:nvPr/>
        </p:nvSpPr>
        <p:spPr>
          <a:xfrm>
            <a:off x="2965406" y="1868942"/>
            <a:ext cx="3998690" cy="3416320"/>
          </a:xfrm>
          <a:prstGeom prst="rect">
            <a:avLst/>
          </a:prstGeom>
          <a:noFill/>
        </p:spPr>
        <p:txBody>
          <a:bodyPr wrap="square">
            <a:spAutoFit/>
          </a:bodyPr>
          <a:lstStyle/>
          <a:p>
            <a:r>
              <a:rPr lang="en-CA" sz="2400" b="1">
                <a:solidFill>
                  <a:schemeClr val="bg1"/>
                </a:solidFill>
                <a:effectLst/>
                <a:latin typeface="Branding SemiBold" pitchFamily="2" charset="77"/>
                <a:ea typeface="Calibri" panose="020F0502020204030204" pitchFamily="34" charset="0"/>
                <a:cs typeface="Times New Roman" panose="02020603050405020304" pitchFamily="18" charset="0"/>
              </a:rPr>
              <a:t>Federal land acts made it possible for pioneers to try their hand at farming </a:t>
            </a:r>
            <a:br>
              <a:rPr lang="en-CA" sz="2400" b="1">
                <a:solidFill>
                  <a:schemeClr val="bg1"/>
                </a:solidFill>
                <a:effectLst/>
                <a:latin typeface="Branding SemiBold" pitchFamily="2" charset="77"/>
                <a:ea typeface="Calibri" panose="020F0502020204030204" pitchFamily="34" charset="0"/>
                <a:cs typeface="Times New Roman" panose="02020603050405020304" pitchFamily="18" charset="0"/>
              </a:rPr>
            </a:br>
            <a:r>
              <a:rPr lang="en-CA" sz="2400" b="1">
                <a:solidFill>
                  <a:schemeClr val="bg1"/>
                </a:solidFill>
                <a:effectLst/>
                <a:latin typeface="Branding SemiBold" pitchFamily="2" charset="77"/>
                <a:ea typeface="Calibri" panose="020F0502020204030204" pitchFamily="34" charset="0"/>
                <a:cs typeface="Times New Roman" panose="02020603050405020304" pitchFamily="18" charset="0"/>
              </a:rPr>
              <a:t>in the Prairies. </a:t>
            </a:r>
          </a:p>
          <a:p>
            <a:endParaRPr lang="en-CA" sz="2400" b="1">
              <a:solidFill>
                <a:schemeClr val="bg1"/>
              </a:solidFill>
              <a:effectLst/>
              <a:latin typeface="Branding SemiBold" pitchFamily="2" charset="77"/>
              <a:ea typeface="Calibri" panose="020F0502020204030204" pitchFamily="34" charset="0"/>
              <a:cs typeface="Times New Roman" panose="02020603050405020304" pitchFamily="18" charset="0"/>
            </a:endParaRPr>
          </a:p>
          <a:p>
            <a:r>
              <a:rPr lang="en-CA" sz="2400" b="1">
                <a:solidFill>
                  <a:schemeClr val="bg1"/>
                </a:solidFill>
                <a:effectLst/>
                <a:latin typeface="Branding SemiBold" pitchFamily="2" charset="77"/>
                <a:ea typeface="Calibri" panose="020F0502020204030204" pitchFamily="34" charset="0"/>
                <a:cs typeface="Times New Roman" panose="02020603050405020304" pitchFamily="18" charset="0"/>
              </a:rPr>
              <a:t>They were encouraged to travel west as part of the “Civilizing the West” movement.</a:t>
            </a:r>
          </a:p>
        </p:txBody>
      </p:sp>
      <p:sp>
        <p:nvSpPr>
          <p:cNvPr id="3" name="TextBox 2">
            <a:extLst>
              <a:ext uri="{FF2B5EF4-FFF2-40B4-BE49-F238E27FC236}">
                <a16:creationId xmlns:a16="http://schemas.microsoft.com/office/drawing/2014/main" id="{B7AEA888-8D6A-516E-64D6-0F5197671648}"/>
              </a:ext>
            </a:extLst>
          </p:cNvPr>
          <p:cNvSpPr txBox="1"/>
          <p:nvPr/>
        </p:nvSpPr>
        <p:spPr>
          <a:xfrm>
            <a:off x="9780184" y="5044080"/>
            <a:ext cx="2624835" cy="276999"/>
          </a:xfrm>
          <a:prstGeom prst="rect">
            <a:avLst/>
          </a:prstGeom>
          <a:noFill/>
        </p:spPr>
        <p:txBody>
          <a:bodyPr wrap="square">
            <a:spAutoFit/>
          </a:bodyPr>
          <a:lstStyle/>
          <a:p>
            <a:r>
              <a:rPr lang="en-CA" sz="1200">
                <a:solidFill>
                  <a:srgbClr val="FFFFFF"/>
                </a:solidFill>
                <a:effectLst/>
                <a:latin typeface="Branding MediumItalic" pitchFamily="2" charset="77"/>
              </a:rPr>
              <a:t>(LAC, 2017)</a:t>
            </a:r>
          </a:p>
        </p:txBody>
      </p:sp>
      <p:pic>
        <p:nvPicPr>
          <p:cNvPr id="4" name="Picture 2">
            <a:extLst>
              <a:ext uri="{FF2B5EF4-FFF2-40B4-BE49-F238E27FC236}">
                <a16:creationId xmlns:a16="http://schemas.microsoft.com/office/drawing/2014/main" id="{36C7AA1F-C0FF-E530-C3FD-F2C7A6AB34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74109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A8C1DD2-204C-CD8E-CFF0-4E654D5AB0EB}"/>
              </a:ext>
            </a:extLst>
          </p:cNvPr>
          <p:cNvPicPr>
            <a:picLocks noChangeAspect="1"/>
          </p:cNvPicPr>
          <p:nvPr/>
        </p:nvPicPr>
        <p:blipFill>
          <a:blip r:embed="rId3">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7202839" y="3626529"/>
            <a:ext cx="1650452" cy="1015663"/>
          </a:xfrm>
          <a:prstGeom prst="rect">
            <a:avLst/>
          </a:prstGeom>
        </p:spPr>
      </p:pic>
      <p:pic>
        <p:nvPicPr>
          <p:cNvPr id="5" name="Picture 4">
            <a:extLst>
              <a:ext uri="{FF2B5EF4-FFF2-40B4-BE49-F238E27FC236}">
                <a16:creationId xmlns:a16="http://schemas.microsoft.com/office/drawing/2014/main" id="{90AE74B8-9722-6D2D-FF77-A714B28522FD}"/>
              </a:ext>
            </a:extLst>
          </p:cNvPr>
          <p:cNvPicPr>
            <a:picLocks noChangeAspect="1"/>
          </p:cNvPicPr>
          <p:nvPr/>
        </p:nvPicPr>
        <p:blipFill>
          <a:blip r:embed="rId4">
            <a:duotone>
              <a:prstClr val="black"/>
              <a:schemeClr val="tx1">
                <a:tint val="45000"/>
                <a:satMod val="400000"/>
              </a:schemeClr>
            </a:duotone>
            <a:extLst>
              <a:ext uri="{28A0092B-C50C-407E-A947-70E740481C1C}">
                <a14:useLocalDpi xmlns:a14="http://schemas.microsoft.com/office/drawing/2010/main" val="0"/>
              </a:ext>
            </a:extLst>
          </a:blip>
          <a:stretch>
            <a:fillRect/>
          </a:stretch>
        </p:blipFill>
        <p:spPr>
          <a:xfrm>
            <a:off x="-21206" y="234950"/>
            <a:ext cx="6654800" cy="6388100"/>
          </a:xfrm>
          <a:prstGeom prst="rect">
            <a:avLst/>
          </a:prstGeom>
        </p:spPr>
      </p:pic>
      <p:sp>
        <p:nvSpPr>
          <p:cNvPr id="16" name="Content Placeholder 2">
            <a:extLst>
              <a:ext uri="{FF2B5EF4-FFF2-40B4-BE49-F238E27FC236}">
                <a16:creationId xmlns:a16="http://schemas.microsoft.com/office/drawing/2014/main" id="{BC1A2092-38FE-D042-92B2-886D387841E3}"/>
              </a:ext>
            </a:extLst>
          </p:cNvPr>
          <p:cNvSpPr txBox="1">
            <a:spLocks/>
          </p:cNvSpPr>
          <p:nvPr/>
        </p:nvSpPr>
        <p:spPr>
          <a:xfrm>
            <a:off x="9944231" y="3680963"/>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US" sz="2400" b="1">
                <a:solidFill>
                  <a:srgbClr val="E9E642"/>
                </a:solidFill>
                <a:latin typeface="Branding Black" pitchFamily="2" charset="77"/>
              </a:rPr>
              <a:t>1888</a:t>
            </a:r>
            <a:endParaRPr lang="en-CA" sz="2400" b="1">
              <a:solidFill>
                <a:srgbClr val="E9E642"/>
              </a:solidFill>
              <a:latin typeface="Branding Black" pitchFamily="2" charset="77"/>
            </a:endParaRPr>
          </a:p>
        </p:txBody>
      </p:sp>
      <p:sp>
        <p:nvSpPr>
          <p:cNvPr id="18" name="Arrow: Chevron 70">
            <a:extLst>
              <a:ext uri="{FF2B5EF4-FFF2-40B4-BE49-F238E27FC236}">
                <a16:creationId xmlns:a16="http://schemas.microsoft.com/office/drawing/2014/main" id="{141BFC41-29A0-0042-B8BF-F0930E687A79}"/>
              </a:ext>
            </a:extLst>
          </p:cNvPr>
          <p:cNvSpPr/>
          <p:nvPr/>
        </p:nvSpPr>
        <p:spPr>
          <a:xfrm rot="5400000">
            <a:off x="11014386" y="46686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0" name="Arrow: Chevron 74">
            <a:extLst>
              <a:ext uri="{FF2B5EF4-FFF2-40B4-BE49-F238E27FC236}">
                <a16:creationId xmlns:a16="http://schemas.microsoft.com/office/drawing/2014/main" id="{FD3401AA-C3D7-8D4C-9D34-D832097EDEF7}"/>
              </a:ext>
            </a:extLst>
          </p:cNvPr>
          <p:cNvSpPr/>
          <p:nvPr/>
        </p:nvSpPr>
        <p:spPr>
          <a:xfrm rot="5400000">
            <a:off x="11023268" y="1136361"/>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75">
            <a:extLst>
              <a:ext uri="{FF2B5EF4-FFF2-40B4-BE49-F238E27FC236}">
                <a16:creationId xmlns:a16="http://schemas.microsoft.com/office/drawing/2014/main" id="{6BF60FFE-FBCD-8A43-A5A2-7634E1D58D04}"/>
              </a:ext>
            </a:extLst>
          </p:cNvPr>
          <p:cNvSpPr/>
          <p:nvPr/>
        </p:nvSpPr>
        <p:spPr>
          <a:xfrm rot="5400000">
            <a:off x="11023269" y="178742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76">
            <a:extLst>
              <a:ext uri="{FF2B5EF4-FFF2-40B4-BE49-F238E27FC236}">
                <a16:creationId xmlns:a16="http://schemas.microsoft.com/office/drawing/2014/main" id="{F3D3F302-8AF3-BB4D-9122-8EB67512C935}"/>
              </a:ext>
            </a:extLst>
          </p:cNvPr>
          <p:cNvSpPr/>
          <p:nvPr/>
        </p:nvSpPr>
        <p:spPr>
          <a:xfrm rot="5400000">
            <a:off x="11023273" y="2438478"/>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77">
            <a:extLst>
              <a:ext uri="{FF2B5EF4-FFF2-40B4-BE49-F238E27FC236}">
                <a16:creationId xmlns:a16="http://schemas.microsoft.com/office/drawing/2014/main" id="{F586CC24-F76B-3946-9210-56C640D4BCF2}"/>
              </a:ext>
            </a:extLst>
          </p:cNvPr>
          <p:cNvSpPr/>
          <p:nvPr/>
        </p:nvSpPr>
        <p:spPr>
          <a:xfrm rot="5400000">
            <a:off x="11038184" y="3089537"/>
            <a:ext cx="712498" cy="545573"/>
          </a:xfrm>
          <a:prstGeom prst="chevron">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Chevron 79">
            <a:extLst>
              <a:ext uri="{FF2B5EF4-FFF2-40B4-BE49-F238E27FC236}">
                <a16:creationId xmlns:a16="http://schemas.microsoft.com/office/drawing/2014/main" id="{7B3BBA97-F75D-9A44-8640-AF090F5693E8}"/>
              </a:ext>
            </a:extLst>
          </p:cNvPr>
          <p:cNvSpPr/>
          <p:nvPr/>
        </p:nvSpPr>
        <p:spPr>
          <a:xfrm rot="5400000">
            <a:off x="11047071" y="3740594"/>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Chevron 80">
            <a:extLst>
              <a:ext uri="{FF2B5EF4-FFF2-40B4-BE49-F238E27FC236}">
                <a16:creationId xmlns:a16="http://schemas.microsoft.com/office/drawing/2014/main" id="{7765CA38-5B16-A646-A159-15DFC51B82B0}"/>
              </a:ext>
            </a:extLst>
          </p:cNvPr>
          <p:cNvSpPr/>
          <p:nvPr/>
        </p:nvSpPr>
        <p:spPr>
          <a:xfrm rot="5400000">
            <a:off x="11047067" y="4391652"/>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Chevron 81">
            <a:extLst>
              <a:ext uri="{FF2B5EF4-FFF2-40B4-BE49-F238E27FC236}">
                <a16:creationId xmlns:a16="http://schemas.microsoft.com/office/drawing/2014/main" id="{83040C24-B617-004B-9AC2-7A9D41DBC3CA}"/>
              </a:ext>
            </a:extLst>
          </p:cNvPr>
          <p:cNvSpPr/>
          <p:nvPr/>
        </p:nvSpPr>
        <p:spPr>
          <a:xfrm rot="5400000">
            <a:off x="11047068" y="5042710"/>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Chevron 83">
            <a:extLst>
              <a:ext uri="{FF2B5EF4-FFF2-40B4-BE49-F238E27FC236}">
                <a16:creationId xmlns:a16="http://schemas.microsoft.com/office/drawing/2014/main" id="{35A3BDE8-94FF-0749-8D09-1A74445F0D79}"/>
              </a:ext>
            </a:extLst>
          </p:cNvPr>
          <p:cNvSpPr/>
          <p:nvPr/>
        </p:nvSpPr>
        <p:spPr>
          <a:xfrm rot="5400000">
            <a:off x="11055288" y="5693772"/>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9B78BC1-CBF7-C044-870A-85B146304B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6" y="234950"/>
            <a:ext cx="6654800" cy="6388100"/>
          </a:xfrm>
          <a:prstGeom prst="rect">
            <a:avLst/>
          </a:prstGeom>
        </p:spPr>
      </p:pic>
      <p:sp>
        <p:nvSpPr>
          <p:cNvPr id="19" name="TextBox 18">
            <a:extLst>
              <a:ext uri="{FF2B5EF4-FFF2-40B4-BE49-F238E27FC236}">
                <a16:creationId xmlns:a16="http://schemas.microsoft.com/office/drawing/2014/main" id="{4EE2952C-4901-A7A2-8685-F96EA3692EC2}"/>
              </a:ext>
            </a:extLst>
          </p:cNvPr>
          <p:cNvSpPr txBox="1"/>
          <p:nvPr/>
        </p:nvSpPr>
        <p:spPr>
          <a:xfrm>
            <a:off x="758286" y="3196421"/>
            <a:ext cx="3622795" cy="1015663"/>
          </a:xfrm>
          <a:prstGeom prst="rect">
            <a:avLst/>
          </a:prstGeom>
          <a:noFill/>
        </p:spPr>
        <p:txBody>
          <a:bodyPr wrap="square">
            <a:spAutoFit/>
          </a:bodyPr>
          <a:lstStyle/>
          <a:p>
            <a:pPr algn="ctr">
              <a:lnSpc>
                <a:spcPts val="2400"/>
              </a:lnSpc>
            </a:pPr>
            <a:r>
              <a:rPr lang="en-CA" sz="2400" b="1">
                <a:solidFill>
                  <a:srgbClr val="B73A71"/>
                </a:solidFill>
                <a:latin typeface="Branding Black" pitchFamily="2" charset="77"/>
              </a:rPr>
              <a:t>30 million bison </a:t>
            </a:r>
            <a:br>
              <a:rPr lang="en-CA" sz="2400" b="1">
                <a:solidFill>
                  <a:srgbClr val="B73A71"/>
                </a:solidFill>
                <a:latin typeface="Branding Black" pitchFamily="2" charset="77"/>
              </a:rPr>
            </a:br>
            <a:r>
              <a:rPr lang="en-CA" sz="2400" b="1">
                <a:solidFill>
                  <a:srgbClr val="B73A71"/>
                </a:solidFill>
                <a:latin typeface="Branding Black" pitchFamily="2" charset="77"/>
              </a:rPr>
              <a:t>roamed the Great Plains </a:t>
            </a:r>
            <a:br>
              <a:rPr lang="en-CA" sz="2400" b="1">
                <a:solidFill>
                  <a:srgbClr val="B73A71"/>
                </a:solidFill>
                <a:latin typeface="Branding Black" pitchFamily="2" charset="77"/>
              </a:rPr>
            </a:br>
            <a:r>
              <a:rPr lang="en-CA" sz="2400" b="1">
                <a:solidFill>
                  <a:srgbClr val="B73A71"/>
                </a:solidFill>
                <a:latin typeface="Branding Black" pitchFamily="2" charset="77"/>
              </a:rPr>
              <a:t>in the 1800s.</a:t>
            </a:r>
          </a:p>
        </p:txBody>
      </p:sp>
      <p:sp>
        <p:nvSpPr>
          <p:cNvPr id="30" name="Content Placeholder 2">
            <a:extLst>
              <a:ext uri="{FF2B5EF4-FFF2-40B4-BE49-F238E27FC236}">
                <a16:creationId xmlns:a16="http://schemas.microsoft.com/office/drawing/2014/main" id="{3617627A-81AA-764C-8353-F04013C5601D}"/>
              </a:ext>
            </a:extLst>
          </p:cNvPr>
          <p:cNvSpPr txBox="1">
            <a:spLocks/>
          </p:cNvSpPr>
          <p:nvPr/>
        </p:nvSpPr>
        <p:spPr>
          <a:xfrm>
            <a:off x="874722" y="1537425"/>
            <a:ext cx="3389922" cy="12057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4200" b="1">
                <a:solidFill>
                  <a:srgbClr val="783E63"/>
                </a:solidFill>
                <a:latin typeface="Branding Black" pitchFamily="2" charset="77"/>
              </a:rPr>
              <a:t>Overhunting </a:t>
            </a:r>
            <a:br>
              <a:rPr lang="en-CA" sz="4200" b="1">
                <a:solidFill>
                  <a:srgbClr val="783E63"/>
                </a:solidFill>
                <a:latin typeface="Branding Black" pitchFamily="2" charset="77"/>
              </a:rPr>
            </a:br>
            <a:r>
              <a:rPr lang="en-CA" sz="4200" b="1">
                <a:solidFill>
                  <a:srgbClr val="783E63"/>
                </a:solidFill>
                <a:latin typeface="Branding Black" pitchFamily="2" charset="77"/>
              </a:rPr>
              <a:t>of the bison</a:t>
            </a:r>
          </a:p>
        </p:txBody>
      </p:sp>
      <p:sp>
        <p:nvSpPr>
          <p:cNvPr id="32" name="TextBox 31">
            <a:extLst>
              <a:ext uri="{FF2B5EF4-FFF2-40B4-BE49-F238E27FC236}">
                <a16:creationId xmlns:a16="http://schemas.microsoft.com/office/drawing/2014/main" id="{1C8DF532-DAB1-EC4D-9A50-7F542CF1F7C5}"/>
              </a:ext>
            </a:extLst>
          </p:cNvPr>
          <p:cNvSpPr txBox="1"/>
          <p:nvPr/>
        </p:nvSpPr>
        <p:spPr>
          <a:xfrm>
            <a:off x="6241911" y="4778605"/>
            <a:ext cx="3622795" cy="1015663"/>
          </a:xfrm>
          <a:prstGeom prst="rect">
            <a:avLst/>
          </a:prstGeom>
          <a:noFill/>
        </p:spPr>
        <p:txBody>
          <a:bodyPr wrap="square">
            <a:spAutoFit/>
          </a:bodyPr>
          <a:lstStyle/>
          <a:p>
            <a:pPr algn="ctr">
              <a:lnSpc>
                <a:spcPts val="2400"/>
              </a:lnSpc>
            </a:pPr>
            <a:r>
              <a:rPr lang="en-CA" sz="2400" b="1">
                <a:solidFill>
                  <a:srgbClr val="E9E642"/>
                </a:solidFill>
                <a:latin typeface="Branding Black" pitchFamily="2" charset="77"/>
              </a:rPr>
              <a:t>Fewer than 1,000 </a:t>
            </a:r>
            <a:br>
              <a:rPr lang="en-CA" sz="2400" b="1">
                <a:solidFill>
                  <a:srgbClr val="E9E642"/>
                </a:solidFill>
                <a:latin typeface="Branding Black" pitchFamily="2" charset="77"/>
              </a:rPr>
            </a:br>
            <a:r>
              <a:rPr lang="en-CA" sz="2400" b="1">
                <a:solidFill>
                  <a:srgbClr val="E9E642"/>
                </a:solidFill>
                <a:latin typeface="Branding Black" pitchFamily="2" charset="77"/>
              </a:rPr>
              <a:t>bison remained </a:t>
            </a:r>
            <a:br>
              <a:rPr lang="en-CA" sz="2400" b="1">
                <a:solidFill>
                  <a:srgbClr val="E9E642"/>
                </a:solidFill>
                <a:latin typeface="Branding Black" pitchFamily="2" charset="77"/>
              </a:rPr>
            </a:br>
            <a:r>
              <a:rPr lang="en-CA" sz="2400" b="1">
                <a:solidFill>
                  <a:srgbClr val="E9E642"/>
                </a:solidFill>
                <a:latin typeface="Branding Black" pitchFamily="2" charset="77"/>
              </a:rPr>
              <a:t>by 1879.</a:t>
            </a:r>
          </a:p>
        </p:txBody>
      </p:sp>
      <p:pic>
        <p:nvPicPr>
          <p:cNvPr id="14" name="Picture 13">
            <a:extLst>
              <a:ext uri="{FF2B5EF4-FFF2-40B4-BE49-F238E27FC236}">
                <a16:creationId xmlns:a16="http://schemas.microsoft.com/office/drawing/2014/main" id="{6357F32B-3780-E643-8C41-C7C847F0EF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2255" y="3639583"/>
            <a:ext cx="1650452" cy="1015663"/>
          </a:xfrm>
          <a:prstGeom prst="rect">
            <a:avLst/>
          </a:prstGeom>
        </p:spPr>
      </p:pic>
      <p:sp>
        <p:nvSpPr>
          <p:cNvPr id="4" name="TextBox 3">
            <a:extLst>
              <a:ext uri="{FF2B5EF4-FFF2-40B4-BE49-F238E27FC236}">
                <a16:creationId xmlns:a16="http://schemas.microsoft.com/office/drawing/2014/main" id="{B7E045DF-9E35-D681-37C1-7B7D44A97913}"/>
              </a:ext>
            </a:extLst>
          </p:cNvPr>
          <p:cNvSpPr txBox="1"/>
          <p:nvPr/>
        </p:nvSpPr>
        <p:spPr>
          <a:xfrm>
            <a:off x="2394968" y="2780922"/>
            <a:ext cx="7402064" cy="923330"/>
          </a:xfrm>
          <a:prstGeom prst="rect">
            <a:avLst/>
          </a:prstGeom>
          <a:noFill/>
        </p:spPr>
        <p:txBody>
          <a:bodyPr wrap="square">
            <a:spAutoFit/>
          </a:bodyPr>
          <a:lstStyle/>
          <a:p>
            <a:r>
              <a:rPr lang="en-CA" sz="5400" b="1">
                <a:solidFill>
                  <a:srgbClr val="FF3399"/>
                </a:solidFill>
                <a:latin typeface="Branding Black" pitchFamily="2" charset="77"/>
              </a:rPr>
              <a:t>EXTIRPATED</a:t>
            </a:r>
            <a:r>
              <a:rPr lang="en-CA" sz="5400" b="1">
                <a:solidFill>
                  <a:schemeClr val="bg1"/>
                </a:solidFill>
                <a:latin typeface="Branding Black" pitchFamily="2" charset="77"/>
              </a:rPr>
              <a:t> BY 1900s</a:t>
            </a:r>
            <a:endParaRPr lang="en-CA" sz="5400"/>
          </a:p>
        </p:txBody>
      </p:sp>
    </p:spTree>
    <p:extLst>
      <p:ext uri="{BB962C8B-B14F-4D97-AF65-F5344CB8AC3E}">
        <p14:creationId xmlns:p14="http://schemas.microsoft.com/office/powerpoint/2010/main" val="2702725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0"/>
                                        </p:tgtEl>
                                      </p:cBhvr>
                                    </p:animEffect>
                                    <p:set>
                                      <p:cBhvr>
                                        <p:cTn id="10" dur="1" fill="hold">
                                          <p:stCondLst>
                                            <p:cond delay="499"/>
                                          </p:stCondLst>
                                        </p:cTn>
                                        <p:tgtEl>
                                          <p:spTgt spid="3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2"/>
                                        </p:tgtEl>
                                      </p:cBhvr>
                                    </p:animEffect>
                                    <p:set>
                                      <p:cBhvr>
                                        <p:cTn id="19" dur="1" fill="hold">
                                          <p:stCondLst>
                                            <p:cond delay="499"/>
                                          </p:stCondLst>
                                        </p:cTn>
                                        <p:tgtEl>
                                          <p:spTgt spid="32"/>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0" grpId="0"/>
      <p:bldP spid="32"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837534D-A722-854B-A97C-8334BAE30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 name="Picture 9">
            <a:extLst>
              <a:ext uri="{FF2B5EF4-FFF2-40B4-BE49-F238E27FC236}">
                <a16:creationId xmlns:a16="http://schemas.microsoft.com/office/drawing/2014/main" id="{64974997-797E-A940-AAD8-9D8777C2B5B4}"/>
              </a:ext>
            </a:extLst>
          </p:cNvPr>
          <p:cNvPicPr>
            <a:picLocks noChangeAspect="1"/>
          </p:cNvPicPr>
          <p:nvPr/>
        </p:nvPicPr>
        <p:blipFill>
          <a:blip r:embed="rId4"/>
          <a:stretch>
            <a:fillRect/>
          </a:stretch>
        </p:blipFill>
        <p:spPr>
          <a:xfrm>
            <a:off x="863600" y="0"/>
            <a:ext cx="1754205" cy="1819176"/>
          </a:xfrm>
          <a:prstGeom prst="rect">
            <a:avLst/>
          </a:prstGeom>
        </p:spPr>
      </p:pic>
      <p:sp>
        <p:nvSpPr>
          <p:cNvPr id="2" name="TextBox 1">
            <a:extLst>
              <a:ext uri="{FF2B5EF4-FFF2-40B4-BE49-F238E27FC236}">
                <a16:creationId xmlns:a16="http://schemas.microsoft.com/office/drawing/2014/main" id="{EB86230E-4C2E-406B-6E5E-6897EB9DABB0}"/>
              </a:ext>
            </a:extLst>
          </p:cNvPr>
          <p:cNvSpPr txBox="1"/>
          <p:nvPr/>
        </p:nvSpPr>
        <p:spPr>
          <a:xfrm>
            <a:off x="612475" y="4451230"/>
            <a:ext cx="11340859"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400" b="1">
                <a:solidFill>
                  <a:srgbClr val="FFFFFF"/>
                </a:solidFill>
                <a:latin typeface="Branding SemiBold"/>
              </a:rPr>
              <a:t>Created in Partnership with:</a:t>
            </a:r>
          </a:p>
          <a:p>
            <a:r>
              <a:rPr lang="en-CA" b="1">
                <a:solidFill>
                  <a:srgbClr val="FFFF66"/>
                </a:solidFill>
                <a:latin typeface="Branding SemiBold"/>
              </a:rPr>
              <a:t>Dr. Kyle Bobiwash</a:t>
            </a:r>
            <a:r>
              <a:rPr lang="en-CA" b="1">
                <a:solidFill>
                  <a:srgbClr val="FFFFFF"/>
                </a:solidFill>
                <a:latin typeface="Branding SemiBold"/>
              </a:rPr>
              <a:t>; Faculty of Agricultural and Food Sciences, University of Manitoba</a:t>
            </a:r>
          </a:p>
          <a:p>
            <a:r>
              <a:rPr lang="en-CA" b="1">
                <a:solidFill>
                  <a:srgbClr val="FFFF66"/>
                </a:solidFill>
                <a:latin typeface="Branding SemiBold"/>
              </a:rPr>
              <a:t>Karli Reimer;</a:t>
            </a:r>
            <a:r>
              <a:rPr lang="en-CA" b="1">
                <a:solidFill>
                  <a:srgbClr val="FFFFFF"/>
                </a:solidFill>
                <a:latin typeface="Branding SemiBold"/>
              </a:rPr>
              <a:t> Communications Specialist, Ducks Unlimited Canada</a:t>
            </a:r>
          </a:p>
          <a:p>
            <a:r>
              <a:rPr lang="en-CA" b="1">
                <a:solidFill>
                  <a:srgbClr val="FFFF66"/>
                </a:solidFill>
                <a:latin typeface="Branding SemiBold"/>
              </a:rPr>
              <a:t>Kristine Tapley</a:t>
            </a:r>
            <a:r>
              <a:rPr lang="en-CA" b="1">
                <a:solidFill>
                  <a:srgbClr val="FFFFFF"/>
                </a:solidFill>
                <a:latin typeface="Branding SemiBold"/>
              </a:rPr>
              <a:t>; National Lead of Sustainability, Ducks Unlimited Canada</a:t>
            </a:r>
          </a:p>
          <a:p>
            <a:r>
              <a:rPr lang="en-CA" b="1">
                <a:solidFill>
                  <a:srgbClr val="FFFF66"/>
                </a:solidFill>
                <a:latin typeface="Branding SemiBold"/>
              </a:rPr>
              <a:t>Jim Devries</a:t>
            </a:r>
            <a:r>
              <a:rPr lang="en-CA" b="1">
                <a:solidFill>
                  <a:srgbClr val="FFFFFF"/>
                </a:solidFill>
                <a:latin typeface="Branding SemiBold"/>
              </a:rPr>
              <a:t>; Research Scientist, Institue for Wetland and Waterfowl Research</a:t>
            </a:r>
          </a:p>
          <a:p>
            <a:r>
              <a:rPr lang="en-CA" b="1">
                <a:solidFill>
                  <a:srgbClr val="FFFF66"/>
                </a:solidFill>
                <a:latin typeface="Branding SemiBold"/>
              </a:rPr>
              <a:t>Mary-Jane Orr</a:t>
            </a:r>
            <a:r>
              <a:rPr lang="en-CA" b="1">
                <a:solidFill>
                  <a:srgbClr val="FFFFFF"/>
                </a:solidFill>
                <a:latin typeface="Branding SemiBold"/>
              </a:rPr>
              <a:t>; General Manager, Manitoba Beef &amp; Forage Initiatives</a:t>
            </a:r>
          </a:p>
          <a:p>
            <a:br>
              <a:rPr lang="en-CA" b="1">
                <a:solidFill>
                  <a:srgbClr val="FFFFFF"/>
                </a:solidFill>
                <a:latin typeface="Branding SemiBold"/>
              </a:rPr>
            </a:br>
            <a:endParaRPr lang="en-CA" b="1">
              <a:solidFill>
                <a:srgbClr val="FFFFFF"/>
              </a:solidFill>
              <a:latin typeface="Branding SemiBold"/>
            </a:endParaRPr>
          </a:p>
        </p:txBody>
      </p:sp>
    </p:spTree>
    <p:extLst>
      <p:ext uri="{BB962C8B-B14F-4D97-AF65-F5344CB8AC3E}">
        <p14:creationId xmlns:p14="http://schemas.microsoft.com/office/powerpoint/2010/main" val="2196652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0" name="Picture 29" descr="Lone buffalo in a field">
            <a:extLst>
              <a:ext uri="{FF2B5EF4-FFF2-40B4-BE49-F238E27FC236}">
                <a16:creationId xmlns:a16="http://schemas.microsoft.com/office/drawing/2014/main" id="{BD2F831A-307C-95CC-2D61-6A84B02DDDB3}"/>
              </a:ext>
            </a:extLst>
          </p:cNvPr>
          <p:cNvPicPr>
            <a:picLocks noChangeAspect="1"/>
          </p:cNvPicPr>
          <p:nvPr/>
        </p:nvPicPr>
        <p:blipFill rotWithShape="1">
          <a:blip r:embed="rId3">
            <a:extLst>
              <a:ext uri="{28A0092B-C50C-407E-A947-70E740481C1C}">
                <a14:useLocalDpi xmlns:a14="http://schemas.microsoft.com/office/drawing/2010/main" val="0"/>
              </a:ext>
            </a:extLst>
          </a:blip>
          <a:srcRect l="197" t="10818" r="708" b="2710"/>
          <a:stretch/>
        </p:blipFill>
        <p:spPr>
          <a:xfrm>
            <a:off x="6972145" y="1300374"/>
            <a:ext cx="4492005" cy="2612535"/>
          </a:xfrm>
          <a:prstGeom prst="rect">
            <a:avLst/>
          </a:prstGeom>
        </p:spPr>
      </p:pic>
      <p:pic>
        <p:nvPicPr>
          <p:cNvPr id="29" name="Picture 28">
            <a:extLst>
              <a:ext uri="{FF2B5EF4-FFF2-40B4-BE49-F238E27FC236}">
                <a16:creationId xmlns:a16="http://schemas.microsoft.com/office/drawing/2014/main" id="{75B014E2-736D-B87E-94C0-B9B75A5BC1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8099" y="3840071"/>
            <a:ext cx="4532999" cy="2549812"/>
          </a:xfrm>
          <a:prstGeom prst="rect">
            <a:avLst/>
          </a:prstGeom>
        </p:spPr>
      </p:pic>
      <p:sp>
        <p:nvSpPr>
          <p:cNvPr id="13" name="Content Placeholder 2">
            <a:extLst>
              <a:ext uri="{FF2B5EF4-FFF2-40B4-BE49-F238E27FC236}">
                <a16:creationId xmlns:a16="http://schemas.microsoft.com/office/drawing/2014/main" id="{924CE48C-EC15-554B-852A-832215F5727A}"/>
              </a:ext>
            </a:extLst>
          </p:cNvPr>
          <p:cNvSpPr txBox="1">
            <a:spLocks/>
          </p:cNvSpPr>
          <p:nvPr/>
        </p:nvSpPr>
        <p:spPr>
          <a:xfrm>
            <a:off x="1206728" y="4308188"/>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1900s</a:t>
            </a:r>
          </a:p>
        </p:txBody>
      </p:sp>
      <p:sp>
        <p:nvSpPr>
          <p:cNvPr id="14" name="Arrow: Chevron 70">
            <a:extLst>
              <a:ext uri="{FF2B5EF4-FFF2-40B4-BE49-F238E27FC236}">
                <a16:creationId xmlns:a16="http://schemas.microsoft.com/office/drawing/2014/main" id="{64FD28FE-45D1-0043-A996-BFD05FD9173F}"/>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Arrow: Chevron 74">
            <a:extLst>
              <a:ext uri="{FF2B5EF4-FFF2-40B4-BE49-F238E27FC236}">
                <a16:creationId xmlns:a16="http://schemas.microsoft.com/office/drawing/2014/main" id="{4C4AA334-E692-0B42-AABC-B0602068F80E}"/>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5">
            <a:extLst>
              <a:ext uri="{FF2B5EF4-FFF2-40B4-BE49-F238E27FC236}">
                <a16:creationId xmlns:a16="http://schemas.microsoft.com/office/drawing/2014/main" id="{5116F01F-2F1A-4C4C-BE80-971646512D8D}"/>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76">
            <a:extLst>
              <a:ext uri="{FF2B5EF4-FFF2-40B4-BE49-F238E27FC236}">
                <a16:creationId xmlns:a16="http://schemas.microsoft.com/office/drawing/2014/main" id="{B13F262C-BB42-B84F-A5CA-8E25F6ECEC69}"/>
              </a:ext>
            </a:extLst>
          </p:cNvPr>
          <p:cNvSpPr/>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77">
            <a:extLst>
              <a:ext uri="{FF2B5EF4-FFF2-40B4-BE49-F238E27FC236}">
                <a16:creationId xmlns:a16="http://schemas.microsoft.com/office/drawing/2014/main" id="{E80EE41C-EB25-C547-97DF-FF5F615B401A}"/>
              </a:ext>
            </a:extLst>
          </p:cNvPr>
          <p:cNvSpPr/>
          <p:nvPr/>
        </p:nvSpPr>
        <p:spPr>
          <a:xfrm rot="5400000">
            <a:off x="483411" y="3089536"/>
            <a:ext cx="712498" cy="545573"/>
          </a:xfrm>
          <a:prstGeom prst="chevr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9">
            <a:extLst>
              <a:ext uri="{FF2B5EF4-FFF2-40B4-BE49-F238E27FC236}">
                <a16:creationId xmlns:a16="http://schemas.microsoft.com/office/drawing/2014/main" id="{AE676E46-6C10-544B-88DF-8B9C50266695}"/>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Chevron 80">
            <a:extLst>
              <a:ext uri="{FF2B5EF4-FFF2-40B4-BE49-F238E27FC236}">
                <a16:creationId xmlns:a16="http://schemas.microsoft.com/office/drawing/2014/main" id="{5FF3859A-DB3F-6942-BFB2-07E1C12169A7}"/>
              </a:ext>
            </a:extLst>
          </p:cNvPr>
          <p:cNvSpPr/>
          <p:nvPr/>
        </p:nvSpPr>
        <p:spPr>
          <a:xfrm rot="5400000">
            <a:off x="492294" y="4391651"/>
            <a:ext cx="712498" cy="545573"/>
          </a:xfrm>
          <a:prstGeom prst="chevron">
            <a:avLst/>
          </a:prstGeom>
          <a:solidFill>
            <a:srgbClr val="E9E642"/>
          </a:solidFill>
          <a:ln>
            <a:solidFill>
              <a:srgbClr val="E9E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Chevron 81">
            <a:extLst>
              <a:ext uri="{FF2B5EF4-FFF2-40B4-BE49-F238E27FC236}">
                <a16:creationId xmlns:a16="http://schemas.microsoft.com/office/drawing/2014/main" id="{2E69939C-6F3F-0B4B-B5C9-41B0CA8B176A}"/>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Chevron 83">
            <a:extLst>
              <a:ext uri="{FF2B5EF4-FFF2-40B4-BE49-F238E27FC236}">
                <a16:creationId xmlns:a16="http://schemas.microsoft.com/office/drawing/2014/main" id="{8BDB3830-3B60-4B40-8761-E7F67075DAEF}"/>
              </a:ext>
            </a:extLst>
          </p:cNvPr>
          <p:cNvSpPr/>
          <p:nvPr/>
        </p:nvSpPr>
        <p:spPr>
          <a:xfrm rot="5400000">
            <a:off x="500515" y="569377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029CA77-8A47-D847-9ADC-E5A1E4B573A5}"/>
              </a:ext>
            </a:extLst>
          </p:cNvPr>
          <p:cNvPicPr>
            <a:picLocks noChangeAspect="1"/>
          </p:cNvPicPr>
          <p:nvPr/>
        </p:nvPicPr>
        <p:blipFill rotWithShape="1">
          <a:blip r:embed="rId5">
            <a:extLst>
              <a:ext uri="{28A0092B-C50C-407E-A947-70E740481C1C}">
                <a14:useLocalDpi xmlns:a14="http://schemas.microsoft.com/office/drawing/2010/main" val="0"/>
              </a:ext>
            </a:extLst>
          </a:blip>
          <a:srcRect b="13630"/>
          <a:stretch/>
        </p:blipFill>
        <p:spPr>
          <a:xfrm>
            <a:off x="6963167" y="3847646"/>
            <a:ext cx="4500983" cy="2546112"/>
          </a:xfrm>
          <a:prstGeom prst="rect">
            <a:avLst/>
          </a:prstGeom>
        </p:spPr>
      </p:pic>
      <p:sp>
        <p:nvSpPr>
          <p:cNvPr id="24" name="Content Placeholder 2">
            <a:extLst>
              <a:ext uri="{FF2B5EF4-FFF2-40B4-BE49-F238E27FC236}">
                <a16:creationId xmlns:a16="http://schemas.microsoft.com/office/drawing/2014/main" id="{3882A971-BBF5-BB43-94DE-ADA19A16AA24}"/>
              </a:ext>
            </a:extLst>
          </p:cNvPr>
          <p:cNvSpPr txBox="1">
            <a:spLocks/>
          </p:cNvSpPr>
          <p:nvPr/>
        </p:nvSpPr>
        <p:spPr>
          <a:xfrm>
            <a:off x="2384453" y="489631"/>
            <a:ext cx="9123216" cy="16230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5400" b="1">
                <a:solidFill>
                  <a:schemeClr val="bg1"/>
                </a:solidFill>
                <a:latin typeface="Branding Black" pitchFamily="2" charset="77"/>
              </a:rPr>
              <a:t>A CHANGING LANDSCAPE</a:t>
            </a:r>
          </a:p>
        </p:txBody>
      </p:sp>
      <p:sp>
        <p:nvSpPr>
          <p:cNvPr id="25" name="TextBox 24">
            <a:extLst>
              <a:ext uri="{FF2B5EF4-FFF2-40B4-BE49-F238E27FC236}">
                <a16:creationId xmlns:a16="http://schemas.microsoft.com/office/drawing/2014/main" id="{D172D77B-75F2-4344-BEE1-F083E1B4FED3}"/>
              </a:ext>
            </a:extLst>
          </p:cNvPr>
          <p:cNvSpPr txBox="1"/>
          <p:nvPr/>
        </p:nvSpPr>
        <p:spPr>
          <a:xfrm>
            <a:off x="3595765" y="4565649"/>
            <a:ext cx="5587687" cy="677108"/>
          </a:xfrm>
          <a:prstGeom prst="rect">
            <a:avLst/>
          </a:prstGeom>
          <a:noFill/>
        </p:spPr>
        <p:txBody>
          <a:bodyPr wrap="square">
            <a:spAutoFit/>
          </a:bodyPr>
          <a:lstStyle/>
          <a:p>
            <a:endParaRPr lang="en-CA" sz="2000" b="1">
              <a:solidFill>
                <a:schemeClr val="bg1"/>
              </a:solidFill>
              <a:latin typeface="Branding SemiBold" pitchFamily="2" charset="77"/>
              <a:ea typeface="Calibri" panose="020F0502020204030204" pitchFamily="34" charset="0"/>
              <a:cs typeface="Times New Roman" panose="02020603050405020304" pitchFamily="18" charset="0"/>
            </a:endParaRPr>
          </a:p>
          <a:p>
            <a:r>
              <a:rPr lang="en-CA" b="1">
                <a:solidFill>
                  <a:schemeClr val="bg1"/>
                </a:solidFill>
                <a:latin typeface="Branding Black" panose="00000A00000000000000" charset="0"/>
                <a:ea typeface="Calibri" panose="020F0502020204030204" pitchFamily="34" charset="0"/>
                <a:cs typeface="Times New Roman" panose="02020603050405020304" pitchFamily="18" charset="0"/>
              </a:rPr>
              <a:t>LOSS OF WETLANDS</a:t>
            </a:r>
          </a:p>
        </p:txBody>
      </p:sp>
      <p:sp>
        <p:nvSpPr>
          <p:cNvPr id="26" name="TextBox 25">
            <a:extLst>
              <a:ext uri="{FF2B5EF4-FFF2-40B4-BE49-F238E27FC236}">
                <a16:creationId xmlns:a16="http://schemas.microsoft.com/office/drawing/2014/main" id="{DC3CE00E-B6FB-394F-A764-FF82EE5DF99E}"/>
              </a:ext>
            </a:extLst>
          </p:cNvPr>
          <p:cNvSpPr txBox="1"/>
          <p:nvPr/>
        </p:nvSpPr>
        <p:spPr>
          <a:xfrm>
            <a:off x="6604313" y="2240940"/>
            <a:ext cx="5587687" cy="646331"/>
          </a:xfrm>
          <a:prstGeom prst="rect">
            <a:avLst/>
          </a:prstGeom>
          <a:noFill/>
        </p:spPr>
        <p:txBody>
          <a:bodyPr wrap="square">
            <a:spAutoFit/>
          </a:bodyPr>
          <a:lstStyle/>
          <a:p>
            <a:pPr algn="ctr"/>
            <a:r>
              <a:rPr lang="en-CA" b="1">
                <a:solidFill>
                  <a:schemeClr val="bg1"/>
                </a:solidFill>
                <a:latin typeface="Branding Black" panose="00000A00000000000000" charset="0"/>
                <a:ea typeface="Calibri" panose="020F0502020204030204" pitchFamily="34" charset="0"/>
                <a:cs typeface="Times New Roman" panose="02020603050405020304" pitchFamily="18" charset="0"/>
              </a:rPr>
              <a:t>LOSS OF BISON</a:t>
            </a:r>
          </a:p>
          <a:p>
            <a:pPr algn="ctr"/>
            <a:r>
              <a:rPr lang="en-CA" b="1">
                <a:solidFill>
                  <a:schemeClr val="bg1"/>
                </a:solidFill>
                <a:latin typeface="Branding Black" panose="00000A00000000000000" charset="0"/>
                <a:ea typeface="Calibri" panose="020F0502020204030204" pitchFamily="34" charset="0"/>
                <a:cs typeface="Times New Roman" panose="02020603050405020304" pitchFamily="18" charset="0"/>
              </a:rPr>
              <a:t>A KEYSTONE SPECIES</a:t>
            </a:r>
          </a:p>
        </p:txBody>
      </p:sp>
      <p:sp>
        <p:nvSpPr>
          <p:cNvPr id="27" name="TextBox 26">
            <a:extLst>
              <a:ext uri="{FF2B5EF4-FFF2-40B4-BE49-F238E27FC236}">
                <a16:creationId xmlns:a16="http://schemas.microsoft.com/office/drawing/2014/main" id="{ADCEBE67-D71E-7D4E-8865-18F6EEFDE6B0}"/>
              </a:ext>
            </a:extLst>
          </p:cNvPr>
          <p:cNvSpPr txBox="1"/>
          <p:nvPr/>
        </p:nvSpPr>
        <p:spPr>
          <a:xfrm>
            <a:off x="8281635" y="6398953"/>
            <a:ext cx="3226034" cy="276999"/>
          </a:xfrm>
          <a:prstGeom prst="rect">
            <a:avLst/>
          </a:prstGeom>
          <a:noFill/>
        </p:spPr>
        <p:txBody>
          <a:bodyPr wrap="square">
            <a:spAutoFit/>
          </a:bodyPr>
          <a:lstStyle/>
          <a:p>
            <a:pPr algn="r"/>
            <a:r>
              <a:rPr lang="en-US" sz="1200">
                <a:solidFill>
                  <a:schemeClr val="bg1"/>
                </a:solidFill>
                <a:effectLst/>
                <a:latin typeface="Branding MediumItalic" pitchFamily="2" charset="77"/>
              </a:rPr>
              <a:t>Illustration by Luisa Rivera/Yale E360</a:t>
            </a:r>
            <a:endParaRPr lang="en-CA" sz="1200">
              <a:solidFill>
                <a:schemeClr val="bg1"/>
              </a:solidFill>
              <a:latin typeface="Branding MediumItalic" pitchFamily="2" charset="77"/>
            </a:endParaRPr>
          </a:p>
        </p:txBody>
      </p:sp>
      <p:sp>
        <p:nvSpPr>
          <p:cNvPr id="4" name="TextBox 3">
            <a:extLst>
              <a:ext uri="{FF2B5EF4-FFF2-40B4-BE49-F238E27FC236}">
                <a16:creationId xmlns:a16="http://schemas.microsoft.com/office/drawing/2014/main" id="{11D6908E-7B99-45BB-FA94-70163E280D9F}"/>
              </a:ext>
            </a:extLst>
          </p:cNvPr>
          <p:cNvSpPr txBox="1"/>
          <p:nvPr/>
        </p:nvSpPr>
        <p:spPr>
          <a:xfrm>
            <a:off x="7228326" y="4791811"/>
            <a:ext cx="4235824" cy="646331"/>
          </a:xfrm>
          <a:prstGeom prst="rect">
            <a:avLst/>
          </a:prstGeom>
          <a:noFill/>
        </p:spPr>
        <p:txBody>
          <a:bodyPr wrap="square">
            <a:spAutoFit/>
          </a:bodyPr>
          <a:lstStyle/>
          <a:p>
            <a:pPr algn="ctr"/>
            <a:r>
              <a:rPr lang="en-CA" b="1">
                <a:solidFill>
                  <a:schemeClr val="bg1"/>
                </a:solidFill>
                <a:latin typeface="Branding Black" panose="00000A00000000000000" charset="0"/>
                <a:ea typeface="Calibri" panose="020F0502020204030204" pitchFamily="34" charset="0"/>
                <a:cs typeface="Times New Roman" panose="02020603050405020304" pitchFamily="18" charset="0"/>
              </a:rPr>
              <a:t>LOSS OF TRADITIONAL </a:t>
            </a:r>
          </a:p>
          <a:p>
            <a:pPr algn="ctr"/>
            <a:r>
              <a:rPr lang="en-CA" b="1">
                <a:solidFill>
                  <a:schemeClr val="bg1"/>
                </a:solidFill>
                <a:latin typeface="Branding Black" panose="00000A00000000000000" charset="0"/>
                <a:ea typeface="Calibri" panose="020F0502020204030204" pitchFamily="34" charset="0"/>
                <a:cs typeface="Times New Roman" panose="02020603050405020304" pitchFamily="18" charset="0"/>
              </a:rPr>
              <a:t>ECOLOGICAL KNOWLEDGE</a:t>
            </a:r>
          </a:p>
        </p:txBody>
      </p:sp>
      <p:pic>
        <p:nvPicPr>
          <p:cNvPr id="28" name="Picture 27">
            <a:extLst>
              <a:ext uri="{FF2B5EF4-FFF2-40B4-BE49-F238E27FC236}">
                <a16:creationId xmlns:a16="http://schemas.microsoft.com/office/drawing/2014/main" id="{9480ACFE-A26D-263C-731D-B3C53CB492D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38549" y="1296687"/>
            <a:ext cx="4532999" cy="2549812"/>
          </a:xfrm>
          <a:prstGeom prst="rect">
            <a:avLst/>
          </a:prstGeom>
        </p:spPr>
      </p:pic>
      <p:sp>
        <p:nvSpPr>
          <p:cNvPr id="6" name="TextBox 5">
            <a:extLst>
              <a:ext uri="{FF2B5EF4-FFF2-40B4-BE49-F238E27FC236}">
                <a16:creationId xmlns:a16="http://schemas.microsoft.com/office/drawing/2014/main" id="{826A463A-0C29-062E-0720-66B99BB8F491}"/>
              </a:ext>
            </a:extLst>
          </p:cNvPr>
          <p:cNvSpPr txBox="1"/>
          <p:nvPr/>
        </p:nvSpPr>
        <p:spPr>
          <a:xfrm>
            <a:off x="3359968" y="2323613"/>
            <a:ext cx="3719776" cy="369332"/>
          </a:xfrm>
          <a:prstGeom prst="rect">
            <a:avLst/>
          </a:prstGeom>
          <a:noFill/>
        </p:spPr>
        <p:txBody>
          <a:bodyPr wrap="square">
            <a:spAutoFit/>
          </a:bodyPr>
          <a:lstStyle/>
          <a:p>
            <a:r>
              <a:rPr lang="en-CA" sz="1800" b="1">
                <a:solidFill>
                  <a:schemeClr val="bg1"/>
                </a:solidFill>
                <a:effectLst/>
                <a:latin typeface="Branding Black" panose="00000A00000000000000" charset="0"/>
                <a:ea typeface="Calibri" panose="020F0502020204030204" pitchFamily="34" charset="0"/>
                <a:cs typeface="Times New Roman" panose="02020603050405020304" pitchFamily="18" charset="0"/>
              </a:rPr>
              <a:t>LOSS OF GRASSLANDS</a:t>
            </a:r>
          </a:p>
        </p:txBody>
      </p:sp>
    </p:spTree>
    <p:extLst>
      <p:ext uri="{BB962C8B-B14F-4D97-AF65-F5344CB8AC3E}">
        <p14:creationId xmlns:p14="http://schemas.microsoft.com/office/powerpoint/2010/main" val="1667985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2000"/>
                                  </p:stCondLst>
                                  <p:childTnLst>
                                    <p:set>
                                      <p:cBhvr>
                                        <p:cTn id="6" dur="indefinite"/>
                                        <p:tgtEl>
                                          <p:spTgt spid="28"/>
                                        </p:tgtEl>
                                        <p:attrNameLst>
                                          <p:attrName>style.opacity</p:attrName>
                                        </p:attrNameLst>
                                      </p:cBhvr>
                                      <p:to>
                                        <p:strVal val="0.5"/>
                                      </p:to>
                                    </p:set>
                                    <p:animEffect filter="image" prLst="opacity: 0.5">
                                      <p:cBhvr rctx="IE">
                                        <p:cTn id="7" dur="indefinite"/>
                                        <p:tgtEl>
                                          <p:spTgt spid="28"/>
                                        </p:tgtEl>
                                      </p:cBhvr>
                                    </p:animEffect>
                                  </p:childTnLst>
                                </p:cTn>
                              </p:par>
                            </p:childTnLst>
                          </p:cTn>
                        </p:par>
                        <p:par>
                          <p:cTn id="8" fill="hold">
                            <p:stCondLst>
                              <p:cond delay="2000"/>
                            </p:stCondLst>
                            <p:childTnLst>
                              <p:par>
                                <p:cTn id="9" presetID="9" presetClass="emph" presetSubtype="0" nodeType="afterEffect">
                                  <p:stCondLst>
                                    <p:cond delay="2000"/>
                                  </p:stCondLst>
                                  <p:childTnLst>
                                    <p:set>
                                      <p:cBhvr>
                                        <p:cTn id="10" dur="indefinite"/>
                                        <p:tgtEl>
                                          <p:spTgt spid="30"/>
                                        </p:tgtEl>
                                        <p:attrNameLst>
                                          <p:attrName>style.opacity</p:attrName>
                                        </p:attrNameLst>
                                      </p:cBhvr>
                                      <p:to>
                                        <p:strVal val="0.5"/>
                                      </p:to>
                                    </p:set>
                                    <p:animEffect filter="image" prLst="opacity: 0.5">
                                      <p:cBhvr rctx="IE">
                                        <p:cTn id="11" dur="indefinite"/>
                                        <p:tgtEl>
                                          <p:spTgt spid="30"/>
                                        </p:tgtEl>
                                      </p:cBhvr>
                                    </p:animEffect>
                                  </p:childTnLst>
                                </p:cTn>
                              </p:par>
                            </p:childTnLst>
                          </p:cTn>
                        </p:par>
                        <p:par>
                          <p:cTn id="12" fill="hold">
                            <p:stCondLst>
                              <p:cond delay="4000"/>
                            </p:stCondLst>
                            <p:childTnLst>
                              <p:par>
                                <p:cTn id="13" presetID="9" presetClass="emph" presetSubtype="0" nodeType="afterEffect">
                                  <p:stCondLst>
                                    <p:cond delay="2000"/>
                                  </p:stCondLst>
                                  <p:childTnLst>
                                    <p:set>
                                      <p:cBhvr>
                                        <p:cTn id="14" dur="indefinite"/>
                                        <p:tgtEl>
                                          <p:spTgt spid="29"/>
                                        </p:tgtEl>
                                        <p:attrNameLst>
                                          <p:attrName>style.opacity</p:attrName>
                                        </p:attrNameLst>
                                      </p:cBhvr>
                                      <p:to>
                                        <p:strVal val="0.5"/>
                                      </p:to>
                                    </p:set>
                                    <p:animEffect filter="image" prLst="opacity: 0.5">
                                      <p:cBhvr rctx="IE">
                                        <p:cTn id="15" dur="indefinite"/>
                                        <p:tgtEl>
                                          <p:spTgt spid="29"/>
                                        </p:tgtEl>
                                      </p:cBhvr>
                                    </p:animEffect>
                                  </p:childTnLst>
                                </p:cTn>
                              </p:par>
                            </p:childTnLst>
                          </p:cTn>
                        </p:par>
                        <p:par>
                          <p:cTn id="16" fill="hold">
                            <p:stCondLst>
                              <p:cond delay="6000"/>
                            </p:stCondLst>
                            <p:childTnLst>
                              <p:par>
                                <p:cTn id="17" presetID="9" presetClass="emph" presetSubtype="0" nodeType="afterEffect">
                                  <p:stCondLst>
                                    <p:cond delay="2000"/>
                                  </p:stCondLst>
                                  <p:childTnLst>
                                    <p:set>
                                      <p:cBhvr>
                                        <p:cTn id="18" dur="indefinite"/>
                                        <p:tgtEl>
                                          <p:spTgt spid="3"/>
                                        </p:tgtEl>
                                        <p:attrNameLst>
                                          <p:attrName>style.opacity</p:attrName>
                                        </p:attrNameLst>
                                      </p:cBhvr>
                                      <p:to>
                                        <p:strVal val="0.5"/>
                                      </p:to>
                                    </p:set>
                                    <p:animEffect filter="image" prLst="opacity: 0.5">
                                      <p:cBhvr rctx="IE">
                                        <p:cTn id="19"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708A1C-1F9A-8840-82E9-6D3ED7CFE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Box 9">
            <a:extLst>
              <a:ext uri="{FF2B5EF4-FFF2-40B4-BE49-F238E27FC236}">
                <a16:creationId xmlns:a16="http://schemas.microsoft.com/office/drawing/2014/main" id="{C7C6666B-BFF5-5960-E77A-D42FD25E70E2}"/>
              </a:ext>
            </a:extLst>
          </p:cNvPr>
          <p:cNvSpPr txBox="1"/>
          <p:nvPr/>
        </p:nvSpPr>
        <p:spPr>
          <a:xfrm>
            <a:off x="1709780" y="1256642"/>
            <a:ext cx="6951900" cy="664093"/>
          </a:xfrm>
          <a:prstGeom prst="rect">
            <a:avLst/>
          </a:prstGeom>
          <a:noFill/>
        </p:spPr>
        <p:txBody>
          <a:bodyPr wrap="square">
            <a:spAutoFit/>
          </a:bodyPr>
          <a:lstStyle/>
          <a:p>
            <a:pPr marL="0" marR="0">
              <a:lnSpc>
                <a:spcPct val="107000"/>
              </a:lnSpc>
              <a:spcBef>
                <a:spcPts val="0"/>
              </a:spcBef>
              <a:spcAft>
                <a:spcPts val="600"/>
              </a:spcAft>
            </a:pPr>
            <a:r>
              <a:rPr lang="en-CA" sz="1800" b="1">
                <a:effectLst/>
                <a:latin typeface="Branding SemiBold" pitchFamily="2" charset="77"/>
                <a:ea typeface="Calibri" panose="020F0502020204030204" pitchFamily="34" charset="0"/>
                <a:cs typeface="Times New Roman" panose="02020603050405020304" pitchFamily="18" charset="0"/>
              </a:rPr>
              <a:t>Long periods of drought caused dust storms in the Canadian Prairies which damaged ecosystems and agriculture.</a:t>
            </a:r>
          </a:p>
        </p:txBody>
      </p:sp>
      <p:sp>
        <p:nvSpPr>
          <p:cNvPr id="11" name="Content Placeholder 2">
            <a:extLst>
              <a:ext uri="{FF2B5EF4-FFF2-40B4-BE49-F238E27FC236}">
                <a16:creationId xmlns:a16="http://schemas.microsoft.com/office/drawing/2014/main" id="{BC1DE1B0-661D-8E4E-A046-DE2F2D576FD4}"/>
              </a:ext>
            </a:extLst>
          </p:cNvPr>
          <p:cNvSpPr txBox="1">
            <a:spLocks/>
          </p:cNvSpPr>
          <p:nvPr/>
        </p:nvSpPr>
        <p:spPr>
          <a:xfrm>
            <a:off x="1270386" y="4959246"/>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B73A71"/>
                </a:solidFill>
                <a:latin typeface="Branding Black" pitchFamily="2" charset="77"/>
              </a:rPr>
              <a:t>1930s</a:t>
            </a:r>
          </a:p>
        </p:txBody>
      </p:sp>
      <p:sp>
        <p:nvSpPr>
          <p:cNvPr id="12" name="Arrow: Chevron 70">
            <a:extLst>
              <a:ext uri="{FF2B5EF4-FFF2-40B4-BE49-F238E27FC236}">
                <a16:creationId xmlns:a16="http://schemas.microsoft.com/office/drawing/2014/main" id="{6B7739ED-D360-8743-9773-3EF84A1901E4}"/>
              </a:ext>
            </a:extLst>
          </p:cNvPr>
          <p:cNvSpPr/>
          <p:nvPr/>
        </p:nvSpPr>
        <p:spPr>
          <a:xfrm rot="5400000">
            <a:off x="459613" y="466865"/>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Arrow: Chevron 74">
            <a:extLst>
              <a:ext uri="{FF2B5EF4-FFF2-40B4-BE49-F238E27FC236}">
                <a16:creationId xmlns:a16="http://schemas.microsoft.com/office/drawing/2014/main" id="{4A41ECDD-149D-F549-9FD1-A6DA6F4536AC}"/>
              </a:ext>
            </a:extLst>
          </p:cNvPr>
          <p:cNvSpPr/>
          <p:nvPr/>
        </p:nvSpPr>
        <p:spPr>
          <a:xfrm rot="5400000">
            <a:off x="468495" y="1136360"/>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5">
            <a:extLst>
              <a:ext uri="{FF2B5EF4-FFF2-40B4-BE49-F238E27FC236}">
                <a16:creationId xmlns:a16="http://schemas.microsoft.com/office/drawing/2014/main" id="{18E0A21A-ED24-1847-8359-E3627699F484}"/>
              </a:ext>
            </a:extLst>
          </p:cNvPr>
          <p:cNvSpPr/>
          <p:nvPr/>
        </p:nvSpPr>
        <p:spPr>
          <a:xfrm rot="5400000">
            <a:off x="468496" y="1787419"/>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6">
            <a:extLst>
              <a:ext uri="{FF2B5EF4-FFF2-40B4-BE49-F238E27FC236}">
                <a16:creationId xmlns:a16="http://schemas.microsoft.com/office/drawing/2014/main" id="{7C6CA5F1-FE2B-E644-8454-57FE74594F71}"/>
              </a:ext>
            </a:extLst>
          </p:cNvPr>
          <p:cNvSpPr/>
          <p:nvPr/>
        </p:nvSpPr>
        <p:spPr>
          <a:xfrm rot="5400000">
            <a:off x="468500" y="2438477"/>
            <a:ext cx="712498" cy="545572"/>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7">
            <a:extLst>
              <a:ext uri="{FF2B5EF4-FFF2-40B4-BE49-F238E27FC236}">
                <a16:creationId xmlns:a16="http://schemas.microsoft.com/office/drawing/2014/main" id="{2FD515C4-DDEA-D743-9402-52D8F6292C6E}"/>
              </a:ext>
            </a:extLst>
          </p:cNvPr>
          <p:cNvSpPr/>
          <p:nvPr/>
        </p:nvSpPr>
        <p:spPr>
          <a:xfrm rot="5400000">
            <a:off x="483411" y="3089536"/>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Chevron 79">
            <a:extLst>
              <a:ext uri="{FF2B5EF4-FFF2-40B4-BE49-F238E27FC236}">
                <a16:creationId xmlns:a16="http://schemas.microsoft.com/office/drawing/2014/main" id="{38329290-EA10-BA40-A43D-A3B2D4AD711A}"/>
              </a:ext>
            </a:extLst>
          </p:cNvPr>
          <p:cNvSpPr/>
          <p:nvPr/>
        </p:nvSpPr>
        <p:spPr>
          <a:xfrm rot="5400000">
            <a:off x="492298" y="3740593"/>
            <a:ext cx="712498" cy="545573"/>
          </a:xfrm>
          <a:prstGeom prst="chevron">
            <a:avLst/>
          </a:prstGeom>
          <a:solidFill>
            <a:srgbClr val="783E63"/>
          </a:solidFill>
          <a:ln>
            <a:solidFill>
              <a:srgbClr val="783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0EADD714-B17E-4844-8F1D-B7881687BABD}"/>
              </a:ext>
            </a:extLst>
          </p:cNvPr>
          <p:cNvSpPr/>
          <p:nvPr/>
        </p:nvSpPr>
        <p:spPr>
          <a:xfrm rot="5400000">
            <a:off x="492294" y="439165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3920F6C3-9A09-CE48-8200-375C28F29116}"/>
              </a:ext>
            </a:extLst>
          </p:cNvPr>
          <p:cNvSpPr/>
          <p:nvPr/>
        </p:nvSpPr>
        <p:spPr>
          <a:xfrm rot="5400000">
            <a:off x="492295" y="5042709"/>
            <a:ext cx="712498" cy="545573"/>
          </a:xfrm>
          <a:prstGeom prst="chevron">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DD2D0AF6-325B-4C4B-8F0C-BF8A341191B6}"/>
              </a:ext>
            </a:extLst>
          </p:cNvPr>
          <p:cNvSpPr/>
          <p:nvPr/>
        </p:nvSpPr>
        <p:spPr>
          <a:xfrm rot="5400000">
            <a:off x="500515" y="569377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F4C5394E-33C8-5A49-9633-396E42A756F8}"/>
              </a:ext>
            </a:extLst>
          </p:cNvPr>
          <p:cNvSpPr txBox="1">
            <a:spLocks/>
          </p:cNvSpPr>
          <p:nvPr/>
        </p:nvSpPr>
        <p:spPr>
          <a:xfrm>
            <a:off x="1631724" y="531785"/>
            <a:ext cx="4055399" cy="6378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200" b="1">
                <a:solidFill>
                  <a:srgbClr val="B73A71"/>
                </a:solidFill>
                <a:latin typeface="Branding Black" pitchFamily="2" charset="77"/>
              </a:rPr>
              <a:t>The Dust Bowl</a:t>
            </a:r>
          </a:p>
        </p:txBody>
      </p:sp>
      <p:pic>
        <p:nvPicPr>
          <p:cNvPr id="2" name="Picture 2">
            <a:extLst>
              <a:ext uri="{FF2B5EF4-FFF2-40B4-BE49-F238E27FC236}">
                <a16:creationId xmlns:a16="http://schemas.microsoft.com/office/drawing/2014/main" id="{9A9AEE68-32C6-FE2E-A282-0AD2245EA8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11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032F6D-E140-CC42-92F3-CCD2B69EB4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11" name="Content Placeholder 2">
            <a:extLst>
              <a:ext uri="{FF2B5EF4-FFF2-40B4-BE49-F238E27FC236}">
                <a16:creationId xmlns:a16="http://schemas.microsoft.com/office/drawing/2014/main" id="{BF4FE0F5-8083-EB4D-89BC-7015BC44A417}"/>
              </a:ext>
            </a:extLst>
          </p:cNvPr>
          <p:cNvSpPr txBox="1">
            <a:spLocks/>
          </p:cNvSpPr>
          <p:nvPr/>
        </p:nvSpPr>
        <p:spPr>
          <a:xfrm>
            <a:off x="1649488" y="707433"/>
            <a:ext cx="10542511" cy="12003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None/>
            </a:pPr>
            <a:r>
              <a:rPr lang="en-CA" sz="4200" b="1">
                <a:solidFill>
                  <a:srgbClr val="B73A71"/>
                </a:solidFill>
                <a:latin typeface="Branding Black" pitchFamily="2" charset="77"/>
              </a:rPr>
              <a:t>The Creation of Ducks Unlimited Canada</a:t>
            </a:r>
          </a:p>
        </p:txBody>
      </p:sp>
      <p:sp>
        <p:nvSpPr>
          <p:cNvPr id="32" name="TextBox 31">
            <a:extLst>
              <a:ext uri="{FF2B5EF4-FFF2-40B4-BE49-F238E27FC236}">
                <a16:creationId xmlns:a16="http://schemas.microsoft.com/office/drawing/2014/main" id="{61E1D123-C60E-9C42-970E-C07EB0555035}"/>
              </a:ext>
            </a:extLst>
          </p:cNvPr>
          <p:cNvSpPr txBox="1"/>
          <p:nvPr/>
        </p:nvSpPr>
        <p:spPr>
          <a:xfrm>
            <a:off x="1718658" y="1398029"/>
            <a:ext cx="5334532" cy="923330"/>
          </a:xfrm>
          <a:prstGeom prst="rect">
            <a:avLst/>
          </a:prstGeom>
          <a:noFill/>
        </p:spPr>
        <p:txBody>
          <a:bodyPr wrap="square">
            <a:spAutoFit/>
          </a:bodyPr>
          <a:lstStyle/>
          <a:p>
            <a:r>
              <a:rPr lang="en-CA" sz="1800" b="1">
                <a:effectLst/>
                <a:latin typeface="Branding Black" pitchFamily="2" charset="77"/>
                <a:ea typeface="Calibri" panose="020F0502020204030204" pitchFamily="34" charset="0"/>
                <a:cs typeface="Times New Roman" panose="02020603050405020304" pitchFamily="18" charset="0"/>
              </a:rPr>
              <a:t>Our vision: </a:t>
            </a:r>
            <a:r>
              <a:rPr lang="en-CA" sz="1800" b="1">
                <a:effectLst/>
                <a:latin typeface="Branding SemiBold" pitchFamily="2" charset="77"/>
                <a:ea typeface="Calibri" panose="020F0502020204030204" pitchFamily="34" charset="0"/>
                <a:cs typeface="Times New Roman" panose="02020603050405020304" pitchFamily="18" charset="0"/>
              </a:rPr>
              <a:t>Clean water and healthy wetlands </a:t>
            </a:r>
            <a:br>
              <a:rPr lang="en-CA" sz="1800" b="1">
                <a:effectLst/>
                <a:latin typeface="Branding SemiBold" pitchFamily="2" charset="77"/>
                <a:ea typeface="Calibri" panose="020F0502020204030204" pitchFamily="34" charset="0"/>
                <a:cs typeface="Times New Roman" panose="02020603050405020304" pitchFamily="18" charset="0"/>
              </a:rPr>
            </a:br>
            <a:r>
              <a:rPr lang="en-CA" sz="1800" b="1">
                <a:effectLst/>
                <a:latin typeface="Branding SemiBold" pitchFamily="2" charset="77"/>
                <a:ea typeface="Calibri" panose="020F0502020204030204" pitchFamily="34" charset="0"/>
                <a:cs typeface="Times New Roman" panose="02020603050405020304" pitchFamily="18" charset="0"/>
              </a:rPr>
              <a:t>for all waterfowl, wildlife and people. </a:t>
            </a:r>
          </a:p>
          <a:p>
            <a:endParaRPr lang="en-CA" sz="1800" b="1">
              <a:effectLst/>
              <a:latin typeface="Branding SemiBold" pitchFamily="2" charset="77"/>
              <a:ea typeface="Calibri" panose="020F0502020204030204" pitchFamily="34" charset="0"/>
              <a:cs typeface="Times New Roman" panose="02020603050405020304" pitchFamily="18" charset="0"/>
            </a:endParaRPr>
          </a:p>
        </p:txBody>
      </p:sp>
      <p:sp>
        <p:nvSpPr>
          <p:cNvPr id="33" name="Content Placeholder 2">
            <a:extLst>
              <a:ext uri="{FF2B5EF4-FFF2-40B4-BE49-F238E27FC236}">
                <a16:creationId xmlns:a16="http://schemas.microsoft.com/office/drawing/2014/main" id="{3933FD5A-6BC6-4341-B8E5-1562F23470D0}"/>
              </a:ext>
            </a:extLst>
          </p:cNvPr>
          <p:cNvSpPr txBox="1">
            <a:spLocks/>
          </p:cNvSpPr>
          <p:nvPr/>
        </p:nvSpPr>
        <p:spPr>
          <a:xfrm>
            <a:off x="1281140" y="4950239"/>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B73A71"/>
                </a:solidFill>
                <a:latin typeface="Branding Black" pitchFamily="2" charset="77"/>
              </a:rPr>
              <a:t>1938</a:t>
            </a:r>
          </a:p>
        </p:txBody>
      </p:sp>
      <p:sp>
        <p:nvSpPr>
          <p:cNvPr id="34" name="Arrow: Chevron 70">
            <a:extLst>
              <a:ext uri="{FF2B5EF4-FFF2-40B4-BE49-F238E27FC236}">
                <a16:creationId xmlns:a16="http://schemas.microsoft.com/office/drawing/2014/main" id="{DFC2CED2-CE19-5044-92C8-B57039F87088}"/>
              </a:ext>
            </a:extLst>
          </p:cNvPr>
          <p:cNvSpPr/>
          <p:nvPr/>
        </p:nvSpPr>
        <p:spPr>
          <a:xfrm rot="5400000">
            <a:off x="459613" y="466865"/>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Arrow: Chevron 74">
            <a:extLst>
              <a:ext uri="{FF2B5EF4-FFF2-40B4-BE49-F238E27FC236}">
                <a16:creationId xmlns:a16="http://schemas.microsoft.com/office/drawing/2014/main" id="{4A2D5077-D93E-5A4E-A8CE-D4FAA3DE28F8}"/>
              </a:ext>
            </a:extLst>
          </p:cNvPr>
          <p:cNvSpPr/>
          <p:nvPr/>
        </p:nvSpPr>
        <p:spPr>
          <a:xfrm rot="5400000">
            <a:off x="468495" y="1136360"/>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rrow: Chevron 75">
            <a:extLst>
              <a:ext uri="{FF2B5EF4-FFF2-40B4-BE49-F238E27FC236}">
                <a16:creationId xmlns:a16="http://schemas.microsoft.com/office/drawing/2014/main" id="{9B1073FC-B22F-354B-94D0-EA3890231E7F}"/>
              </a:ext>
            </a:extLst>
          </p:cNvPr>
          <p:cNvSpPr/>
          <p:nvPr/>
        </p:nvSpPr>
        <p:spPr>
          <a:xfrm rot="5400000">
            <a:off x="468496" y="1787419"/>
            <a:ext cx="712498" cy="545574"/>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rrow: Chevron 76">
            <a:extLst>
              <a:ext uri="{FF2B5EF4-FFF2-40B4-BE49-F238E27FC236}">
                <a16:creationId xmlns:a16="http://schemas.microsoft.com/office/drawing/2014/main" id="{5C29D4C5-BC4C-3047-BE51-1F78563A481F}"/>
              </a:ext>
            </a:extLst>
          </p:cNvPr>
          <p:cNvSpPr/>
          <p:nvPr/>
        </p:nvSpPr>
        <p:spPr>
          <a:xfrm rot="5400000">
            <a:off x="468500" y="2438477"/>
            <a:ext cx="712498" cy="545572"/>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Arrow: Chevron 77">
            <a:extLst>
              <a:ext uri="{FF2B5EF4-FFF2-40B4-BE49-F238E27FC236}">
                <a16:creationId xmlns:a16="http://schemas.microsoft.com/office/drawing/2014/main" id="{FF018D01-92BC-B649-9DFE-35484CE8AA16}"/>
              </a:ext>
            </a:extLst>
          </p:cNvPr>
          <p:cNvSpPr/>
          <p:nvPr/>
        </p:nvSpPr>
        <p:spPr>
          <a:xfrm rot="5400000">
            <a:off x="483411" y="3089536"/>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Arrow: Chevron 79">
            <a:extLst>
              <a:ext uri="{FF2B5EF4-FFF2-40B4-BE49-F238E27FC236}">
                <a16:creationId xmlns:a16="http://schemas.microsoft.com/office/drawing/2014/main" id="{B5CD6BA5-90DA-1040-85C9-CE698AD494A1}"/>
              </a:ext>
            </a:extLst>
          </p:cNvPr>
          <p:cNvSpPr/>
          <p:nvPr/>
        </p:nvSpPr>
        <p:spPr>
          <a:xfrm rot="5400000">
            <a:off x="492298" y="3740593"/>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rrow: Chevron 80">
            <a:extLst>
              <a:ext uri="{FF2B5EF4-FFF2-40B4-BE49-F238E27FC236}">
                <a16:creationId xmlns:a16="http://schemas.microsoft.com/office/drawing/2014/main" id="{469EAFE5-36F6-1548-9427-F82CD82D3B86}"/>
              </a:ext>
            </a:extLst>
          </p:cNvPr>
          <p:cNvSpPr/>
          <p:nvPr/>
        </p:nvSpPr>
        <p:spPr>
          <a:xfrm rot="5400000">
            <a:off x="492294" y="4391651"/>
            <a:ext cx="712498" cy="545573"/>
          </a:xfrm>
          <a:prstGeom prst="chevron">
            <a:avLst/>
          </a:prstGeom>
          <a:solidFill>
            <a:srgbClr val="783E63"/>
          </a:solidFill>
          <a:ln>
            <a:solidFill>
              <a:srgbClr val="783E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rrow: Chevron 81">
            <a:extLst>
              <a:ext uri="{FF2B5EF4-FFF2-40B4-BE49-F238E27FC236}">
                <a16:creationId xmlns:a16="http://schemas.microsoft.com/office/drawing/2014/main" id="{2A61DECC-51E6-AC40-9CC8-3546F2A04B61}"/>
              </a:ext>
            </a:extLst>
          </p:cNvPr>
          <p:cNvSpPr/>
          <p:nvPr/>
        </p:nvSpPr>
        <p:spPr>
          <a:xfrm rot="5400000">
            <a:off x="492295" y="5042709"/>
            <a:ext cx="712498" cy="545573"/>
          </a:xfrm>
          <a:prstGeom prst="chevron">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rrow: Chevron 83">
            <a:extLst>
              <a:ext uri="{FF2B5EF4-FFF2-40B4-BE49-F238E27FC236}">
                <a16:creationId xmlns:a16="http://schemas.microsoft.com/office/drawing/2014/main" id="{E8B1EF4A-4D96-8647-B625-DE38214B94A1}"/>
              </a:ext>
            </a:extLst>
          </p:cNvPr>
          <p:cNvSpPr/>
          <p:nvPr/>
        </p:nvSpPr>
        <p:spPr>
          <a:xfrm rot="5400000">
            <a:off x="500515" y="5693771"/>
            <a:ext cx="712498" cy="545573"/>
          </a:xfrm>
          <a:prstGeom prst="chevron">
            <a:avLst/>
          </a:prstGeom>
          <a:solidFill>
            <a:srgbClr val="783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a:extLst>
              <a:ext uri="{FF2B5EF4-FFF2-40B4-BE49-F238E27FC236}">
                <a16:creationId xmlns:a16="http://schemas.microsoft.com/office/drawing/2014/main" id="{82418709-7A6F-AC6E-16EA-E8FC2DA94D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1617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3DDA43-ABF2-0304-157C-F6444FF180EF}"/>
              </a:ext>
            </a:extLst>
          </p:cNvPr>
          <p:cNvSpPr/>
          <p:nvPr/>
        </p:nvSpPr>
        <p:spPr>
          <a:xfrm>
            <a:off x="2085409" y="957383"/>
            <a:ext cx="1481756" cy="1481756"/>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5" name="TextBox 44">
            <a:extLst>
              <a:ext uri="{FF2B5EF4-FFF2-40B4-BE49-F238E27FC236}">
                <a16:creationId xmlns:a16="http://schemas.microsoft.com/office/drawing/2014/main" id="{9CAD9EB7-8001-7CB7-0DD7-08B6F793B78D}"/>
              </a:ext>
            </a:extLst>
          </p:cNvPr>
          <p:cNvSpPr txBox="1"/>
          <p:nvPr/>
        </p:nvSpPr>
        <p:spPr>
          <a:xfrm>
            <a:off x="2144531" y="2607001"/>
            <a:ext cx="1368654" cy="921021"/>
          </a:xfrm>
          <a:prstGeom prst="rect">
            <a:avLst/>
          </a:prstGeom>
          <a:noFill/>
        </p:spPr>
        <p:txBody>
          <a:bodyPr wrap="square">
            <a:spAutoFit/>
          </a:bodyPr>
          <a:lstStyle/>
          <a:p>
            <a:pPr algn="ctr">
              <a:lnSpc>
                <a:spcPts val="1600"/>
              </a:lnSpc>
            </a:pPr>
            <a:r>
              <a:rPr lang="en-CA" sz="1800" b="1">
                <a:solidFill>
                  <a:schemeClr val="bg1"/>
                </a:solidFill>
                <a:latin typeface="Branding SemiBold" pitchFamily="2" charset="77"/>
              </a:rPr>
              <a:t>AVERAGE CANADIAN FARM SIZE: 1971</a:t>
            </a:r>
            <a:endParaRPr lang="en-CA" b="1">
              <a:latin typeface="Branding SemiBold" pitchFamily="2" charset="77"/>
            </a:endParaRPr>
          </a:p>
        </p:txBody>
      </p:sp>
      <p:sp>
        <p:nvSpPr>
          <p:cNvPr id="21" name="Content Placeholder 2">
            <a:extLst>
              <a:ext uri="{FF2B5EF4-FFF2-40B4-BE49-F238E27FC236}">
                <a16:creationId xmlns:a16="http://schemas.microsoft.com/office/drawing/2014/main" id="{86A2A2E7-9C78-BA46-B631-275F131B0934}"/>
              </a:ext>
            </a:extLst>
          </p:cNvPr>
          <p:cNvSpPr txBox="1">
            <a:spLocks/>
          </p:cNvSpPr>
          <p:nvPr/>
        </p:nvSpPr>
        <p:spPr>
          <a:xfrm>
            <a:off x="1376143" y="4959246"/>
            <a:ext cx="2389037"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1940s–present</a:t>
            </a:r>
          </a:p>
        </p:txBody>
      </p:sp>
      <p:sp>
        <p:nvSpPr>
          <p:cNvPr id="22" name="Arrow: Chevron 70">
            <a:extLst>
              <a:ext uri="{FF2B5EF4-FFF2-40B4-BE49-F238E27FC236}">
                <a16:creationId xmlns:a16="http://schemas.microsoft.com/office/drawing/2014/main" id="{E7C0A492-8F9D-DA45-9ECF-96939E452BA4}"/>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4" name="Arrow: Chevron 74">
            <a:extLst>
              <a:ext uri="{FF2B5EF4-FFF2-40B4-BE49-F238E27FC236}">
                <a16:creationId xmlns:a16="http://schemas.microsoft.com/office/drawing/2014/main" id="{92F3676B-942F-2044-AB6D-80DB554F812D}"/>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Chevron 75">
            <a:extLst>
              <a:ext uri="{FF2B5EF4-FFF2-40B4-BE49-F238E27FC236}">
                <a16:creationId xmlns:a16="http://schemas.microsoft.com/office/drawing/2014/main" id="{55273344-8D6C-D04A-9B3F-1A221C759848}"/>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rrow: Chevron 76">
            <a:extLst>
              <a:ext uri="{FF2B5EF4-FFF2-40B4-BE49-F238E27FC236}">
                <a16:creationId xmlns:a16="http://schemas.microsoft.com/office/drawing/2014/main" id="{F46B62C3-BAE3-D143-9B23-39FACD662D28}"/>
              </a:ext>
            </a:extLst>
          </p:cNvPr>
          <p:cNvSpPr/>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Chevron 77">
            <a:extLst>
              <a:ext uri="{FF2B5EF4-FFF2-40B4-BE49-F238E27FC236}">
                <a16:creationId xmlns:a16="http://schemas.microsoft.com/office/drawing/2014/main" id="{55B869F8-97AD-F14F-929E-72EF5B288F04}"/>
              </a:ext>
            </a:extLst>
          </p:cNvPr>
          <p:cNvSpPr/>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Chevron 79">
            <a:extLst>
              <a:ext uri="{FF2B5EF4-FFF2-40B4-BE49-F238E27FC236}">
                <a16:creationId xmlns:a16="http://schemas.microsoft.com/office/drawing/2014/main" id="{87F4146C-4D05-0548-8831-6E3137FEB16B}"/>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Chevron 80">
            <a:extLst>
              <a:ext uri="{FF2B5EF4-FFF2-40B4-BE49-F238E27FC236}">
                <a16:creationId xmlns:a16="http://schemas.microsoft.com/office/drawing/2014/main" id="{C14D1AE2-D984-FF4B-AC24-C8D9CA5E6FC7}"/>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Chevron 81">
            <a:extLst>
              <a:ext uri="{FF2B5EF4-FFF2-40B4-BE49-F238E27FC236}">
                <a16:creationId xmlns:a16="http://schemas.microsoft.com/office/drawing/2014/main" id="{0DFDE942-BBFA-964C-96AA-485E7F5166D0}"/>
              </a:ext>
            </a:extLst>
          </p:cNvPr>
          <p:cNvSpPr/>
          <p:nvPr/>
        </p:nvSpPr>
        <p:spPr>
          <a:xfrm rot="5400000">
            <a:off x="492295" y="5042709"/>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rrow: Chevron 83">
            <a:extLst>
              <a:ext uri="{FF2B5EF4-FFF2-40B4-BE49-F238E27FC236}">
                <a16:creationId xmlns:a16="http://schemas.microsoft.com/office/drawing/2014/main" id="{FD003411-A7A9-F64E-AFA5-6953A09CDDA6}"/>
              </a:ext>
            </a:extLst>
          </p:cNvPr>
          <p:cNvSpPr/>
          <p:nvPr/>
        </p:nvSpPr>
        <p:spPr>
          <a:xfrm rot="5400000">
            <a:off x="500515" y="5693771"/>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0DB4AE45-7B29-4F4E-BFE1-91FA107B3CEC}"/>
              </a:ext>
            </a:extLst>
          </p:cNvPr>
          <p:cNvSpPr txBox="1"/>
          <p:nvPr/>
        </p:nvSpPr>
        <p:spPr>
          <a:xfrm>
            <a:off x="4016965" y="3657130"/>
            <a:ext cx="2514463" cy="510653"/>
          </a:xfrm>
          <a:prstGeom prst="rect">
            <a:avLst/>
          </a:prstGeom>
          <a:noFill/>
        </p:spPr>
        <p:txBody>
          <a:bodyPr wrap="square" lIns="91440" tIns="45720" rIns="91440" bIns="45720" anchor="t">
            <a:spAutoFit/>
          </a:bodyPr>
          <a:lstStyle/>
          <a:p>
            <a:pPr algn="ctr">
              <a:lnSpc>
                <a:spcPts val="1600"/>
              </a:lnSpc>
            </a:pPr>
            <a:r>
              <a:rPr lang="en-CA" sz="1800" b="1" dirty="0">
                <a:solidFill>
                  <a:schemeClr val="bg1"/>
                </a:solidFill>
                <a:latin typeface="Branding SemiBold"/>
              </a:rPr>
              <a:t>AVERAGE </a:t>
            </a:r>
            <a:r>
              <a:rPr lang="en-CA" sz="1800" b="1" dirty="0">
                <a:solidFill>
                  <a:srgbClr val="E9E642"/>
                </a:solidFill>
                <a:latin typeface="Branding SemiBold"/>
              </a:rPr>
              <a:t>CANADIAN </a:t>
            </a:r>
            <a:r>
              <a:rPr lang="en-CA" sz="1800" b="1" dirty="0">
                <a:solidFill>
                  <a:schemeClr val="bg1"/>
                </a:solidFill>
                <a:latin typeface="Branding SemiBold"/>
              </a:rPr>
              <a:t>FARM SIZE: 2016</a:t>
            </a:r>
            <a:endParaRPr lang="en-CA" b="1" dirty="0">
              <a:solidFill>
                <a:schemeClr val="bg1"/>
              </a:solidFill>
              <a:latin typeface="Branding SemiBold"/>
            </a:endParaRPr>
          </a:p>
        </p:txBody>
      </p:sp>
      <p:sp>
        <p:nvSpPr>
          <p:cNvPr id="38" name="TextBox 37">
            <a:extLst>
              <a:ext uri="{FF2B5EF4-FFF2-40B4-BE49-F238E27FC236}">
                <a16:creationId xmlns:a16="http://schemas.microsoft.com/office/drawing/2014/main" id="{441F7B6B-9BEF-444F-A1B7-CAD90A147B10}"/>
              </a:ext>
            </a:extLst>
          </p:cNvPr>
          <p:cNvSpPr txBox="1"/>
          <p:nvPr/>
        </p:nvSpPr>
        <p:spPr>
          <a:xfrm>
            <a:off x="7114233" y="4052861"/>
            <a:ext cx="3989196" cy="510653"/>
          </a:xfrm>
          <a:prstGeom prst="rect">
            <a:avLst/>
          </a:prstGeom>
          <a:noFill/>
        </p:spPr>
        <p:txBody>
          <a:bodyPr wrap="square" lIns="91440" tIns="45720" rIns="91440" bIns="45720" anchor="t">
            <a:spAutoFit/>
          </a:bodyPr>
          <a:lstStyle/>
          <a:p>
            <a:pPr algn="ctr">
              <a:lnSpc>
                <a:spcPts val="1600"/>
              </a:lnSpc>
            </a:pPr>
            <a:r>
              <a:rPr lang="en-CA" sz="1800" b="1" dirty="0">
                <a:solidFill>
                  <a:schemeClr val="bg1"/>
                </a:solidFill>
                <a:latin typeface="Branding SemiBold"/>
              </a:rPr>
              <a:t>AVERAGE </a:t>
            </a:r>
            <a:r>
              <a:rPr lang="en-CA" sz="1800" b="1" dirty="0">
                <a:solidFill>
                  <a:srgbClr val="E9E642"/>
                </a:solidFill>
                <a:latin typeface="Branding SemiBold"/>
              </a:rPr>
              <a:t>PRAIRIE</a:t>
            </a:r>
            <a:r>
              <a:rPr lang="en-CA" b="1" dirty="0">
                <a:solidFill>
                  <a:srgbClr val="E9E642"/>
                </a:solidFill>
                <a:latin typeface="Branding SemiBold"/>
              </a:rPr>
              <a:t> </a:t>
            </a:r>
            <a:endParaRPr lang="en-US" dirty="0">
              <a:solidFill>
                <a:schemeClr val="bg1"/>
              </a:solidFill>
            </a:endParaRPr>
          </a:p>
          <a:p>
            <a:pPr algn="ctr">
              <a:lnSpc>
                <a:spcPts val="1600"/>
              </a:lnSpc>
            </a:pPr>
            <a:r>
              <a:rPr lang="en-CA" sz="1800" b="1" dirty="0">
                <a:solidFill>
                  <a:schemeClr val="bg1"/>
                </a:solidFill>
                <a:latin typeface="Branding SemiBold"/>
              </a:rPr>
              <a:t>FARM SIZE: 2016</a:t>
            </a:r>
            <a:endParaRPr lang="en-CA" dirty="0">
              <a:solidFill>
                <a:schemeClr val="bg1"/>
              </a:solidFill>
            </a:endParaRPr>
          </a:p>
        </p:txBody>
      </p:sp>
      <p:sp>
        <p:nvSpPr>
          <p:cNvPr id="39" name="Rectangle 38">
            <a:extLst>
              <a:ext uri="{FF2B5EF4-FFF2-40B4-BE49-F238E27FC236}">
                <a16:creationId xmlns:a16="http://schemas.microsoft.com/office/drawing/2014/main" id="{A3ED9A31-CDB4-2D40-8C5E-C09790691AD0}"/>
              </a:ext>
            </a:extLst>
          </p:cNvPr>
          <p:cNvSpPr/>
          <p:nvPr/>
        </p:nvSpPr>
        <p:spPr>
          <a:xfrm>
            <a:off x="3993167" y="947964"/>
            <a:ext cx="2538261" cy="2538261"/>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0" name="Rectangle 39">
            <a:extLst>
              <a:ext uri="{FF2B5EF4-FFF2-40B4-BE49-F238E27FC236}">
                <a16:creationId xmlns:a16="http://schemas.microsoft.com/office/drawing/2014/main" id="{D3019566-3584-3142-A63B-38D4CAB82917}"/>
              </a:ext>
            </a:extLst>
          </p:cNvPr>
          <p:cNvSpPr/>
          <p:nvPr/>
        </p:nvSpPr>
        <p:spPr>
          <a:xfrm>
            <a:off x="6975212" y="947964"/>
            <a:ext cx="4239753" cy="4239753"/>
          </a:xfrm>
          <a:prstGeom prst="rect">
            <a:avLst/>
          </a:prstGeom>
          <a:noFill/>
          <a:ln w="38100">
            <a:solidFill>
              <a:schemeClr val="bg1"/>
            </a:solidFill>
            <a:prstDash val="dash"/>
            <a:extLst>
              <a:ext uri="{C807C97D-BFC1-408E-A445-0C87EB9F89A2}">
                <ask:lineSketchStyleProps xmlns:ask="http://schemas.microsoft.com/office/drawing/2018/sketchyshapes" sd="1219033472">
                  <a:custGeom>
                    <a:avLst/>
                    <a:gdLst>
                      <a:gd name="connsiteX0" fmla="*/ 0 w 1828800"/>
                      <a:gd name="connsiteY0" fmla="*/ 0 h 1828800"/>
                      <a:gd name="connsiteX1" fmla="*/ 438912 w 1828800"/>
                      <a:gd name="connsiteY1" fmla="*/ 0 h 1828800"/>
                      <a:gd name="connsiteX2" fmla="*/ 841248 w 1828800"/>
                      <a:gd name="connsiteY2" fmla="*/ 0 h 1828800"/>
                      <a:gd name="connsiteX3" fmla="*/ 1335024 w 1828800"/>
                      <a:gd name="connsiteY3" fmla="*/ 0 h 1828800"/>
                      <a:gd name="connsiteX4" fmla="*/ 1828800 w 1828800"/>
                      <a:gd name="connsiteY4" fmla="*/ 0 h 1828800"/>
                      <a:gd name="connsiteX5" fmla="*/ 1828800 w 1828800"/>
                      <a:gd name="connsiteY5" fmla="*/ 438912 h 1828800"/>
                      <a:gd name="connsiteX6" fmla="*/ 1828800 w 1828800"/>
                      <a:gd name="connsiteY6" fmla="*/ 859536 h 1828800"/>
                      <a:gd name="connsiteX7" fmla="*/ 1828800 w 1828800"/>
                      <a:gd name="connsiteY7" fmla="*/ 1316736 h 1828800"/>
                      <a:gd name="connsiteX8" fmla="*/ 1828800 w 1828800"/>
                      <a:gd name="connsiteY8" fmla="*/ 1828800 h 1828800"/>
                      <a:gd name="connsiteX9" fmla="*/ 1408176 w 1828800"/>
                      <a:gd name="connsiteY9" fmla="*/ 1828800 h 1828800"/>
                      <a:gd name="connsiteX10" fmla="*/ 950976 w 1828800"/>
                      <a:gd name="connsiteY10" fmla="*/ 1828800 h 1828800"/>
                      <a:gd name="connsiteX11" fmla="*/ 493776 w 1828800"/>
                      <a:gd name="connsiteY11" fmla="*/ 1828800 h 1828800"/>
                      <a:gd name="connsiteX12" fmla="*/ 0 w 1828800"/>
                      <a:gd name="connsiteY12" fmla="*/ 1828800 h 1828800"/>
                      <a:gd name="connsiteX13" fmla="*/ 0 w 1828800"/>
                      <a:gd name="connsiteY13" fmla="*/ 1335024 h 1828800"/>
                      <a:gd name="connsiteX14" fmla="*/ 0 w 1828800"/>
                      <a:gd name="connsiteY14" fmla="*/ 841248 h 1828800"/>
                      <a:gd name="connsiteX15" fmla="*/ 0 w 1828800"/>
                      <a:gd name="connsiteY15"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28800" h="1828800" extrusionOk="0">
                        <a:moveTo>
                          <a:pt x="0" y="0"/>
                        </a:moveTo>
                        <a:cubicBezTo>
                          <a:pt x="87918" y="-36019"/>
                          <a:pt x="284634" y="9082"/>
                          <a:pt x="438912" y="0"/>
                        </a:cubicBezTo>
                        <a:cubicBezTo>
                          <a:pt x="593190" y="-9082"/>
                          <a:pt x="733291" y="24308"/>
                          <a:pt x="841248" y="0"/>
                        </a:cubicBezTo>
                        <a:cubicBezTo>
                          <a:pt x="949205" y="-24308"/>
                          <a:pt x="1136981" y="52911"/>
                          <a:pt x="1335024" y="0"/>
                        </a:cubicBezTo>
                        <a:cubicBezTo>
                          <a:pt x="1533067" y="-52911"/>
                          <a:pt x="1700257" y="24251"/>
                          <a:pt x="1828800" y="0"/>
                        </a:cubicBezTo>
                        <a:cubicBezTo>
                          <a:pt x="1832689" y="197105"/>
                          <a:pt x="1789710" y="253854"/>
                          <a:pt x="1828800" y="438912"/>
                        </a:cubicBezTo>
                        <a:cubicBezTo>
                          <a:pt x="1867890" y="623970"/>
                          <a:pt x="1788036" y="756100"/>
                          <a:pt x="1828800" y="859536"/>
                        </a:cubicBezTo>
                        <a:cubicBezTo>
                          <a:pt x="1869564" y="962972"/>
                          <a:pt x="1782335" y="1148680"/>
                          <a:pt x="1828800" y="1316736"/>
                        </a:cubicBezTo>
                        <a:cubicBezTo>
                          <a:pt x="1875265" y="1484792"/>
                          <a:pt x="1816636" y="1722486"/>
                          <a:pt x="1828800" y="1828800"/>
                        </a:cubicBezTo>
                        <a:cubicBezTo>
                          <a:pt x="1735126" y="1843991"/>
                          <a:pt x="1529609" y="1799509"/>
                          <a:pt x="1408176" y="1828800"/>
                        </a:cubicBezTo>
                        <a:cubicBezTo>
                          <a:pt x="1286743" y="1858091"/>
                          <a:pt x="1109700" y="1800802"/>
                          <a:pt x="950976" y="1828800"/>
                        </a:cubicBezTo>
                        <a:cubicBezTo>
                          <a:pt x="792252" y="1856798"/>
                          <a:pt x="635971" y="1774750"/>
                          <a:pt x="493776" y="1828800"/>
                        </a:cubicBezTo>
                        <a:cubicBezTo>
                          <a:pt x="351581" y="1882850"/>
                          <a:pt x="201079" y="1783883"/>
                          <a:pt x="0" y="1828800"/>
                        </a:cubicBezTo>
                        <a:cubicBezTo>
                          <a:pt x="-33396" y="1701002"/>
                          <a:pt x="22971" y="1495827"/>
                          <a:pt x="0" y="1335024"/>
                        </a:cubicBezTo>
                        <a:cubicBezTo>
                          <a:pt x="-22971" y="1174221"/>
                          <a:pt x="6275" y="1055458"/>
                          <a:pt x="0" y="841248"/>
                        </a:cubicBezTo>
                        <a:cubicBezTo>
                          <a:pt x="-6275" y="627038"/>
                          <a:pt x="43018" y="32270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4" name="TextBox 43">
            <a:extLst>
              <a:ext uri="{FF2B5EF4-FFF2-40B4-BE49-F238E27FC236}">
                <a16:creationId xmlns:a16="http://schemas.microsoft.com/office/drawing/2014/main" id="{469AC2DC-3671-0345-97AC-E9F3BE92E7D8}"/>
              </a:ext>
            </a:extLst>
          </p:cNvPr>
          <p:cNvSpPr txBox="1"/>
          <p:nvPr/>
        </p:nvSpPr>
        <p:spPr>
          <a:xfrm>
            <a:off x="2153152" y="1815636"/>
            <a:ext cx="1368654" cy="305468"/>
          </a:xfrm>
          <a:prstGeom prst="rect">
            <a:avLst/>
          </a:prstGeom>
          <a:noFill/>
        </p:spPr>
        <p:txBody>
          <a:bodyPr wrap="square">
            <a:spAutoFit/>
          </a:bodyPr>
          <a:lstStyle/>
          <a:p>
            <a:pPr algn="ctr">
              <a:lnSpc>
                <a:spcPts val="1600"/>
              </a:lnSpc>
            </a:pPr>
            <a:r>
              <a:rPr lang="en-CA" sz="1800" b="1">
                <a:solidFill>
                  <a:schemeClr val="bg1"/>
                </a:solidFill>
                <a:latin typeface="Branding Black" pitchFamily="2" charset="77"/>
              </a:rPr>
              <a:t>ACRES</a:t>
            </a:r>
            <a:endParaRPr lang="en-CA"/>
          </a:p>
        </p:txBody>
      </p:sp>
      <p:sp>
        <p:nvSpPr>
          <p:cNvPr id="47" name="TextBox 46">
            <a:extLst>
              <a:ext uri="{FF2B5EF4-FFF2-40B4-BE49-F238E27FC236}">
                <a16:creationId xmlns:a16="http://schemas.microsoft.com/office/drawing/2014/main" id="{5C0BDA82-8756-E24C-8900-5B6186FECB1C}"/>
              </a:ext>
            </a:extLst>
          </p:cNvPr>
          <p:cNvSpPr txBox="1"/>
          <p:nvPr/>
        </p:nvSpPr>
        <p:spPr>
          <a:xfrm>
            <a:off x="4567922" y="2532911"/>
            <a:ext cx="1368654" cy="338362"/>
          </a:xfrm>
          <a:prstGeom prst="rect">
            <a:avLst/>
          </a:prstGeom>
          <a:noFill/>
        </p:spPr>
        <p:txBody>
          <a:bodyPr wrap="square">
            <a:spAutoFit/>
          </a:bodyPr>
          <a:lstStyle/>
          <a:p>
            <a:pPr algn="ctr">
              <a:lnSpc>
                <a:spcPts val="1600"/>
              </a:lnSpc>
            </a:pPr>
            <a:r>
              <a:rPr lang="en-CA" sz="2800" b="1">
                <a:solidFill>
                  <a:schemeClr val="bg1"/>
                </a:solidFill>
                <a:latin typeface="Branding Black" pitchFamily="2" charset="77"/>
              </a:rPr>
              <a:t>ACRES</a:t>
            </a:r>
            <a:endParaRPr lang="en-CA" sz="2800"/>
          </a:p>
        </p:txBody>
      </p:sp>
      <p:sp>
        <p:nvSpPr>
          <p:cNvPr id="50" name="TextBox 49">
            <a:extLst>
              <a:ext uri="{FF2B5EF4-FFF2-40B4-BE49-F238E27FC236}">
                <a16:creationId xmlns:a16="http://schemas.microsoft.com/office/drawing/2014/main" id="{6FCF3459-6F3F-5C47-B457-A09E4E7A0DE8}"/>
              </a:ext>
            </a:extLst>
          </p:cNvPr>
          <p:cNvSpPr txBox="1"/>
          <p:nvPr/>
        </p:nvSpPr>
        <p:spPr>
          <a:xfrm>
            <a:off x="8219982" y="3335980"/>
            <a:ext cx="1866464" cy="364715"/>
          </a:xfrm>
          <a:prstGeom prst="rect">
            <a:avLst/>
          </a:prstGeom>
          <a:noFill/>
        </p:spPr>
        <p:txBody>
          <a:bodyPr wrap="square">
            <a:spAutoFit/>
          </a:bodyPr>
          <a:lstStyle/>
          <a:p>
            <a:pPr algn="ctr">
              <a:lnSpc>
                <a:spcPts val="1600"/>
              </a:lnSpc>
            </a:pPr>
            <a:r>
              <a:rPr lang="en-CA" sz="3600" b="1">
                <a:solidFill>
                  <a:schemeClr val="bg1"/>
                </a:solidFill>
                <a:latin typeface="Branding Black" pitchFamily="2" charset="77"/>
              </a:rPr>
              <a:t>ACRES</a:t>
            </a:r>
            <a:endParaRPr lang="en-CA" sz="3600"/>
          </a:p>
        </p:txBody>
      </p:sp>
      <p:sp>
        <p:nvSpPr>
          <p:cNvPr id="53" name="TextBox 52">
            <a:extLst>
              <a:ext uri="{FF2B5EF4-FFF2-40B4-BE49-F238E27FC236}">
                <a16:creationId xmlns:a16="http://schemas.microsoft.com/office/drawing/2014/main" id="{52D5F2FB-9230-FB4E-B3DA-01EE0917A799}"/>
              </a:ext>
            </a:extLst>
          </p:cNvPr>
          <p:cNvSpPr txBox="1"/>
          <p:nvPr/>
        </p:nvSpPr>
        <p:spPr>
          <a:xfrm>
            <a:off x="7430546" y="2923955"/>
            <a:ext cx="3393845" cy="562270"/>
          </a:xfrm>
          <a:prstGeom prst="rect">
            <a:avLst/>
          </a:prstGeom>
          <a:noFill/>
        </p:spPr>
        <p:txBody>
          <a:bodyPr wrap="square">
            <a:spAutoFit/>
          </a:bodyPr>
          <a:lstStyle/>
          <a:p>
            <a:pPr algn="ctr">
              <a:lnSpc>
                <a:spcPts val="1600"/>
              </a:lnSpc>
            </a:pPr>
            <a:r>
              <a:rPr lang="en-CA" sz="9600" b="1">
                <a:solidFill>
                  <a:schemeClr val="bg1"/>
                </a:solidFill>
                <a:latin typeface="Branding Black" pitchFamily="2" charset="77"/>
              </a:rPr>
              <a:t>1,404</a:t>
            </a:r>
            <a:endParaRPr lang="en-CA" sz="9600"/>
          </a:p>
        </p:txBody>
      </p:sp>
      <p:sp>
        <p:nvSpPr>
          <p:cNvPr id="54" name="TextBox 53">
            <a:extLst>
              <a:ext uri="{FF2B5EF4-FFF2-40B4-BE49-F238E27FC236}">
                <a16:creationId xmlns:a16="http://schemas.microsoft.com/office/drawing/2014/main" id="{9F105E32-D707-2342-94BF-8D7621BD53D1}"/>
              </a:ext>
            </a:extLst>
          </p:cNvPr>
          <p:cNvSpPr txBox="1"/>
          <p:nvPr/>
        </p:nvSpPr>
        <p:spPr>
          <a:xfrm>
            <a:off x="3946921" y="2217094"/>
            <a:ext cx="2644798" cy="483274"/>
          </a:xfrm>
          <a:prstGeom prst="rect">
            <a:avLst/>
          </a:prstGeom>
          <a:noFill/>
        </p:spPr>
        <p:txBody>
          <a:bodyPr wrap="square">
            <a:spAutoFit/>
          </a:bodyPr>
          <a:lstStyle/>
          <a:p>
            <a:pPr algn="ctr">
              <a:lnSpc>
                <a:spcPts val="1600"/>
              </a:lnSpc>
            </a:pPr>
            <a:r>
              <a:rPr lang="en-CA" sz="7200" b="1">
                <a:solidFill>
                  <a:schemeClr val="bg1"/>
                </a:solidFill>
                <a:latin typeface="Branding Black" pitchFamily="2" charset="77"/>
              </a:rPr>
              <a:t>820</a:t>
            </a:r>
            <a:endParaRPr lang="en-CA" sz="7200"/>
          </a:p>
        </p:txBody>
      </p:sp>
      <p:sp>
        <p:nvSpPr>
          <p:cNvPr id="55" name="TextBox 54">
            <a:extLst>
              <a:ext uri="{FF2B5EF4-FFF2-40B4-BE49-F238E27FC236}">
                <a16:creationId xmlns:a16="http://schemas.microsoft.com/office/drawing/2014/main" id="{33A676B5-3950-CF45-8512-E708EFA3114B}"/>
              </a:ext>
            </a:extLst>
          </p:cNvPr>
          <p:cNvSpPr txBox="1"/>
          <p:nvPr/>
        </p:nvSpPr>
        <p:spPr>
          <a:xfrm>
            <a:off x="2085409" y="1584253"/>
            <a:ext cx="1481756" cy="404213"/>
          </a:xfrm>
          <a:prstGeom prst="rect">
            <a:avLst/>
          </a:prstGeom>
          <a:noFill/>
        </p:spPr>
        <p:txBody>
          <a:bodyPr wrap="square">
            <a:spAutoFit/>
          </a:bodyPr>
          <a:lstStyle/>
          <a:p>
            <a:pPr algn="ctr">
              <a:lnSpc>
                <a:spcPts val="1600"/>
              </a:lnSpc>
            </a:pPr>
            <a:r>
              <a:rPr lang="en-CA" sz="4800" b="1">
                <a:solidFill>
                  <a:schemeClr val="bg1"/>
                </a:solidFill>
                <a:latin typeface="Branding Black" pitchFamily="2" charset="77"/>
              </a:rPr>
              <a:t>463</a:t>
            </a:r>
            <a:endParaRPr lang="en-CA" sz="4800"/>
          </a:p>
        </p:txBody>
      </p:sp>
      <p:pic>
        <p:nvPicPr>
          <p:cNvPr id="2" name="Picture 2">
            <a:extLst>
              <a:ext uri="{FF2B5EF4-FFF2-40B4-BE49-F238E27FC236}">
                <a16:creationId xmlns:a16="http://schemas.microsoft.com/office/drawing/2014/main" id="{FC18C948-A600-40D8-6311-0E7A9B10E0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73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0-#ppt_w/2"/>
                                          </p:val>
                                        </p:tav>
                                        <p:tav tm="100000">
                                          <p:val>
                                            <p:strVal val="#ppt_x"/>
                                          </p:val>
                                        </p:tav>
                                      </p:tavLst>
                                    </p:anim>
                                    <p:anim calcmode="lin" valueType="num">
                                      <p:cBhvr additive="base">
                                        <p:cTn id="12" dur="5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fill="hold"/>
                                        <p:tgtEl>
                                          <p:spTgt spid="54"/>
                                        </p:tgtEl>
                                        <p:attrNameLst>
                                          <p:attrName>ppt_x</p:attrName>
                                        </p:attrNameLst>
                                      </p:cBhvr>
                                      <p:tavLst>
                                        <p:tav tm="0">
                                          <p:val>
                                            <p:strVal val="0-#ppt_w/2"/>
                                          </p:val>
                                        </p:tav>
                                        <p:tav tm="100000">
                                          <p:val>
                                            <p:strVal val="#ppt_x"/>
                                          </p:val>
                                        </p:tav>
                                      </p:tavLst>
                                    </p:anim>
                                    <p:anim calcmode="lin" valueType="num">
                                      <p:cBhvr additive="base">
                                        <p:cTn id="16" dur="5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0-#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0-#ppt_w/2"/>
                                          </p:val>
                                        </p:tav>
                                        <p:tav tm="100000">
                                          <p:val>
                                            <p:strVal val="#ppt_x"/>
                                          </p:val>
                                        </p:tav>
                                      </p:tavLst>
                                    </p:anim>
                                    <p:anim calcmode="lin" valueType="num">
                                      <p:cBhvr additive="base">
                                        <p:cTn id="26" dur="500" fill="hold"/>
                                        <p:tgtEl>
                                          <p:spTgt spid="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0-#ppt_w/2"/>
                                          </p:val>
                                        </p:tav>
                                        <p:tav tm="100000">
                                          <p:val>
                                            <p:strVal val="#ppt_x"/>
                                          </p:val>
                                        </p:tav>
                                      </p:tavLst>
                                    </p:anim>
                                    <p:anim calcmode="lin" valueType="num">
                                      <p:cBhvr additive="base">
                                        <p:cTn id="30" dur="500" fill="hold"/>
                                        <p:tgtEl>
                                          <p:spTgt spid="50"/>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0-#ppt_w/2"/>
                                          </p:val>
                                        </p:tav>
                                        <p:tav tm="100000">
                                          <p:val>
                                            <p:strVal val="#ppt_x"/>
                                          </p:val>
                                        </p:tav>
                                      </p:tavLst>
                                    </p:anim>
                                    <p:anim calcmode="lin" valueType="num">
                                      <p:cBhvr additive="base">
                                        <p:cTn id="34" dur="500" fill="hold"/>
                                        <p:tgtEl>
                                          <p:spTgt spid="3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500" fill="hold"/>
                                        <p:tgtEl>
                                          <p:spTgt spid="40"/>
                                        </p:tgtEl>
                                        <p:attrNameLst>
                                          <p:attrName>ppt_x</p:attrName>
                                        </p:attrNameLst>
                                      </p:cBhvr>
                                      <p:tavLst>
                                        <p:tav tm="0">
                                          <p:val>
                                            <p:strVal val="0-#ppt_w/2"/>
                                          </p:val>
                                        </p:tav>
                                        <p:tav tm="100000">
                                          <p:val>
                                            <p:strVal val="#ppt_x"/>
                                          </p:val>
                                        </p:tav>
                                      </p:tavLst>
                                    </p:anim>
                                    <p:anim calcmode="lin" valueType="num">
                                      <p:cBhvr additive="base">
                                        <p:cTn id="38"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P spid="39" grpId="0" animBg="1"/>
      <p:bldP spid="40" grpId="0" animBg="1"/>
      <p:bldP spid="47" grpId="0"/>
      <p:bldP spid="50" grpId="0"/>
      <p:bldP spid="53" grpId="0"/>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83E6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D292AFB-A229-2843-A0FC-EE2B00B3CE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0"/>
            <a:ext cx="6858000" cy="6858000"/>
          </a:xfrm>
          <a:prstGeom prst="rect">
            <a:avLst/>
          </a:prstGeom>
        </p:spPr>
      </p:pic>
      <p:sp>
        <p:nvSpPr>
          <p:cNvPr id="9" name="TextBox 8">
            <a:extLst>
              <a:ext uri="{FF2B5EF4-FFF2-40B4-BE49-F238E27FC236}">
                <a16:creationId xmlns:a16="http://schemas.microsoft.com/office/drawing/2014/main" id="{52BEC999-1528-79E8-0145-E9EB1F3EA7E2}"/>
              </a:ext>
            </a:extLst>
          </p:cNvPr>
          <p:cNvSpPr txBox="1"/>
          <p:nvPr/>
        </p:nvSpPr>
        <p:spPr>
          <a:xfrm>
            <a:off x="1715410" y="513515"/>
            <a:ext cx="3459492" cy="4813177"/>
          </a:xfrm>
          <a:prstGeom prst="rect">
            <a:avLst/>
          </a:prstGeom>
          <a:noFill/>
        </p:spPr>
        <p:txBody>
          <a:bodyPr wrap="square">
            <a:spAutoFit/>
          </a:bodyPr>
          <a:lstStyle/>
          <a:p>
            <a:pPr marL="342900" marR="0" lvl="0" indent="-342900">
              <a:lnSpc>
                <a:spcPct val="107000"/>
              </a:lnSpc>
              <a:spcBef>
                <a:spcPts val="0"/>
              </a:spcBef>
              <a:spcAft>
                <a:spcPts val="0"/>
              </a:spcAft>
              <a:buSzPct val="75000"/>
              <a:buFont typeface="Wingdings" pitchFamily="2" charset="2"/>
              <a:buChar char="Ø"/>
            </a:pPr>
            <a:r>
              <a:rPr lang="en-US" sz="1800" b="1">
                <a:solidFill>
                  <a:srgbClr val="E9E642"/>
                </a:solidFill>
                <a:effectLst/>
                <a:latin typeface="Branding Black" pitchFamily="2" charset="77"/>
                <a:ea typeface="Calibri" panose="020F0502020204030204" pitchFamily="34" charset="0"/>
                <a:cs typeface="Times New Roman" panose="02020603050405020304" pitchFamily="18" charset="0"/>
              </a:rPr>
              <a:t>Forage: </a:t>
            </a: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crops such as hay and grass that are grown to provide food for livestock</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endPar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ct val="75000"/>
              <a:buFont typeface="Wingdings" pitchFamily="2" charset="2"/>
              <a:buChar char="Ø"/>
            </a:pPr>
            <a:r>
              <a:rPr lang="en-US" sz="1800" b="1">
                <a:solidFill>
                  <a:srgbClr val="E9E642"/>
                </a:solidFill>
                <a:effectLst/>
                <a:latin typeface="Branding Black" pitchFamily="2" charset="77"/>
                <a:ea typeface="Calibri" panose="020F0502020204030204" pitchFamily="34" charset="0"/>
                <a:cs typeface="Times New Roman" panose="02020603050405020304" pitchFamily="18" charset="0"/>
              </a:rPr>
              <a:t>Greenhouse crops: </a:t>
            </a: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indoor crops that are grown such as tomatoes, cucumbers, lettuce, and peppers</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endPar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SzPct val="75000"/>
              <a:buFont typeface="Wingdings" pitchFamily="2" charset="2"/>
              <a:buChar char="Ø"/>
            </a:pPr>
            <a:r>
              <a:rPr lang="en-US" sz="1800" b="1">
                <a:solidFill>
                  <a:srgbClr val="E9E642"/>
                </a:solidFill>
                <a:effectLst/>
                <a:latin typeface="Branding Black" pitchFamily="2" charset="77"/>
                <a:ea typeface="Calibri" panose="020F0502020204030204" pitchFamily="34" charset="0"/>
                <a:cs typeface="Times New Roman" panose="02020603050405020304" pitchFamily="18" charset="0"/>
              </a:rPr>
              <a:t>Horticulture: </a:t>
            </a: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growing </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plants such as fruits, </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flowers and vegetables</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endPar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SzPct val="75000"/>
              <a:buFont typeface="Wingdings" pitchFamily="2" charset="2"/>
              <a:buChar char="Ø"/>
            </a:pPr>
            <a:r>
              <a:rPr lang="en-US" sz="1800" b="1">
                <a:solidFill>
                  <a:srgbClr val="E9E642"/>
                </a:solidFill>
                <a:effectLst/>
                <a:latin typeface="Branding Black" pitchFamily="2" charset="77"/>
                <a:ea typeface="Calibri" panose="020F0502020204030204" pitchFamily="34" charset="0"/>
                <a:cs typeface="Times New Roman" panose="02020603050405020304" pitchFamily="18" charset="0"/>
              </a:rPr>
              <a:t>Oilseeds: </a:t>
            </a: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crops such as soybean, sunflowers, </a:t>
            </a:r>
            <a:b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br>
            <a:r>
              <a:rPr lang="en-US" sz="1800" b="1">
                <a:solidFill>
                  <a:schemeClr val="bg1"/>
                </a:solidFill>
                <a:effectLst/>
                <a:latin typeface="Branding SemiBold" pitchFamily="2" charset="77"/>
                <a:ea typeface="Calibri" panose="020F0502020204030204" pitchFamily="34" charset="0"/>
                <a:cs typeface="Times New Roman" panose="02020603050405020304" pitchFamily="18" charset="0"/>
              </a:rPr>
              <a:t>flax and canola</a:t>
            </a:r>
            <a:endParaRPr lang="en-CA" sz="1800" b="1">
              <a:solidFill>
                <a:schemeClr val="bg1"/>
              </a:solidFill>
              <a:effectLst/>
              <a:latin typeface="Branding SemiBold" pitchFamily="2" charset="77"/>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347BC471-46D5-B5EE-7366-CE51AACBDAC6}"/>
              </a:ext>
            </a:extLst>
          </p:cNvPr>
          <p:cNvSpPr txBox="1"/>
          <p:nvPr/>
        </p:nvSpPr>
        <p:spPr>
          <a:xfrm>
            <a:off x="5334000" y="6472581"/>
            <a:ext cx="6858000" cy="276999"/>
          </a:xfrm>
          <a:prstGeom prst="rect">
            <a:avLst/>
          </a:prstGeom>
          <a:noFill/>
        </p:spPr>
        <p:txBody>
          <a:bodyPr wrap="square">
            <a:spAutoFit/>
          </a:bodyPr>
          <a:lstStyle/>
          <a:p>
            <a:pPr algn="ctr"/>
            <a:r>
              <a:rPr lang="en-US" sz="1200" b="1">
                <a:effectLst/>
                <a:latin typeface="Branding SemiBold" pitchFamily="2" charset="77"/>
                <a:ea typeface="Calibri" panose="020F0502020204030204" pitchFamily="34" charset="0"/>
                <a:cs typeface="Times New Roman" panose="02020603050405020304" pitchFamily="18" charset="0"/>
              </a:rPr>
              <a:t>Map: Agriculture and Agri-Food Canada, 2017</a:t>
            </a:r>
            <a:endParaRPr lang="en-CA" sz="1200" b="1">
              <a:latin typeface="Branding SemiBold" pitchFamily="2" charset="77"/>
            </a:endParaRPr>
          </a:p>
        </p:txBody>
      </p:sp>
      <p:sp>
        <p:nvSpPr>
          <p:cNvPr id="11" name="Content Placeholder 2">
            <a:extLst>
              <a:ext uri="{FF2B5EF4-FFF2-40B4-BE49-F238E27FC236}">
                <a16:creationId xmlns:a16="http://schemas.microsoft.com/office/drawing/2014/main" id="{4BE81A50-2CB1-1D48-AC23-A923AE38EC1D}"/>
              </a:ext>
            </a:extLst>
          </p:cNvPr>
          <p:cNvSpPr txBox="1">
            <a:spLocks/>
          </p:cNvSpPr>
          <p:nvPr/>
        </p:nvSpPr>
        <p:spPr>
          <a:xfrm>
            <a:off x="1376144" y="5610308"/>
            <a:ext cx="1045510" cy="4664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2400" b="1">
                <a:solidFill>
                  <a:srgbClr val="E9E642"/>
                </a:solidFill>
                <a:latin typeface="Branding Black" pitchFamily="2" charset="77"/>
              </a:rPr>
              <a:t>2017</a:t>
            </a:r>
          </a:p>
        </p:txBody>
      </p:sp>
      <p:sp>
        <p:nvSpPr>
          <p:cNvPr id="12" name="Arrow: Chevron 70">
            <a:extLst>
              <a:ext uri="{FF2B5EF4-FFF2-40B4-BE49-F238E27FC236}">
                <a16:creationId xmlns:a16="http://schemas.microsoft.com/office/drawing/2014/main" id="{F8085CD0-DB89-3144-93F3-03120B889535}"/>
              </a:ext>
            </a:extLst>
          </p:cNvPr>
          <p:cNvSpPr/>
          <p:nvPr/>
        </p:nvSpPr>
        <p:spPr>
          <a:xfrm rot="5400000">
            <a:off x="459613" y="466865"/>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3" name="Arrow: Chevron 74">
            <a:extLst>
              <a:ext uri="{FF2B5EF4-FFF2-40B4-BE49-F238E27FC236}">
                <a16:creationId xmlns:a16="http://schemas.microsoft.com/office/drawing/2014/main" id="{417A391F-16A1-C649-9142-CF06598FCD30}"/>
              </a:ext>
            </a:extLst>
          </p:cNvPr>
          <p:cNvSpPr/>
          <p:nvPr/>
        </p:nvSpPr>
        <p:spPr>
          <a:xfrm rot="5400000">
            <a:off x="468495" y="1136360"/>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Chevron 75">
            <a:extLst>
              <a:ext uri="{FF2B5EF4-FFF2-40B4-BE49-F238E27FC236}">
                <a16:creationId xmlns:a16="http://schemas.microsoft.com/office/drawing/2014/main" id="{BE40D615-E03D-594E-816F-00ED578AC7A0}"/>
              </a:ext>
            </a:extLst>
          </p:cNvPr>
          <p:cNvSpPr/>
          <p:nvPr/>
        </p:nvSpPr>
        <p:spPr>
          <a:xfrm rot="5400000">
            <a:off x="468496" y="1787419"/>
            <a:ext cx="712498" cy="545574"/>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6">
            <a:extLst>
              <a:ext uri="{FF2B5EF4-FFF2-40B4-BE49-F238E27FC236}">
                <a16:creationId xmlns:a16="http://schemas.microsoft.com/office/drawing/2014/main" id="{79E76484-09BA-A846-90D6-86C8ACF15537}"/>
              </a:ext>
            </a:extLst>
          </p:cNvPr>
          <p:cNvSpPr/>
          <p:nvPr/>
        </p:nvSpPr>
        <p:spPr>
          <a:xfrm rot="5400000">
            <a:off x="468500" y="2438477"/>
            <a:ext cx="712498" cy="5455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Chevron 77">
            <a:extLst>
              <a:ext uri="{FF2B5EF4-FFF2-40B4-BE49-F238E27FC236}">
                <a16:creationId xmlns:a16="http://schemas.microsoft.com/office/drawing/2014/main" id="{AEBCFB9D-D002-2D46-9FEE-D6F3B0366C8E}"/>
              </a:ext>
            </a:extLst>
          </p:cNvPr>
          <p:cNvSpPr/>
          <p:nvPr/>
        </p:nvSpPr>
        <p:spPr>
          <a:xfrm rot="5400000">
            <a:off x="483411" y="3089536"/>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Chevron 79">
            <a:extLst>
              <a:ext uri="{FF2B5EF4-FFF2-40B4-BE49-F238E27FC236}">
                <a16:creationId xmlns:a16="http://schemas.microsoft.com/office/drawing/2014/main" id="{06600168-C996-5F4E-B0A5-63674A01E2FB}"/>
              </a:ext>
            </a:extLst>
          </p:cNvPr>
          <p:cNvSpPr/>
          <p:nvPr/>
        </p:nvSpPr>
        <p:spPr>
          <a:xfrm rot="5400000">
            <a:off x="492298" y="3740593"/>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Chevron 80">
            <a:extLst>
              <a:ext uri="{FF2B5EF4-FFF2-40B4-BE49-F238E27FC236}">
                <a16:creationId xmlns:a16="http://schemas.microsoft.com/office/drawing/2014/main" id="{F69EA379-D287-9B49-80B8-19F2FBAD7DDE}"/>
              </a:ext>
            </a:extLst>
          </p:cNvPr>
          <p:cNvSpPr/>
          <p:nvPr/>
        </p:nvSpPr>
        <p:spPr>
          <a:xfrm rot="5400000">
            <a:off x="492294" y="4391651"/>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Chevron 81">
            <a:extLst>
              <a:ext uri="{FF2B5EF4-FFF2-40B4-BE49-F238E27FC236}">
                <a16:creationId xmlns:a16="http://schemas.microsoft.com/office/drawing/2014/main" id="{5C03FE52-498B-174C-B5EF-CF3B86A87FDA}"/>
              </a:ext>
            </a:extLst>
          </p:cNvPr>
          <p:cNvSpPr/>
          <p:nvPr/>
        </p:nvSpPr>
        <p:spPr>
          <a:xfrm rot="5400000">
            <a:off x="492295" y="5042709"/>
            <a:ext cx="712498" cy="545573"/>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83">
            <a:extLst>
              <a:ext uri="{FF2B5EF4-FFF2-40B4-BE49-F238E27FC236}">
                <a16:creationId xmlns:a16="http://schemas.microsoft.com/office/drawing/2014/main" id="{ECBE0A71-9B48-A445-BAFD-A7B300D73E96}"/>
              </a:ext>
            </a:extLst>
          </p:cNvPr>
          <p:cNvSpPr/>
          <p:nvPr/>
        </p:nvSpPr>
        <p:spPr>
          <a:xfrm rot="5400000">
            <a:off x="500515" y="5693771"/>
            <a:ext cx="712498" cy="545573"/>
          </a:xfrm>
          <a:prstGeom prst="chevron">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840B275B-94ED-3949-86D9-55A81CA0AC8B}"/>
              </a:ext>
            </a:extLst>
          </p:cNvPr>
          <p:cNvSpPr txBox="1"/>
          <p:nvPr/>
        </p:nvSpPr>
        <p:spPr>
          <a:xfrm>
            <a:off x="5334000" y="385419"/>
            <a:ext cx="6858000" cy="369332"/>
          </a:xfrm>
          <a:prstGeom prst="rect">
            <a:avLst/>
          </a:prstGeom>
          <a:noFill/>
        </p:spPr>
        <p:txBody>
          <a:bodyPr wrap="square">
            <a:spAutoFit/>
          </a:bodyPr>
          <a:lstStyle/>
          <a:p>
            <a:pPr algn="ctr"/>
            <a:r>
              <a:rPr lang="en-US" sz="1800" b="1">
                <a:solidFill>
                  <a:schemeClr val="bg1"/>
                </a:solidFill>
                <a:effectLst/>
                <a:latin typeface="Branding Black" pitchFamily="2" charset="77"/>
                <a:ea typeface="Calibri" panose="020F0502020204030204" pitchFamily="34" charset="0"/>
                <a:cs typeface="Times New Roman" panose="02020603050405020304" pitchFamily="18" charset="0"/>
              </a:rPr>
              <a:t>TOP COMMODITIES BY PROVINCE AND TERRITORY</a:t>
            </a:r>
            <a:endParaRPr lang="en-CA" b="1">
              <a:solidFill>
                <a:schemeClr val="bg1"/>
              </a:solidFill>
              <a:latin typeface="Branding Black" pitchFamily="2" charset="77"/>
            </a:endParaRPr>
          </a:p>
        </p:txBody>
      </p:sp>
      <p:pic>
        <p:nvPicPr>
          <p:cNvPr id="2" name="Picture 2">
            <a:extLst>
              <a:ext uri="{FF2B5EF4-FFF2-40B4-BE49-F238E27FC236}">
                <a16:creationId xmlns:a16="http://schemas.microsoft.com/office/drawing/2014/main" id="{DC4AFCBA-01AC-121C-64EB-024408874A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224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AB747359-C842-BD46-97CF-8F42150C32EA}"/>
              </a:ext>
            </a:extLst>
          </p:cNvPr>
          <p:cNvSpPr txBox="1"/>
          <p:nvPr/>
        </p:nvSpPr>
        <p:spPr>
          <a:xfrm>
            <a:off x="9086106" y="1768363"/>
            <a:ext cx="1859817" cy="451406"/>
          </a:xfrm>
          <a:prstGeom prst="rect">
            <a:avLst/>
          </a:prstGeom>
          <a:noFill/>
        </p:spPr>
        <p:txBody>
          <a:bodyPr wrap="square">
            <a:spAutoFit/>
          </a:bodyPr>
          <a:lstStyle/>
          <a:p>
            <a:pPr>
              <a:lnSpc>
                <a:spcPts val="1400"/>
              </a:lnSpc>
            </a:pPr>
            <a:r>
              <a:rPr lang="en-CA" sz="1400" b="1">
                <a:solidFill>
                  <a:srgbClr val="B73A71"/>
                </a:solidFill>
                <a:latin typeface="Branding SemiBold" pitchFamily="2" charset="77"/>
              </a:rPr>
              <a:t>WHEAT:</a:t>
            </a:r>
            <a:br>
              <a:rPr lang="en-CA" sz="1400" b="1">
                <a:solidFill>
                  <a:srgbClr val="B73A71"/>
                </a:solidFill>
                <a:latin typeface="Branding SemiBold" pitchFamily="2" charset="77"/>
              </a:rPr>
            </a:br>
            <a:r>
              <a:rPr lang="en-CA" sz="1400" b="1">
                <a:solidFill>
                  <a:srgbClr val="B73A71"/>
                </a:solidFill>
                <a:latin typeface="Branding Black" pitchFamily="2" charset="77"/>
              </a:rPr>
              <a:t>SASKATCHEWAN</a:t>
            </a:r>
          </a:p>
        </p:txBody>
      </p:sp>
      <p:sp>
        <p:nvSpPr>
          <p:cNvPr id="27" name="TextBox 26">
            <a:extLst>
              <a:ext uri="{FF2B5EF4-FFF2-40B4-BE49-F238E27FC236}">
                <a16:creationId xmlns:a16="http://schemas.microsoft.com/office/drawing/2014/main" id="{CBF3DB67-2F06-6C19-FCA3-D6120E87123F}"/>
              </a:ext>
            </a:extLst>
          </p:cNvPr>
          <p:cNvSpPr txBox="1"/>
          <p:nvPr/>
        </p:nvSpPr>
        <p:spPr>
          <a:xfrm>
            <a:off x="170802" y="4117629"/>
            <a:ext cx="1258997" cy="502702"/>
          </a:xfrm>
          <a:prstGeom prst="rect">
            <a:avLst/>
          </a:prstGeom>
          <a:noFill/>
        </p:spPr>
        <p:txBody>
          <a:bodyPr wrap="square">
            <a:spAutoFit/>
          </a:bodyPr>
          <a:lstStyle/>
          <a:p>
            <a:pPr algn="r">
              <a:lnSpc>
                <a:spcPts val="1600"/>
              </a:lnSpc>
            </a:pPr>
            <a:r>
              <a:rPr lang="en-CA" sz="1400" b="1">
                <a:solidFill>
                  <a:srgbClr val="B73A71"/>
                </a:solidFill>
                <a:latin typeface="Branding SemiBold" pitchFamily="2" charset="77"/>
              </a:rPr>
              <a:t>BEEF:</a:t>
            </a:r>
            <a:br>
              <a:rPr lang="en-CA" sz="1400" b="1">
                <a:solidFill>
                  <a:srgbClr val="B73A71"/>
                </a:solidFill>
                <a:latin typeface="Branding SemiBold" pitchFamily="2" charset="77"/>
              </a:rPr>
            </a:br>
            <a:r>
              <a:rPr lang="en-CA" sz="1400" b="1">
                <a:solidFill>
                  <a:srgbClr val="B73A71"/>
                </a:solidFill>
                <a:latin typeface="Branding Black" pitchFamily="2" charset="77"/>
              </a:rPr>
              <a:t>ALBERTA</a:t>
            </a:r>
          </a:p>
        </p:txBody>
      </p:sp>
      <p:pic>
        <p:nvPicPr>
          <p:cNvPr id="37" name="Picture 10" descr="Fries Images – Browse 3,034,848 Stock Photos, Vectors, and Video | Adobe  Stock">
            <a:extLst>
              <a:ext uri="{FF2B5EF4-FFF2-40B4-BE49-F238E27FC236}">
                <a16:creationId xmlns:a16="http://schemas.microsoft.com/office/drawing/2014/main" id="{ED915D66-6D5E-214A-905E-294FE1D123FE}"/>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23861" y="3030273"/>
            <a:ext cx="6384049" cy="3767635"/>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594CD25B-D31D-6648-95D4-951F61549F49}"/>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Content Placeholder 2">
            <a:extLst>
              <a:ext uri="{FF2B5EF4-FFF2-40B4-BE49-F238E27FC236}">
                <a16:creationId xmlns:a16="http://schemas.microsoft.com/office/drawing/2014/main" id="{16041342-6B9A-A04B-B44C-F14D2DDD1C01}"/>
              </a:ext>
            </a:extLst>
          </p:cNvPr>
          <p:cNvSpPr txBox="1">
            <a:spLocks/>
          </p:cNvSpPr>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WHERE DOES OUR FOOD COME FROM?</a:t>
            </a:r>
          </a:p>
        </p:txBody>
      </p:sp>
      <p:pic>
        <p:nvPicPr>
          <p:cNvPr id="43" name="Picture 8" descr="Burger Images – Browse 738,145 Stock Photos, Vectors, and Video | Adobe  Stock">
            <a:extLst>
              <a:ext uri="{FF2B5EF4-FFF2-40B4-BE49-F238E27FC236}">
                <a16:creationId xmlns:a16="http://schemas.microsoft.com/office/drawing/2014/main" id="{57BCB703-7833-D74F-A205-3379288727C2}"/>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7071" r="89899">
                        <a14:foregroundMark x1="22475" y1="76389" x2="22475" y2="76389"/>
                        <a14:foregroundMark x1="8081" y1="74167" x2="8081" y2="74167"/>
                        <a14:foregroundMark x1="7071" y1="50833" x2="7071" y2="50833"/>
                      </a14:backgroundRemoval>
                    </a14:imgEffect>
                  </a14:imgLayer>
                </a14:imgProps>
              </a:ext>
              <a:ext uri="{28A0092B-C50C-407E-A947-70E740481C1C}">
                <a14:useLocalDpi xmlns:a14="http://schemas.microsoft.com/office/drawing/2010/main" val="0"/>
              </a:ext>
            </a:extLst>
          </a:blip>
          <a:srcRect/>
          <a:stretch>
            <a:fillRect/>
          </a:stretch>
        </p:blipFill>
        <p:spPr bwMode="auto">
          <a:xfrm>
            <a:off x="2132657" y="1267608"/>
            <a:ext cx="6083331" cy="5530300"/>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Straight Arrow Connector 44">
            <a:extLst>
              <a:ext uri="{FF2B5EF4-FFF2-40B4-BE49-F238E27FC236}">
                <a16:creationId xmlns:a16="http://schemas.microsoft.com/office/drawing/2014/main" id="{5BAC1690-27D0-FB45-8301-6E6D560F39B0}"/>
              </a:ext>
            </a:extLst>
          </p:cNvPr>
          <p:cNvCxnSpPr/>
          <p:nvPr/>
        </p:nvCxnSpPr>
        <p:spPr>
          <a:xfrm flipV="1">
            <a:off x="6805362" y="2033437"/>
            <a:ext cx="2280745" cy="60960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C486DEAC-E004-8946-8E13-31336BA05D25}"/>
              </a:ext>
            </a:extLst>
          </p:cNvPr>
          <p:cNvCxnSpPr>
            <a:cxnSpLocks/>
          </p:cNvCxnSpPr>
          <p:nvPr/>
        </p:nvCxnSpPr>
        <p:spPr>
          <a:xfrm flipV="1">
            <a:off x="9837825" y="4258452"/>
            <a:ext cx="1108099" cy="26527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947287A0-1320-394E-8999-446DA7DFA326}"/>
              </a:ext>
            </a:extLst>
          </p:cNvPr>
          <p:cNvCxnSpPr>
            <a:cxnSpLocks/>
          </p:cNvCxnSpPr>
          <p:nvPr/>
        </p:nvCxnSpPr>
        <p:spPr>
          <a:xfrm flipH="1" flipV="1">
            <a:off x="1392140" y="2393763"/>
            <a:ext cx="1546320" cy="115453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BE266EB-B791-F64A-B859-A7CFA01342AD}"/>
              </a:ext>
            </a:extLst>
          </p:cNvPr>
          <p:cNvCxnSpPr>
            <a:cxnSpLocks/>
          </p:cNvCxnSpPr>
          <p:nvPr/>
        </p:nvCxnSpPr>
        <p:spPr>
          <a:xfrm flipV="1">
            <a:off x="6658396" y="3139731"/>
            <a:ext cx="3179429" cy="191409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852A7B5-8B31-3049-AC7B-E44AB9024708}"/>
              </a:ext>
            </a:extLst>
          </p:cNvPr>
          <p:cNvCxnSpPr>
            <a:cxnSpLocks/>
          </p:cNvCxnSpPr>
          <p:nvPr/>
        </p:nvCxnSpPr>
        <p:spPr>
          <a:xfrm flipH="1" flipV="1">
            <a:off x="1409484" y="4523724"/>
            <a:ext cx="1430030" cy="36687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0469934E-643A-3D4A-9F42-6C3C97AAB68C}"/>
              </a:ext>
            </a:extLst>
          </p:cNvPr>
          <p:cNvCxnSpPr>
            <a:cxnSpLocks/>
          </p:cNvCxnSpPr>
          <p:nvPr/>
        </p:nvCxnSpPr>
        <p:spPr>
          <a:xfrm flipH="1" flipV="1">
            <a:off x="1378910" y="5225143"/>
            <a:ext cx="1106224" cy="17446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958F5713-179E-A84C-8FB7-4080FBF7ECDC}"/>
              </a:ext>
            </a:extLst>
          </p:cNvPr>
          <p:cNvCxnSpPr>
            <a:cxnSpLocks/>
          </p:cNvCxnSpPr>
          <p:nvPr/>
        </p:nvCxnSpPr>
        <p:spPr>
          <a:xfrm flipH="1">
            <a:off x="2191646" y="5627111"/>
            <a:ext cx="1234423" cy="58603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742CFF14-CF45-B34B-B413-F9350DB763C2}"/>
              </a:ext>
            </a:extLst>
          </p:cNvPr>
          <p:cNvCxnSpPr>
            <a:cxnSpLocks/>
          </p:cNvCxnSpPr>
          <p:nvPr/>
        </p:nvCxnSpPr>
        <p:spPr>
          <a:xfrm>
            <a:off x="5858833" y="5650108"/>
            <a:ext cx="4564034" cy="384369"/>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94E7EAF6-4F58-B547-B7E9-CAF764B0AFAE}"/>
              </a:ext>
            </a:extLst>
          </p:cNvPr>
          <p:cNvCxnSpPr>
            <a:cxnSpLocks/>
          </p:cNvCxnSpPr>
          <p:nvPr/>
        </p:nvCxnSpPr>
        <p:spPr>
          <a:xfrm flipH="1" flipV="1">
            <a:off x="1542389" y="3548295"/>
            <a:ext cx="1349191" cy="931765"/>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B64B2065-05EB-0D45-B897-25D5E972DD6E}"/>
              </a:ext>
            </a:extLst>
          </p:cNvPr>
          <p:cNvSpPr txBox="1"/>
          <p:nvPr/>
        </p:nvSpPr>
        <p:spPr>
          <a:xfrm>
            <a:off x="9873424" y="2894747"/>
            <a:ext cx="1072500" cy="451406"/>
          </a:xfrm>
          <a:prstGeom prst="rect">
            <a:avLst/>
          </a:prstGeom>
          <a:noFill/>
        </p:spPr>
        <p:txBody>
          <a:bodyPr wrap="square">
            <a:spAutoFit/>
          </a:bodyPr>
          <a:lstStyle/>
          <a:p>
            <a:pPr>
              <a:lnSpc>
                <a:spcPts val="1400"/>
              </a:lnSpc>
            </a:pPr>
            <a:r>
              <a:rPr lang="en-CA" sz="1400" b="1">
                <a:solidFill>
                  <a:srgbClr val="B73A71"/>
                </a:solidFill>
                <a:latin typeface="Branding SemiBold" pitchFamily="2" charset="77"/>
              </a:rPr>
              <a:t>CHEESE:</a:t>
            </a:r>
            <a:br>
              <a:rPr lang="en-CA" sz="1400" b="1">
                <a:solidFill>
                  <a:srgbClr val="B73A71"/>
                </a:solidFill>
                <a:latin typeface="Branding SemiBold" pitchFamily="2" charset="77"/>
              </a:rPr>
            </a:br>
            <a:r>
              <a:rPr lang="en-CA" sz="1400" b="1">
                <a:solidFill>
                  <a:srgbClr val="B73A71"/>
                </a:solidFill>
                <a:latin typeface="Branding Black" pitchFamily="2" charset="77"/>
              </a:rPr>
              <a:t>QUEBEC</a:t>
            </a:r>
          </a:p>
        </p:txBody>
      </p:sp>
      <p:sp>
        <p:nvSpPr>
          <p:cNvPr id="66" name="TextBox 65">
            <a:extLst>
              <a:ext uri="{FF2B5EF4-FFF2-40B4-BE49-F238E27FC236}">
                <a16:creationId xmlns:a16="http://schemas.microsoft.com/office/drawing/2014/main" id="{84B3EEE7-AB7F-B24B-B85E-2BE39494A739}"/>
              </a:ext>
            </a:extLst>
          </p:cNvPr>
          <p:cNvSpPr txBox="1"/>
          <p:nvPr/>
        </p:nvSpPr>
        <p:spPr>
          <a:xfrm>
            <a:off x="10945924" y="4096780"/>
            <a:ext cx="1246076" cy="810478"/>
          </a:xfrm>
          <a:prstGeom prst="rect">
            <a:avLst/>
          </a:prstGeom>
          <a:noFill/>
        </p:spPr>
        <p:txBody>
          <a:bodyPr wrap="square">
            <a:spAutoFit/>
          </a:bodyPr>
          <a:lstStyle/>
          <a:p>
            <a:pPr>
              <a:lnSpc>
                <a:spcPts val="1400"/>
              </a:lnSpc>
            </a:pPr>
            <a:r>
              <a:rPr lang="en-CA" sz="1400" b="1">
                <a:solidFill>
                  <a:srgbClr val="B73A71"/>
                </a:solidFill>
                <a:latin typeface="Branding SemiBold" pitchFamily="2" charset="77"/>
              </a:rPr>
              <a:t>POTATOES:</a:t>
            </a:r>
            <a:br>
              <a:rPr lang="en-CA" sz="1400" b="1">
                <a:solidFill>
                  <a:srgbClr val="B73A71"/>
                </a:solidFill>
                <a:latin typeface="Branding SemiBold" pitchFamily="2" charset="77"/>
              </a:rPr>
            </a:br>
            <a:r>
              <a:rPr lang="en-CA" sz="1400" b="1">
                <a:solidFill>
                  <a:srgbClr val="B73A71"/>
                </a:solidFill>
                <a:latin typeface="Branding Black" pitchFamily="2" charset="77"/>
              </a:rPr>
              <a:t>PRINCE</a:t>
            </a:r>
            <a:br>
              <a:rPr lang="en-CA" sz="1400" b="1">
                <a:solidFill>
                  <a:srgbClr val="B73A71"/>
                </a:solidFill>
                <a:latin typeface="Branding Black" pitchFamily="2" charset="77"/>
              </a:rPr>
            </a:br>
            <a:r>
              <a:rPr lang="en-CA" sz="1400" b="1">
                <a:solidFill>
                  <a:srgbClr val="B73A71"/>
                </a:solidFill>
                <a:latin typeface="Branding Black" pitchFamily="2" charset="77"/>
              </a:rPr>
              <a:t>EDWARD</a:t>
            </a:r>
            <a:br>
              <a:rPr lang="en-CA" sz="1400" b="1">
                <a:solidFill>
                  <a:srgbClr val="B73A71"/>
                </a:solidFill>
                <a:latin typeface="Branding Black" pitchFamily="2" charset="77"/>
              </a:rPr>
            </a:br>
            <a:r>
              <a:rPr lang="en-CA" sz="1400" b="1">
                <a:solidFill>
                  <a:srgbClr val="B73A71"/>
                </a:solidFill>
                <a:latin typeface="Branding Black" pitchFamily="2" charset="77"/>
              </a:rPr>
              <a:t>ISLAND</a:t>
            </a:r>
          </a:p>
        </p:txBody>
      </p:sp>
      <p:sp>
        <p:nvSpPr>
          <p:cNvPr id="67" name="TextBox 66">
            <a:extLst>
              <a:ext uri="{FF2B5EF4-FFF2-40B4-BE49-F238E27FC236}">
                <a16:creationId xmlns:a16="http://schemas.microsoft.com/office/drawing/2014/main" id="{4F154A77-3234-CF45-81EE-08EC3CA1F758}"/>
              </a:ext>
            </a:extLst>
          </p:cNvPr>
          <p:cNvSpPr txBox="1"/>
          <p:nvPr/>
        </p:nvSpPr>
        <p:spPr>
          <a:xfrm>
            <a:off x="10471660" y="5854067"/>
            <a:ext cx="1072500" cy="451406"/>
          </a:xfrm>
          <a:prstGeom prst="rect">
            <a:avLst/>
          </a:prstGeom>
          <a:noFill/>
        </p:spPr>
        <p:txBody>
          <a:bodyPr wrap="square">
            <a:spAutoFit/>
          </a:bodyPr>
          <a:lstStyle/>
          <a:p>
            <a:pPr>
              <a:lnSpc>
                <a:spcPts val="1400"/>
              </a:lnSpc>
            </a:pPr>
            <a:r>
              <a:rPr lang="en-CA" sz="1400" b="1">
                <a:solidFill>
                  <a:srgbClr val="B73A71"/>
                </a:solidFill>
                <a:latin typeface="Branding SemiBold" pitchFamily="2" charset="77"/>
              </a:rPr>
              <a:t>KETCHUP:</a:t>
            </a:r>
            <a:br>
              <a:rPr lang="en-CA" sz="1400" b="1">
                <a:solidFill>
                  <a:srgbClr val="B73A71"/>
                </a:solidFill>
                <a:latin typeface="Branding SemiBold" pitchFamily="2" charset="77"/>
              </a:rPr>
            </a:br>
            <a:r>
              <a:rPr lang="en-CA" sz="1400" b="1">
                <a:solidFill>
                  <a:srgbClr val="B73A71"/>
                </a:solidFill>
                <a:latin typeface="Branding Black" pitchFamily="2" charset="77"/>
              </a:rPr>
              <a:t>ONTARIO</a:t>
            </a:r>
          </a:p>
        </p:txBody>
      </p:sp>
      <p:sp>
        <p:nvSpPr>
          <p:cNvPr id="68" name="TextBox 67">
            <a:extLst>
              <a:ext uri="{FF2B5EF4-FFF2-40B4-BE49-F238E27FC236}">
                <a16:creationId xmlns:a16="http://schemas.microsoft.com/office/drawing/2014/main" id="{51AF234E-121C-A94A-87AB-F7E0F09E7D80}"/>
              </a:ext>
            </a:extLst>
          </p:cNvPr>
          <p:cNvSpPr txBox="1"/>
          <p:nvPr/>
        </p:nvSpPr>
        <p:spPr>
          <a:xfrm>
            <a:off x="316651" y="1884716"/>
            <a:ext cx="2124519" cy="451406"/>
          </a:xfrm>
          <a:prstGeom prst="rect">
            <a:avLst/>
          </a:prstGeom>
          <a:noFill/>
        </p:spPr>
        <p:txBody>
          <a:bodyPr wrap="square">
            <a:spAutoFit/>
          </a:bodyPr>
          <a:lstStyle/>
          <a:p>
            <a:pPr algn="ctr">
              <a:lnSpc>
                <a:spcPts val="1400"/>
              </a:lnSpc>
            </a:pPr>
            <a:r>
              <a:rPr lang="en-CA" sz="1400" b="1">
                <a:solidFill>
                  <a:srgbClr val="B73A71"/>
                </a:solidFill>
                <a:latin typeface="Branding SemiBold" pitchFamily="2" charset="77"/>
              </a:rPr>
              <a:t>LETTUCE/TOMATOES:</a:t>
            </a:r>
            <a:br>
              <a:rPr lang="en-CA" sz="1400" b="1">
                <a:solidFill>
                  <a:srgbClr val="B73A71"/>
                </a:solidFill>
                <a:latin typeface="Branding SemiBold" pitchFamily="2" charset="77"/>
              </a:rPr>
            </a:br>
            <a:r>
              <a:rPr lang="en-CA" sz="1400" b="1">
                <a:solidFill>
                  <a:srgbClr val="B73A71"/>
                </a:solidFill>
                <a:latin typeface="Branding Black" pitchFamily="2" charset="77"/>
              </a:rPr>
              <a:t>BRITISH COLUMBIA</a:t>
            </a:r>
          </a:p>
        </p:txBody>
      </p:sp>
      <p:sp>
        <p:nvSpPr>
          <p:cNvPr id="69" name="TextBox 68">
            <a:extLst>
              <a:ext uri="{FF2B5EF4-FFF2-40B4-BE49-F238E27FC236}">
                <a16:creationId xmlns:a16="http://schemas.microsoft.com/office/drawing/2014/main" id="{7129DC6B-1914-9C46-9F47-BAAEBA09A0CB}"/>
              </a:ext>
            </a:extLst>
          </p:cNvPr>
          <p:cNvSpPr txBox="1"/>
          <p:nvPr/>
        </p:nvSpPr>
        <p:spPr>
          <a:xfrm>
            <a:off x="190898" y="3031516"/>
            <a:ext cx="2124519" cy="451406"/>
          </a:xfrm>
          <a:prstGeom prst="rect">
            <a:avLst/>
          </a:prstGeom>
          <a:noFill/>
        </p:spPr>
        <p:txBody>
          <a:bodyPr wrap="square">
            <a:spAutoFit/>
          </a:bodyPr>
          <a:lstStyle/>
          <a:p>
            <a:pPr algn="ctr">
              <a:lnSpc>
                <a:spcPts val="1400"/>
              </a:lnSpc>
            </a:pPr>
            <a:r>
              <a:rPr lang="en-CA" sz="1400" b="1">
                <a:solidFill>
                  <a:srgbClr val="B73A71"/>
                </a:solidFill>
                <a:latin typeface="Branding SemiBold" pitchFamily="2" charset="77"/>
              </a:rPr>
              <a:t>PICKLES:</a:t>
            </a:r>
            <a:br>
              <a:rPr lang="en-CA" sz="1400" b="1">
                <a:solidFill>
                  <a:srgbClr val="B73A71"/>
                </a:solidFill>
                <a:latin typeface="Branding SemiBold" pitchFamily="2" charset="77"/>
              </a:rPr>
            </a:br>
            <a:r>
              <a:rPr lang="en-CA" sz="1400" b="1">
                <a:solidFill>
                  <a:srgbClr val="B73A71"/>
                </a:solidFill>
                <a:latin typeface="Branding Black" pitchFamily="2" charset="77"/>
              </a:rPr>
              <a:t>NEW BRUNSWICK</a:t>
            </a:r>
          </a:p>
        </p:txBody>
      </p:sp>
      <p:sp>
        <p:nvSpPr>
          <p:cNvPr id="70" name="TextBox 69">
            <a:extLst>
              <a:ext uri="{FF2B5EF4-FFF2-40B4-BE49-F238E27FC236}">
                <a16:creationId xmlns:a16="http://schemas.microsoft.com/office/drawing/2014/main" id="{D0CE4B67-9FAF-8647-BAD9-48B3EA69C908}"/>
              </a:ext>
            </a:extLst>
          </p:cNvPr>
          <p:cNvSpPr txBox="1"/>
          <p:nvPr/>
        </p:nvSpPr>
        <p:spPr>
          <a:xfrm>
            <a:off x="126430" y="4862766"/>
            <a:ext cx="1258997" cy="502702"/>
          </a:xfrm>
          <a:prstGeom prst="rect">
            <a:avLst/>
          </a:prstGeom>
          <a:noFill/>
        </p:spPr>
        <p:txBody>
          <a:bodyPr wrap="square">
            <a:spAutoFit/>
          </a:bodyPr>
          <a:lstStyle/>
          <a:p>
            <a:pPr algn="r">
              <a:lnSpc>
                <a:spcPts val="1600"/>
              </a:lnSpc>
            </a:pPr>
            <a:r>
              <a:rPr lang="en-CA" sz="1400" b="1">
                <a:solidFill>
                  <a:srgbClr val="B73A71"/>
                </a:solidFill>
                <a:latin typeface="Branding SemiBold" pitchFamily="2" charset="77"/>
              </a:rPr>
              <a:t>BACON:</a:t>
            </a:r>
            <a:br>
              <a:rPr lang="en-CA" sz="1400" b="1">
                <a:solidFill>
                  <a:srgbClr val="B73A71"/>
                </a:solidFill>
                <a:latin typeface="Branding SemiBold" pitchFamily="2" charset="77"/>
              </a:rPr>
            </a:br>
            <a:r>
              <a:rPr lang="en-CA" sz="1400" b="1">
                <a:solidFill>
                  <a:srgbClr val="B73A71"/>
                </a:solidFill>
                <a:latin typeface="Branding Black" pitchFamily="2" charset="77"/>
              </a:rPr>
              <a:t>MANITOBA</a:t>
            </a:r>
          </a:p>
        </p:txBody>
      </p:sp>
      <p:sp>
        <p:nvSpPr>
          <p:cNvPr id="71" name="TextBox 70">
            <a:extLst>
              <a:ext uri="{FF2B5EF4-FFF2-40B4-BE49-F238E27FC236}">
                <a16:creationId xmlns:a16="http://schemas.microsoft.com/office/drawing/2014/main" id="{E35752D5-9ADF-9440-A4B1-6325ADC66E82}"/>
              </a:ext>
            </a:extLst>
          </p:cNvPr>
          <p:cNvSpPr txBox="1"/>
          <p:nvPr/>
        </p:nvSpPr>
        <p:spPr>
          <a:xfrm>
            <a:off x="502415" y="5854067"/>
            <a:ext cx="1681930" cy="502702"/>
          </a:xfrm>
          <a:prstGeom prst="rect">
            <a:avLst/>
          </a:prstGeom>
          <a:noFill/>
        </p:spPr>
        <p:txBody>
          <a:bodyPr wrap="square">
            <a:spAutoFit/>
          </a:bodyPr>
          <a:lstStyle/>
          <a:p>
            <a:pPr algn="r">
              <a:lnSpc>
                <a:spcPts val="1600"/>
              </a:lnSpc>
            </a:pPr>
            <a:r>
              <a:rPr lang="en-CA" sz="1400" b="1">
                <a:solidFill>
                  <a:srgbClr val="B73A71"/>
                </a:solidFill>
                <a:latin typeface="Branding SemiBold" pitchFamily="2" charset="77"/>
              </a:rPr>
              <a:t>EGGS (for mayo):</a:t>
            </a:r>
            <a:br>
              <a:rPr lang="en-CA" sz="1400" b="1">
                <a:solidFill>
                  <a:srgbClr val="B73A71"/>
                </a:solidFill>
                <a:latin typeface="Branding SemiBold" pitchFamily="2" charset="77"/>
              </a:rPr>
            </a:br>
            <a:r>
              <a:rPr lang="en-CA" sz="1400" b="1">
                <a:solidFill>
                  <a:srgbClr val="B73A71"/>
                </a:solidFill>
                <a:latin typeface="Branding Black" pitchFamily="2" charset="77"/>
              </a:rPr>
              <a:t>NOVA SCOTIA</a:t>
            </a:r>
          </a:p>
        </p:txBody>
      </p:sp>
      <p:pic>
        <p:nvPicPr>
          <p:cNvPr id="2" name="Picture 2">
            <a:extLst>
              <a:ext uri="{FF2B5EF4-FFF2-40B4-BE49-F238E27FC236}">
                <a16:creationId xmlns:a16="http://schemas.microsoft.com/office/drawing/2014/main" id="{22E00337-1EA6-64C0-7830-C97995511C0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183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65" grpId="0"/>
      <p:bldP spid="66" grpId="0"/>
      <p:bldP spid="67" grpId="0"/>
      <p:bldP spid="68" grpId="0"/>
      <p:bldP spid="69" grpId="0"/>
      <p:bldP spid="70" grpId="0"/>
      <p:bldP spid="7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bedclothes, fabric&#10;&#10;Description automatically generated">
            <a:extLst>
              <a:ext uri="{FF2B5EF4-FFF2-40B4-BE49-F238E27FC236}">
                <a16:creationId xmlns:a16="http://schemas.microsoft.com/office/drawing/2014/main" id="{C165B6E2-7131-E995-5197-053AFE2F3F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0"/>
            <a:ext cx="12192000" cy="6860419"/>
          </a:xfrm>
          <a:prstGeom prst="rect">
            <a:avLst/>
          </a:prstGeom>
        </p:spPr>
      </p:pic>
      <p:sp>
        <p:nvSpPr>
          <p:cNvPr id="8" name="Rectangle 7">
            <a:extLst>
              <a:ext uri="{FF2B5EF4-FFF2-40B4-BE49-F238E27FC236}">
                <a16:creationId xmlns:a16="http://schemas.microsoft.com/office/drawing/2014/main" id="{8FC18E2C-A67F-5941-8D6E-0ED4FA2C3E6A}"/>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CB5FBCA1-933D-114C-B026-7796CB453577}"/>
              </a:ext>
            </a:extLst>
          </p:cNvPr>
          <p:cNvSpPr txBox="1">
            <a:spLocks/>
          </p:cNvSpPr>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IS AGRICULTURE AN ECOSYSTEM?</a:t>
            </a:r>
          </a:p>
        </p:txBody>
      </p:sp>
      <p:sp>
        <p:nvSpPr>
          <p:cNvPr id="2" name="Rectangle 1">
            <a:extLst>
              <a:ext uri="{FF2B5EF4-FFF2-40B4-BE49-F238E27FC236}">
                <a16:creationId xmlns:a16="http://schemas.microsoft.com/office/drawing/2014/main" id="{0EDB4C8D-74A8-9C4D-A8E8-6B0035870B27}"/>
              </a:ext>
            </a:extLst>
          </p:cNvPr>
          <p:cNvSpPr/>
          <p:nvPr/>
        </p:nvSpPr>
        <p:spPr>
          <a:xfrm>
            <a:off x="1659653" y="4099727"/>
            <a:ext cx="8872694" cy="20642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02E14DC-A20B-245B-D133-E96209BAE024}"/>
              </a:ext>
            </a:extLst>
          </p:cNvPr>
          <p:cNvSpPr txBox="1"/>
          <p:nvPr/>
        </p:nvSpPr>
        <p:spPr>
          <a:xfrm>
            <a:off x="1763836" y="4180695"/>
            <a:ext cx="8655799" cy="1554272"/>
          </a:xfrm>
          <a:prstGeom prst="rect">
            <a:avLst/>
          </a:prstGeom>
          <a:noFill/>
        </p:spPr>
        <p:txBody>
          <a:bodyPr wrap="square" lIns="91440" tIns="45720" rIns="91440" bIns="45720" anchor="t">
            <a:spAutoFit/>
          </a:bodyPr>
          <a:lstStyle/>
          <a:p>
            <a:pPr algn="ctr">
              <a:lnSpc>
                <a:spcPts val="3800"/>
              </a:lnSpc>
            </a:pPr>
            <a:r>
              <a:rPr lang="en-US" sz="3600" b="1">
                <a:solidFill>
                  <a:srgbClr val="006666"/>
                </a:solidFill>
                <a:latin typeface="Branding BoldItalic"/>
              </a:rPr>
              <a:t>Agriculture is another type of ecosystem which just has the incorporation of people! </a:t>
            </a:r>
            <a:endParaRPr lang="en-CA" sz="3600" b="1">
              <a:solidFill>
                <a:srgbClr val="006666"/>
              </a:solidFill>
              <a:latin typeface="Branding BoldItalic" pitchFamily="2" charset="77"/>
            </a:endParaRPr>
          </a:p>
        </p:txBody>
      </p:sp>
      <p:sp>
        <p:nvSpPr>
          <p:cNvPr id="11" name="TextBox 10">
            <a:extLst>
              <a:ext uri="{FF2B5EF4-FFF2-40B4-BE49-F238E27FC236}">
                <a16:creationId xmlns:a16="http://schemas.microsoft.com/office/drawing/2014/main" id="{5BB09C5F-AF5D-334F-8AA2-A857217D08C5}"/>
              </a:ext>
            </a:extLst>
          </p:cNvPr>
          <p:cNvSpPr txBox="1"/>
          <p:nvPr/>
        </p:nvSpPr>
        <p:spPr>
          <a:xfrm>
            <a:off x="4478718" y="5785208"/>
            <a:ext cx="3226034" cy="276999"/>
          </a:xfrm>
          <a:prstGeom prst="rect">
            <a:avLst/>
          </a:prstGeom>
          <a:noFill/>
        </p:spPr>
        <p:txBody>
          <a:bodyPr wrap="square">
            <a:spAutoFit/>
          </a:bodyPr>
          <a:lstStyle/>
          <a:p>
            <a:pPr algn="ctr"/>
            <a:r>
              <a:rPr lang="en-US" sz="1200">
                <a:effectLst/>
                <a:latin typeface="Branding MediumItalic" pitchFamily="2" charset="77"/>
              </a:rPr>
              <a:t>Illustration by Luisa Rivera/Yale E360</a:t>
            </a:r>
            <a:endParaRPr lang="en-CA" sz="1200">
              <a:latin typeface="Branding MediumItalic" pitchFamily="2" charset="77"/>
            </a:endParaRPr>
          </a:p>
        </p:txBody>
      </p:sp>
      <p:pic>
        <p:nvPicPr>
          <p:cNvPr id="4" name="Picture 2">
            <a:extLst>
              <a:ext uri="{FF2B5EF4-FFF2-40B4-BE49-F238E27FC236}">
                <a16:creationId xmlns:a16="http://schemas.microsoft.com/office/drawing/2014/main" id="{D0576A8C-EF98-D95A-FE69-C6A3D8A24E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193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FC18E2C-A67F-5941-8D6E-0ED4FA2C3E6A}"/>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CB5FBCA1-933D-114C-B026-7796CB453577}"/>
              </a:ext>
            </a:extLst>
          </p:cNvPr>
          <p:cNvSpPr txBox="1">
            <a:spLocks/>
          </p:cNvSpPr>
          <p:nvPr/>
        </p:nvSpPr>
        <p:spPr>
          <a:xfrm>
            <a:off x="0" y="531095"/>
            <a:ext cx="12192000" cy="73651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None/>
            </a:pPr>
            <a:r>
              <a:rPr lang="en-CA" sz="4800" b="1">
                <a:solidFill>
                  <a:srgbClr val="007A61"/>
                </a:solidFill>
                <a:latin typeface="Branding Black"/>
              </a:rPr>
              <a:t>HUMANS AS MODERN HABITAT MANAGERS</a:t>
            </a:r>
            <a:endParaRPr lang="en-US"/>
          </a:p>
        </p:txBody>
      </p:sp>
      <p:sp>
        <p:nvSpPr>
          <p:cNvPr id="12" name="TextBox 11">
            <a:extLst>
              <a:ext uri="{FF2B5EF4-FFF2-40B4-BE49-F238E27FC236}">
                <a16:creationId xmlns:a16="http://schemas.microsoft.com/office/drawing/2014/main" id="{A02E14DC-A20B-245B-D133-E96209BAE024}"/>
              </a:ext>
            </a:extLst>
          </p:cNvPr>
          <p:cNvSpPr txBox="1"/>
          <p:nvPr/>
        </p:nvSpPr>
        <p:spPr>
          <a:xfrm>
            <a:off x="7255987" y="2254129"/>
            <a:ext cx="4313837" cy="3016210"/>
          </a:xfrm>
          <a:prstGeom prst="rect">
            <a:avLst/>
          </a:prstGeom>
          <a:noFill/>
        </p:spPr>
        <p:txBody>
          <a:bodyPr wrap="square" lIns="91440" tIns="45720" rIns="91440" bIns="45720" anchor="t">
            <a:spAutoFit/>
          </a:bodyPr>
          <a:lstStyle/>
          <a:p>
            <a:pPr algn="ctr">
              <a:lnSpc>
                <a:spcPts val="3800"/>
              </a:lnSpc>
            </a:pPr>
            <a:r>
              <a:rPr lang="en-US" sz="3600" b="1">
                <a:solidFill>
                  <a:srgbClr val="006666"/>
                </a:solidFill>
                <a:latin typeface="Branding BoldItalic"/>
              </a:rPr>
              <a:t>Traditional Ecological Knowledge </a:t>
            </a:r>
          </a:p>
          <a:p>
            <a:pPr algn="ctr">
              <a:lnSpc>
                <a:spcPts val="3800"/>
              </a:lnSpc>
            </a:pPr>
            <a:r>
              <a:rPr lang="en-US" sz="3600" b="1">
                <a:solidFill>
                  <a:srgbClr val="006666"/>
                </a:solidFill>
                <a:latin typeface="Branding BoldItalic"/>
              </a:rPr>
              <a:t>&amp;</a:t>
            </a:r>
          </a:p>
          <a:p>
            <a:pPr algn="ctr">
              <a:lnSpc>
                <a:spcPts val="3800"/>
              </a:lnSpc>
            </a:pPr>
            <a:r>
              <a:rPr lang="en-US" sz="3600" b="1">
                <a:solidFill>
                  <a:srgbClr val="006666"/>
                </a:solidFill>
                <a:latin typeface="Branding BoldItalic"/>
              </a:rPr>
              <a:t>Western Scientific Knowledge</a:t>
            </a:r>
          </a:p>
        </p:txBody>
      </p:sp>
      <p:grpSp>
        <p:nvGrpSpPr>
          <p:cNvPr id="7" name="Group 6">
            <a:extLst>
              <a:ext uri="{FF2B5EF4-FFF2-40B4-BE49-F238E27FC236}">
                <a16:creationId xmlns:a16="http://schemas.microsoft.com/office/drawing/2014/main" id="{3533FE96-0EA2-8D1A-5EF0-1E1C7B13725E}"/>
              </a:ext>
            </a:extLst>
          </p:cNvPr>
          <p:cNvGrpSpPr/>
          <p:nvPr/>
        </p:nvGrpSpPr>
        <p:grpSpPr>
          <a:xfrm>
            <a:off x="-5751" y="1452562"/>
            <a:ext cx="6725728" cy="5407358"/>
            <a:chOff x="-5751" y="1452562"/>
            <a:chExt cx="6725728" cy="5407358"/>
          </a:xfrm>
        </p:grpSpPr>
        <p:pic>
          <p:nvPicPr>
            <p:cNvPr id="5" name="Picture 5" descr="A picture containing text&#10;&#10;Description automatically generated">
              <a:extLst>
                <a:ext uri="{FF2B5EF4-FFF2-40B4-BE49-F238E27FC236}">
                  <a16:creationId xmlns:a16="http://schemas.microsoft.com/office/drawing/2014/main" id="{81CA5AE6-6567-D177-1340-EFB1353EE741}"/>
                </a:ext>
              </a:extLst>
            </p:cNvPr>
            <p:cNvPicPr>
              <a:picLocks noChangeAspect="1"/>
            </p:cNvPicPr>
            <p:nvPr/>
          </p:nvPicPr>
          <p:blipFill>
            <a:blip r:embed="rId3"/>
            <a:stretch>
              <a:fillRect/>
            </a:stretch>
          </p:blipFill>
          <p:spPr>
            <a:xfrm>
              <a:off x="-5751" y="1536459"/>
              <a:ext cx="6725728" cy="5323461"/>
            </a:xfrm>
            <a:prstGeom prst="rect">
              <a:avLst/>
            </a:prstGeom>
          </p:spPr>
        </p:pic>
        <p:sp>
          <p:nvSpPr>
            <p:cNvPr id="6" name="Rectangle 5">
              <a:extLst>
                <a:ext uri="{FF2B5EF4-FFF2-40B4-BE49-F238E27FC236}">
                  <a16:creationId xmlns:a16="http://schemas.microsoft.com/office/drawing/2014/main" id="{B5648B29-E302-DAF3-2A0F-8EDDF0618C74}"/>
                </a:ext>
              </a:extLst>
            </p:cNvPr>
            <p:cNvSpPr/>
            <p:nvPr/>
          </p:nvSpPr>
          <p:spPr>
            <a:xfrm>
              <a:off x="4810124" y="1452562"/>
              <a:ext cx="1854679" cy="4744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5BB09C5F-AF5D-334F-8AA2-A857217D08C5}"/>
              </a:ext>
            </a:extLst>
          </p:cNvPr>
          <p:cNvSpPr txBox="1"/>
          <p:nvPr/>
        </p:nvSpPr>
        <p:spPr>
          <a:xfrm>
            <a:off x="3486679" y="1486378"/>
            <a:ext cx="3226034" cy="461665"/>
          </a:xfrm>
          <a:prstGeom prst="rect">
            <a:avLst/>
          </a:prstGeom>
          <a:noFill/>
        </p:spPr>
        <p:txBody>
          <a:bodyPr wrap="square" lIns="91440" tIns="45720" rIns="91440" bIns="45720" anchor="t">
            <a:spAutoFit/>
          </a:bodyPr>
          <a:lstStyle/>
          <a:p>
            <a:pPr algn="ctr"/>
            <a:r>
              <a:rPr lang="en-US" sz="1200">
                <a:solidFill>
                  <a:srgbClr val="006666"/>
                </a:solidFill>
                <a:ea typeface="+mn-lt"/>
                <a:cs typeface="+mn-lt"/>
              </a:rPr>
              <a:t>Illustration: </a:t>
            </a:r>
            <a:r>
              <a:rPr lang="en-US" sz="1200" err="1">
                <a:solidFill>
                  <a:srgbClr val="006666"/>
                </a:solidFill>
                <a:ea typeface="+mn-lt"/>
                <a:cs typeface="+mn-lt"/>
              </a:rPr>
              <a:t>Fao</a:t>
            </a:r>
            <a:r>
              <a:rPr lang="en-US" sz="1200">
                <a:solidFill>
                  <a:srgbClr val="006666"/>
                </a:solidFill>
                <a:ea typeface="+mn-lt"/>
                <a:cs typeface="+mn-lt"/>
              </a:rPr>
              <a:t>/</a:t>
            </a:r>
            <a:r>
              <a:rPr lang="en-US" sz="1200" err="1">
                <a:solidFill>
                  <a:srgbClr val="006666"/>
                </a:solidFill>
                <a:ea typeface="+mn-lt"/>
                <a:cs typeface="+mn-lt"/>
              </a:rPr>
              <a:t>sailendra</a:t>
            </a:r>
            <a:r>
              <a:rPr lang="en-US" sz="1200">
                <a:solidFill>
                  <a:srgbClr val="006666"/>
                </a:solidFill>
                <a:ea typeface="+mn-lt"/>
                <a:cs typeface="+mn-lt"/>
              </a:rPr>
              <a:t> Kharel; </a:t>
            </a:r>
            <a:r>
              <a:rPr lang="en-US" sz="1200" err="1">
                <a:solidFill>
                  <a:srgbClr val="006666"/>
                </a:solidFill>
                <a:ea typeface="+mn-lt"/>
                <a:cs typeface="+mn-lt"/>
              </a:rPr>
              <a:t>Fao</a:t>
            </a:r>
            <a:r>
              <a:rPr lang="en-US" sz="1200">
                <a:solidFill>
                  <a:srgbClr val="006666"/>
                </a:solidFill>
                <a:ea typeface="+mn-lt"/>
                <a:cs typeface="+mn-lt"/>
              </a:rPr>
              <a:t>/</a:t>
            </a:r>
            <a:r>
              <a:rPr lang="en-US" sz="1200" err="1">
                <a:solidFill>
                  <a:srgbClr val="006666"/>
                </a:solidFill>
                <a:ea typeface="+mn-lt"/>
                <a:cs typeface="+mn-lt"/>
              </a:rPr>
              <a:t>luohui</a:t>
            </a:r>
            <a:r>
              <a:rPr lang="en-US" sz="1200">
                <a:solidFill>
                  <a:srgbClr val="006666"/>
                </a:solidFill>
                <a:ea typeface="+mn-lt"/>
                <a:cs typeface="+mn-lt"/>
              </a:rPr>
              <a:t> liang; Peter </a:t>
            </a:r>
            <a:r>
              <a:rPr lang="en-US" sz="1200" err="1">
                <a:solidFill>
                  <a:srgbClr val="006666"/>
                </a:solidFill>
                <a:ea typeface="+mn-lt"/>
                <a:cs typeface="+mn-lt"/>
              </a:rPr>
              <a:t>rosset</a:t>
            </a:r>
            <a:r>
              <a:rPr lang="en-US" sz="1200">
                <a:solidFill>
                  <a:srgbClr val="006666"/>
                </a:solidFill>
                <a:ea typeface="+mn-lt"/>
                <a:cs typeface="+mn-lt"/>
              </a:rPr>
              <a:t>; </a:t>
            </a:r>
            <a:r>
              <a:rPr lang="en-US" sz="1200" err="1">
                <a:solidFill>
                  <a:srgbClr val="006666"/>
                </a:solidFill>
                <a:ea typeface="+mn-lt"/>
                <a:cs typeface="+mn-lt"/>
              </a:rPr>
              <a:t>ciat</a:t>
            </a:r>
            <a:r>
              <a:rPr lang="en-US" sz="1200">
                <a:solidFill>
                  <a:srgbClr val="006666"/>
                </a:solidFill>
                <a:ea typeface="+mn-lt"/>
                <a:cs typeface="+mn-lt"/>
              </a:rPr>
              <a:t>/</a:t>
            </a:r>
            <a:r>
              <a:rPr lang="en-US" sz="1200" err="1">
                <a:solidFill>
                  <a:srgbClr val="006666"/>
                </a:solidFill>
                <a:ea typeface="+mn-lt"/>
                <a:cs typeface="+mn-lt"/>
              </a:rPr>
              <a:t>neil</a:t>
            </a:r>
            <a:r>
              <a:rPr lang="en-US" sz="1200">
                <a:solidFill>
                  <a:srgbClr val="006666"/>
                </a:solidFill>
                <a:ea typeface="+mn-lt"/>
                <a:cs typeface="+mn-lt"/>
              </a:rPr>
              <a:t> Palmer</a:t>
            </a:r>
            <a:endParaRPr lang="en-US">
              <a:solidFill>
                <a:srgbClr val="006666"/>
              </a:solidFill>
            </a:endParaRPr>
          </a:p>
        </p:txBody>
      </p:sp>
      <p:pic>
        <p:nvPicPr>
          <p:cNvPr id="2" name="Picture 2">
            <a:extLst>
              <a:ext uri="{FF2B5EF4-FFF2-40B4-BE49-F238E27FC236}">
                <a16:creationId xmlns:a16="http://schemas.microsoft.com/office/drawing/2014/main" id="{3660ECE2-CAE8-A4E5-B74E-0DAE3EE42F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91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6666"/>
        </a:solidFill>
        <a:effectLst/>
      </p:bgPr>
    </p:bg>
    <p:spTree>
      <p:nvGrpSpPr>
        <p:cNvPr id="1" name=""/>
        <p:cNvGrpSpPr/>
        <p:nvPr/>
      </p:nvGrpSpPr>
      <p:grpSpPr>
        <a:xfrm>
          <a:off x="0" y="0"/>
          <a:ext cx="0" cy="0"/>
          <a:chOff x="0" y="0"/>
          <a:chExt cx="0" cy="0"/>
        </a:xfrm>
      </p:grpSpPr>
      <p:pic>
        <p:nvPicPr>
          <p:cNvPr id="5" name="Picture 5" descr="A picture containing diagram&#10;&#10;Description automatically generated">
            <a:extLst>
              <a:ext uri="{FF2B5EF4-FFF2-40B4-BE49-F238E27FC236}">
                <a16:creationId xmlns:a16="http://schemas.microsoft.com/office/drawing/2014/main" id="{27412201-DCAB-BFC7-C4AF-0FC285BC5D3F}"/>
              </a:ext>
            </a:extLst>
          </p:cNvPr>
          <p:cNvPicPr>
            <a:picLocks noChangeAspect="1"/>
          </p:cNvPicPr>
          <p:nvPr/>
        </p:nvPicPr>
        <p:blipFill>
          <a:blip r:embed="rId3"/>
          <a:stretch>
            <a:fillRect/>
          </a:stretch>
        </p:blipFill>
        <p:spPr>
          <a:xfrm>
            <a:off x="324464" y="187120"/>
            <a:ext cx="11530780" cy="6483759"/>
          </a:xfrm>
          <a:prstGeom prst="rect">
            <a:avLst/>
          </a:prstGeom>
        </p:spPr>
      </p:pic>
      <p:sp>
        <p:nvSpPr>
          <p:cNvPr id="6" name="TextBox 5">
            <a:extLst>
              <a:ext uri="{FF2B5EF4-FFF2-40B4-BE49-F238E27FC236}">
                <a16:creationId xmlns:a16="http://schemas.microsoft.com/office/drawing/2014/main" id="{16EF7985-A7EA-64E1-B015-E19D4AB1B41D}"/>
              </a:ext>
            </a:extLst>
          </p:cNvPr>
          <p:cNvSpPr txBox="1"/>
          <p:nvPr/>
        </p:nvSpPr>
        <p:spPr>
          <a:xfrm>
            <a:off x="6881003" y="6535947"/>
            <a:ext cx="4986067"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dirty="0">
                <a:solidFill>
                  <a:schemeClr val="bg1"/>
                </a:solidFill>
              </a:rPr>
              <a:t>Data and graphics modified from World Resources Institute, 2019</a:t>
            </a:r>
            <a:endParaRPr lang="en-US" dirty="0">
              <a:solidFill>
                <a:schemeClr val="bg1"/>
              </a:solidFill>
              <a:cs typeface="Calibri"/>
            </a:endParaRPr>
          </a:p>
        </p:txBody>
      </p:sp>
    </p:spTree>
    <p:extLst>
      <p:ext uri="{BB962C8B-B14F-4D97-AF65-F5344CB8AC3E}">
        <p14:creationId xmlns:p14="http://schemas.microsoft.com/office/powerpoint/2010/main" val="2239198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Medieval Tower with solid fill">
            <a:extLst>
              <a:ext uri="{FF2B5EF4-FFF2-40B4-BE49-F238E27FC236}">
                <a16:creationId xmlns:a16="http://schemas.microsoft.com/office/drawing/2014/main" id="{CFF6A24D-B71A-7EC2-3CC0-6985B196B1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3940" y="1658035"/>
            <a:ext cx="1693274" cy="1693274"/>
          </a:xfrm>
          <a:prstGeom prst="rect">
            <a:avLst/>
          </a:prstGeom>
        </p:spPr>
      </p:pic>
      <p:sp>
        <p:nvSpPr>
          <p:cNvPr id="32" name="TextBox 31">
            <a:extLst>
              <a:ext uri="{FF2B5EF4-FFF2-40B4-BE49-F238E27FC236}">
                <a16:creationId xmlns:a16="http://schemas.microsoft.com/office/drawing/2014/main" id="{90ABEB14-E5B0-923C-A6BA-13FD8AE716D8}"/>
              </a:ext>
            </a:extLst>
          </p:cNvPr>
          <p:cNvSpPr txBox="1"/>
          <p:nvPr/>
        </p:nvSpPr>
        <p:spPr>
          <a:xfrm>
            <a:off x="211317" y="484367"/>
            <a:ext cx="2701603" cy="884153"/>
          </a:xfrm>
          <a:prstGeom prst="rect">
            <a:avLst/>
          </a:prstGeom>
          <a:noFill/>
        </p:spPr>
        <p:txBody>
          <a:bodyPr wrap="square">
            <a:spAutoFit/>
          </a:bodyPr>
          <a:lstStyle/>
          <a:p>
            <a:pPr algn="ctr">
              <a:lnSpc>
                <a:spcPts val="3000"/>
              </a:lnSpc>
            </a:pPr>
            <a:r>
              <a:rPr lang="en-CA" sz="3600" b="1">
                <a:latin typeface="Branding SemiBold" pitchFamily="2" charset="77"/>
              </a:rPr>
              <a:t>THE</a:t>
            </a:r>
            <a:r>
              <a:rPr lang="en-CA" sz="3600" b="1">
                <a:latin typeface="Branding Black" pitchFamily="2" charset="77"/>
              </a:rPr>
              <a:t> FORTRESS</a:t>
            </a:r>
            <a:endParaRPr lang="en-CA" sz="3600"/>
          </a:p>
        </p:txBody>
      </p:sp>
      <p:sp>
        <p:nvSpPr>
          <p:cNvPr id="28" name="Oval 27">
            <a:extLst>
              <a:ext uri="{FF2B5EF4-FFF2-40B4-BE49-F238E27FC236}">
                <a16:creationId xmlns:a16="http://schemas.microsoft.com/office/drawing/2014/main" id="{972BF919-CFF4-B342-A513-8F035971ADDA}"/>
              </a:ext>
            </a:extLst>
          </p:cNvPr>
          <p:cNvSpPr/>
          <p:nvPr/>
        </p:nvSpPr>
        <p:spPr>
          <a:xfrm>
            <a:off x="550103" y="4013275"/>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BAFEC498-4312-AC42-B97B-0F0B3F91D375}"/>
              </a:ext>
            </a:extLst>
          </p:cNvPr>
          <p:cNvSpPr txBox="1"/>
          <p:nvPr/>
        </p:nvSpPr>
        <p:spPr>
          <a:xfrm>
            <a:off x="501868" y="4636108"/>
            <a:ext cx="2117420" cy="611962"/>
          </a:xfrm>
          <a:prstGeom prst="rect">
            <a:avLst/>
          </a:prstGeom>
          <a:noFill/>
        </p:spPr>
        <p:txBody>
          <a:bodyPr wrap="square">
            <a:spAutoFit/>
          </a:bodyPr>
          <a:lstStyle/>
          <a:p>
            <a:pPr algn="ctr">
              <a:lnSpc>
                <a:spcPts val="2000"/>
              </a:lnSpc>
            </a:pPr>
            <a:r>
              <a:rPr lang="en-CA" b="1">
                <a:solidFill>
                  <a:srgbClr val="FFFFFF"/>
                </a:solidFill>
                <a:latin typeface="Branding SemiBold" pitchFamily="2" charset="77"/>
              </a:rPr>
              <a:t>SCIENTIFIC KNOWLEDGE</a:t>
            </a:r>
          </a:p>
        </p:txBody>
      </p:sp>
      <p:sp>
        <p:nvSpPr>
          <p:cNvPr id="38" name="TextBox 37">
            <a:extLst>
              <a:ext uri="{FF2B5EF4-FFF2-40B4-BE49-F238E27FC236}">
                <a16:creationId xmlns:a16="http://schemas.microsoft.com/office/drawing/2014/main" id="{33C9C9C6-223E-4F45-AE9E-2597BB00580E}"/>
              </a:ext>
            </a:extLst>
          </p:cNvPr>
          <p:cNvSpPr txBox="1"/>
          <p:nvPr/>
        </p:nvSpPr>
        <p:spPr>
          <a:xfrm>
            <a:off x="2514600" y="6472581"/>
            <a:ext cx="6858000" cy="276999"/>
          </a:xfrm>
          <a:prstGeom prst="rect">
            <a:avLst/>
          </a:prstGeom>
          <a:noFill/>
        </p:spPr>
        <p:txBody>
          <a:bodyPr wrap="square">
            <a:spAutoFit/>
          </a:bodyPr>
          <a:lstStyle/>
          <a:p>
            <a:pPr algn="ctr"/>
            <a:r>
              <a:rPr lang="en-US" sz="1200" b="1">
                <a:effectLst/>
                <a:latin typeface="Branding SemiBold" pitchFamily="2" charset="77"/>
                <a:ea typeface="Calibri" panose="020F0502020204030204" pitchFamily="34" charset="0"/>
                <a:cs typeface="Times New Roman" panose="02020603050405020304" pitchFamily="18" charset="0"/>
              </a:rPr>
              <a:t>Metaphor developed by Robin Wall Kimmerer</a:t>
            </a:r>
          </a:p>
        </p:txBody>
      </p:sp>
      <p:sp>
        <p:nvSpPr>
          <p:cNvPr id="41" name="Oval 40">
            <a:extLst>
              <a:ext uri="{FF2B5EF4-FFF2-40B4-BE49-F238E27FC236}">
                <a16:creationId xmlns:a16="http://schemas.microsoft.com/office/drawing/2014/main" id="{97F4C083-52B1-2A40-A442-8420A9BBCFE8}"/>
              </a:ext>
            </a:extLst>
          </p:cNvPr>
          <p:cNvSpPr/>
          <p:nvPr/>
        </p:nvSpPr>
        <p:spPr>
          <a:xfrm>
            <a:off x="3315076" y="4013275"/>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0AAB9E38-5F9B-564F-B704-289173806D07}"/>
              </a:ext>
            </a:extLst>
          </p:cNvPr>
          <p:cNvSpPr txBox="1"/>
          <p:nvPr/>
        </p:nvSpPr>
        <p:spPr>
          <a:xfrm>
            <a:off x="3266841" y="4636108"/>
            <a:ext cx="2117420" cy="611962"/>
          </a:xfrm>
          <a:prstGeom prst="rect">
            <a:avLst/>
          </a:prstGeom>
          <a:noFill/>
        </p:spPr>
        <p:txBody>
          <a:bodyPr wrap="square">
            <a:spAutoFit/>
          </a:bodyPr>
          <a:lstStyle/>
          <a:p>
            <a:pPr algn="ctr">
              <a:lnSpc>
                <a:spcPts val="2000"/>
              </a:lnSpc>
            </a:pPr>
            <a:r>
              <a:rPr lang="en-CA" b="1">
                <a:solidFill>
                  <a:srgbClr val="FFFFFF"/>
                </a:solidFill>
                <a:latin typeface="Branding SemiBold" pitchFamily="2" charset="77"/>
              </a:rPr>
              <a:t>SCIENTIFIC KNOWLEDGE</a:t>
            </a:r>
          </a:p>
        </p:txBody>
      </p:sp>
      <p:sp>
        <p:nvSpPr>
          <p:cNvPr id="43" name="Oval 42">
            <a:extLst>
              <a:ext uri="{FF2B5EF4-FFF2-40B4-BE49-F238E27FC236}">
                <a16:creationId xmlns:a16="http://schemas.microsoft.com/office/drawing/2014/main" id="{A4A4054C-2EE9-8A45-B217-C204EF3DD556}"/>
              </a:ext>
            </a:extLst>
          </p:cNvPr>
          <p:cNvSpPr/>
          <p:nvPr/>
        </p:nvSpPr>
        <p:spPr>
          <a:xfrm>
            <a:off x="5432495" y="4013275"/>
            <a:ext cx="2020949" cy="2020949"/>
          </a:xfrm>
          <a:prstGeom prst="ellipse">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E716F02B-510E-CF4D-9776-3ABDC48E280B}"/>
              </a:ext>
            </a:extLst>
          </p:cNvPr>
          <p:cNvSpPr txBox="1"/>
          <p:nvPr/>
        </p:nvSpPr>
        <p:spPr>
          <a:xfrm>
            <a:off x="5384260" y="4636108"/>
            <a:ext cx="2117420" cy="605294"/>
          </a:xfrm>
          <a:prstGeom prst="rect">
            <a:avLst/>
          </a:prstGeom>
          <a:noFill/>
        </p:spPr>
        <p:txBody>
          <a:bodyPr wrap="square">
            <a:spAutoFit/>
          </a:bodyPr>
          <a:lstStyle/>
          <a:p>
            <a:pPr algn="ctr">
              <a:lnSpc>
                <a:spcPts val="2000"/>
              </a:lnSpc>
            </a:pPr>
            <a:r>
              <a:rPr lang="en-CA" b="1">
                <a:solidFill>
                  <a:srgbClr val="FFFFFF"/>
                </a:solidFill>
                <a:latin typeface="Branding SemiBold" pitchFamily="2" charset="77"/>
              </a:rPr>
              <a:t>TRADITIONAL KNOWLEDGE</a:t>
            </a:r>
          </a:p>
        </p:txBody>
      </p:sp>
      <p:sp>
        <p:nvSpPr>
          <p:cNvPr id="45" name="Oval 44">
            <a:extLst>
              <a:ext uri="{FF2B5EF4-FFF2-40B4-BE49-F238E27FC236}">
                <a16:creationId xmlns:a16="http://schemas.microsoft.com/office/drawing/2014/main" id="{F1098609-9412-084A-BF88-90D314430C45}"/>
              </a:ext>
            </a:extLst>
          </p:cNvPr>
          <p:cNvSpPr/>
          <p:nvPr/>
        </p:nvSpPr>
        <p:spPr>
          <a:xfrm>
            <a:off x="8105876" y="4018193"/>
            <a:ext cx="2020949" cy="2020949"/>
          </a:xfrm>
          <a:prstGeom prst="ellipse">
            <a:avLst/>
          </a:prstGeom>
          <a:solidFill>
            <a:srgbClr val="B73A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446251B6-F1E7-3D4A-9270-7D4D2C872BE3}"/>
              </a:ext>
            </a:extLst>
          </p:cNvPr>
          <p:cNvSpPr/>
          <p:nvPr/>
        </p:nvSpPr>
        <p:spPr>
          <a:xfrm>
            <a:off x="9632292" y="4018193"/>
            <a:ext cx="2020949" cy="2020949"/>
          </a:xfrm>
          <a:prstGeom prst="ellipse">
            <a:avLst/>
          </a:prstGeom>
          <a:solidFill>
            <a:srgbClr val="009999">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D0408C39-04C7-4D45-ACAA-C288894955B4}"/>
              </a:ext>
            </a:extLst>
          </p:cNvPr>
          <p:cNvSpPr txBox="1"/>
          <p:nvPr/>
        </p:nvSpPr>
        <p:spPr>
          <a:xfrm>
            <a:off x="8057641" y="4641026"/>
            <a:ext cx="2117420" cy="611962"/>
          </a:xfrm>
          <a:prstGeom prst="rect">
            <a:avLst/>
          </a:prstGeom>
          <a:noFill/>
        </p:spPr>
        <p:txBody>
          <a:bodyPr wrap="square">
            <a:spAutoFit/>
          </a:bodyPr>
          <a:lstStyle/>
          <a:p>
            <a:pPr algn="ctr">
              <a:lnSpc>
                <a:spcPts val="2000"/>
              </a:lnSpc>
            </a:pPr>
            <a:r>
              <a:rPr lang="en-CA" b="1">
                <a:solidFill>
                  <a:srgbClr val="FFFFFF"/>
                </a:solidFill>
                <a:latin typeface="Branding SemiBold" pitchFamily="2" charset="77"/>
              </a:rPr>
              <a:t>SCIENTIFIC KNOWLEDGE</a:t>
            </a:r>
          </a:p>
        </p:txBody>
      </p:sp>
      <p:sp>
        <p:nvSpPr>
          <p:cNvPr id="48" name="TextBox 47">
            <a:extLst>
              <a:ext uri="{FF2B5EF4-FFF2-40B4-BE49-F238E27FC236}">
                <a16:creationId xmlns:a16="http://schemas.microsoft.com/office/drawing/2014/main" id="{7292DC43-72CD-A54F-81CD-52B459EE3806}"/>
              </a:ext>
            </a:extLst>
          </p:cNvPr>
          <p:cNvSpPr txBox="1"/>
          <p:nvPr/>
        </p:nvSpPr>
        <p:spPr>
          <a:xfrm>
            <a:off x="9589922" y="4641026"/>
            <a:ext cx="2117420" cy="605294"/>
          </a:xfrm>
          <a:prstGeom prst="rect">
            <a:avLst/>
          </a:prstGeom>
          <a:noFill/>
        </p:spPr>
        <p:txBody>
          <a:bodyPr wrap="square">
            <a:spAutoFit/>
          </a:bodyPr>
          <a:lstStyle/>
          <a:p>
            <a:pPr algn="ctr">
              <a:lnSpc>
                <a:spcPts val="2000"/>
              </a:lnSpc>
            </a:pPr>
            <a:r>
              <a:rPr lang="en-CA" b="1">
                <a:solidFill>
                  <a:srgbClr val="FFFFFF"/>
                </a:solidFill>
                <a:latin typeface="Branding SemiBold" pitchFamily="2" charset="77"/>
              </a:rPr>
              <a:t>TRADITIONAL KNOWLEDGE</a:t>
            </a:r>
          </a:p>
        </p:txBody>
      </p:sp>
      <p:sp>
        <p:nvSpPr>
          <p:cNvPr id="49" name="TextBox 48">
            <a:extLst>
              <a:ext uri="{FF2B5EF4-FFF2-40B4-BE49-F238E27FC236}">
                <a16:creationId xmlns:a16="http://schemas.microsoft.com/office/drawing/2014/main" id="{ABD79A74-220D-8D4B-B060-6A2FE0C386E0}"/>
              </a:ext>
            </a:extLst>
          </p:cNvPr>
          <p:cNvSpPr txBox="1"/>
          <p:nvPr/>
        </p:nvSpPr>
        <p:spPr>
          <a:xfrm>
            <a:off x="4022712" y="484367"/>
            <a:ext cx="2701603" cy="884153"/>
          </a:xfrm>
          <a:prstGeom prst="rect">
            <a:avLst/>
          </a:prstGeom>
          <a:noFill/>
        </p:spPr>
        <p:txBody>
          <a:bodyPr wrap="square">
            <a:spAutoFit/>
          </a:bodyPr>
          <a:lstStyle/>
          <a:p>
            <a:pPr algn="ctr">
              <a:lnSpc>
                <a:spcPts val="3000"/>
              </a:lnSpc>
            </a:pPr>
            <a:r>
              <a:rPr lang="en-CA" sz="3600" b="1">
                <a:latin typeface="Branding SemiBold" pitchFamily="2" charset="77"/>
              </a:rPr>
              <a:t>THE</a:t>
            </a:r>
            <a:r>
              <a:rPr lang="en-CA" sz="3600" b="1">
                <a:latin typeface="Branding Black" pitchFamily="2" charset="77"/>
              </a:rPr>
              <a:t> </a:t>
            </a:r>
            <a:br>
              <a:rPr lang="en-CA" sz="3600" b="1">
                <a:latin typeface="Branding Black" pitchFamily="2" charset="77"/>
              </a:rPr>
            </a:br>
            <a:r>
              <a:rPr lang="en-CA" sz="3600" b="1">
                <a:latin typeface="Branding Black" pitchFamily="2" charset="77"/>
              </a:rPr>
              <a:t>RIVER</a:t>
            </a:r>
            <a:endParaRPr lang="en-CA" sz="3600"/>
          </a:p>
        </p:txBody>
      </p:sp>
      <p:sp>
        <p:nvSpPr>
          <p:cNvPr id="50" name="TextBox 49">
            <a:extLst>
              <a:ext uri="{FF2B5EF4-FFF2-40B4-BE49-F238E27FC236}">
                <a16:creationId xmlns:a16="http://schemas.microsoft.com/office/drawing/2014/main" id="{BC19C7D1-50B5-9D43-AED3-93FD608D3861}"/>
              </a:ext>
            </a:extLst>
          </p:cNvPr>
          <p:cNvSpPr txBox="1"/>
          <p:nvPr/>
        </p:nvSpPr>
        <p:spPr>
          <a:xfrm>
            <a:off x="8447516" y="484366"/>
            <a:ext cx="2701603" cy="884153"/>
          </a:xfrm>
          <a:prstGeom prst="rect">
            <a:avLst/>
          </a:prstGeom>
          <a:noFill/>
        </p:spPr>
        <p:txBody>
          <a:bodyPr wrap="square">
            <a:spAutoFit/>
          </a:bodyPr>
          <a:lstStyle/>
          <a:p>
            <a:pPr algn="ctr">
              <a:lnSpc>
                <a:spcPts val="3000"/>
              </a:lnSpc>
            </a:pPr>
            <a:r>
              <a:rPr lang="en-CA" sz="3600" b="1">
                <a:latin typeface="Branding SemiBold" pitchFamily="2" charset="77"/>
              </a:rPr>
              <a:t>THE</a:t>
            </a:r>
            <a:r>
              <a:rPr lang="en-CA" sz="3600" b="1">
                <a:latin typeface="Branding Black" pitchFamily="2" charset="77"/>
              </a:rPr>
              <a:t> </a:t>
            </a:r>
            <a:br>
              <a:rPr lang="en-CA" sz="3600" b="1">
                <a:latin typeface="Branding Black" pitchFamily="2" charset="77"/>
              </a:rPr>
            </a:br>
            <a:r>
              <a:rPr lang="en-CA" sz="3600" b="1">
                <a:latin typeface="Branding Black" pitchFamily="2" charset="77"/>
              </a:rPr>
              <a:t>GARDEN</a:t>
            </a:r>
            <a:endParaRPr lang="en-CA" sz="3600"/>
          </a:p>
        </p:txBody>
      </p:sp>
      <p:pic>
        <p:nvPicPr>
          <p:cNvPr id="4" name="Picture 3">
            <a:extLst>
              <a:ext uri="{FF2B5EF4-FFF2-40B4-BE49-F238E27FC236}">
                <a16:creationId xmlns:a16="http://schemas.microsoft.com/office/drawing/2014/main" id="{AFEFED30-4AC8-4243-A241-E7C5818714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02462" y="1725210"/>
            <a:ext cx="2991710" cy="1446624"/>
          </a:xfrm>
          <a:prstGeom prst="rect">
            <a:avLst/>
          </a:prstGeom>
        </p:spPr>
      </p:pic>
      <p:pic>
        <p:nvPicPr>
          <p:cNvPr id="6" name="Picture 5">
            <a:extLst>
              <a:ext uri="{FF2B5EF4-FFF2-40B4-BE49-F238E27FC236}">
                <a16:creationId xmlns:a16="http://schemas.microsoft.com/office/drawing/2014/main" id="{9B690027-D6DB-A345-BCB7-DDA363221B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3785" y="1725210"/>
            <a:ext cx="2020949" cy="1554893"/>
          </a:xfrm>
          <a:prstGeom prst="rect">
            <a:avLst/>
          </a:prstGeom>
        </p:spPr>
      </p:pic>
      <p:pic>
        <p:nvPicPr>
          <p:cNvPr id="2" name="Picture 2">
            <a:extLst>
              <a:ext uri="{FF2B5EF4-FFF2-40B4-BE49-F238E27FC236}">
                <a16:creationId xmlns:a16="http://schemas.microsoft.com/office/drawing/2014/main" id="{3C30FF31-73B7-C375-7A81-3AF4B1109F5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495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9EBA2B-F067-FB47-9D76-B37E8092FE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0D77B0F5-14A4-C94F-9360-AAC36600ED95}"/>
              </a:ext>
            </a:extLst>
          </p:cNvPr>
          <p:cNvSpPr txBox="1">
            <a:spLocks/>
          </p:cNvSpPr>
          <p:nvPr/>
        </p:nvSpPr>
        <p:spPr>
          <a:xfrm>
            <a:off x="863600" y="4075985"/>
            <a:ext cx="10515600" cy="67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CA" b="1">
                <a:solidFill>
                  <a:schemeClr val="bg1"/>
                </a:solidFill>
                <a:latin typeface="Branding SemiBold" pitchFamily="2" charset="77"/>
              </a:rPr>
              <a:t>PART TWO: A BRIEF HISTORY</a:t>
            </a:r>
          </a:p>
        </p:txBody>
      </p:sp>
      <p:sp>
        <p:nvSpPr>
          <p:cNvPr id="7" name="Content Placeholder 2">
            <a:extLst>
              <a:ext uri="{FF2B5EF4-FFF2-40B4-BE49-F238E27FC236}">
                <a16:creationId xmlns:a16="http://schemas.microsoft.com/office/drawing/2014/main" id="{7064DB57-0697-0B41-8E67-0B48A3B5B3CC}"/>
              </a:ext>
            </a:extLst>
          </p:cNvPr>
          <p:cNvSpPr txBox="1">
            <a:spLocks/>
          </p:cNvSpPr>
          <p:nvPr/>
        </p:nvSpPr>
        <p:spPr>
          <a:xfrm>
            <a:off x="863600" y="4753054"/>
            <a:ext cx="10515600" cy="12986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5400" b="1">
                <a:solidFill>
                  <a:srgbClr val="E9E642"/>
                </a:solidFill>
                <a:latin typeface="Branding Black" pitchFamily="2" charset="77"/>
              </a:rPr>
              <a:t>AGRICULTURE AND </a:t>
            </a:r>
            <a:br>
              <a:rPr lang="en-CA" sz="5400" b="1">
                <a:solidFill>
                  <a:srgbClr val="E9E642"/>
                </a:solidFill>
                <a:latin typeface="Branding Black" pitchFamily="2" charset="77"/>
              </a:rPr>
            </a:br>
            <a:r>
              <a:rPr lang="en-CA" sz="5400" b="1">
                <a:solidFill>
                  <a:srgbClr val="E9E642"/>
                </a:solidFill>
                <a:latin typeface="Branding Black" pitchFamily="2" charset="77"/>
              </a:rPr>
              <a:t>GRASSLANDS ACROSS TIME</a:t>
            </a:r>
          </a:p>
        </p:txBody>
      </p:sp>
      <p:pic>
        <p:nvPicPr>
          <p:cNvPr id="2" name="Picture 2">
            <a:extLst>
              <a:ext uri="{FF2B5EF4-FFF2-40B4-BE49-F238E27FC236}">
                <a16:creationId xmlns:a16="http://schemas.microsoft.com/office/drawing/2014/main" id="{A91921C5-FF37-89A3-0BFC-5D73B86676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4983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7D1D9-0692-08FE-EC0E-CCD711E3B9F0}"/>
              </a:ext>
            </a:extLst>
          </p:cNvPr>
          <p:cNvSpPr>
            <a:spLocks noGrp="1"/>
          </p:cNvSpPr>
          <p:nvPr>
            <p:ph type="title"/>
          </p:nvPr>
        </p:nvSpPr>
        <p:spPr/>
        <p:txBody>
          <a:bodyPr/>
          <a:lstStyle/>
          <a:p>
            <a:endParaRPr lang="en-CA"/>
          </a:p>
        </p:txBody>
      </p:sp>
      <p:sp>
        <p:nvSpPr>
          <p:cNvPr id="3" name="Content Placeholder 2">
            <a:extLst>
              <a:ext uri="{FF2B5EF4-FFF2-40B4-BE49-F238E27FC236}">
                <a16:creationId xmlns:a16="http://schemas.microsoft.com/office/drawing/2014/main" id="{9E1BA65C-F44A-B10B-4E65-E18558ACC231}"/>
              </a:ext>
            </a:extLst>
          </p:cNvPr>
          <p:cNvSpPr>
            <a:spLocks noGrp="1"/>
          </p:cNvSpPr>
          <p:nvPr>
            <p:ph idx="1"/>
          </p:nvPr>
        </p:nvSpPr>
        <p:spPr/>
        <p:txBody>
          <a:bodyPr/>
          <a:lstStyle/>
          <a:p>
            <a:endParaRPr lang="en-CA"/>
          </a:p>
        </p:txBody>
      </p:sp>
      <p:pic>
        <p:nvPicPr>
          <p:cNvPr id="3074" name="Picture 2" descr="Can we restore nature? | Aeon">
            <a:extLst>
              <a:ext uri="{FF2B5EF4-FFF2-40B4-BE49-F238E27FC236}">
                <a16:creationId xmlns:a16="http://schemas.microsoft.com/office/drawing/2014/main" id="{8D388AF0-E873-98DA-1AAD-1BD2D67B77C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14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C2984FF-C4E5-E141-B20C-F77E6D5BD122}"/>
              </a:ext>
            </a:extLst>
          </p:cNvPr>
          <p:cNvSpPr/>
          <p:nvPr/>
        </p:nvSpPr>
        <p:spPr>
          <a:xfrm>
            <a:off x="0" y="2"/>
            <a:ext cx="6581670" cy="3748034"/>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107F83E9-A8D1-5D4E-99CA-9E02DEC46C19}"/>
              </a:ext>
            </a:extLst>
          </p:cNvPr>
          <p:cNvSpPr txBox="1">
            <a:spLocks/>
          </p:cNvSpPr>
          <p:nvPr/>
        </p:nvSpPr>
        <p:spPr>
          <a:xfrm>
            <a:off x="361740" y="531095"/>
            <a:ext cx="6219929"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7A61"/>
                </a:solidFill>
                <a:latin typeface="Branding Black" pitchFamily="2" charset="77"/>
              </a:rPr>
              <a:t>RESTORING NATURE</a:t>
            </a:r>
          </a:p>
        </p:txBody>
      </p:sp>
      <p:sp>
        <p:nvSpPr>
          <p:cNvPr id="10" name="TextBox 9">
            <a:extLst>
              <a:ext uri="{FF2B5EF4-FFF2-40B4-BE49-F238E27FC236}">
                <a16:creationId xmlns:a16="http://schemas.microsoft.com/office/drawing/2014/main" id="{EF3A103C-CDEA-0449-8D30-5707D84E8FBE}"/>
              </a:ext>
            </a:extLst>
          </p:cNvPr>
          <p:cNvSpPr txBox="1"/>
          <p:nvPr/>
        </p:nvSpPr>
        <p:spPr>
          <a:xfrm>
            <a:off x="361740" y="1364501"/>
            <a:ext cx="5977096" cy="2144177"/>
          </a:xfrm>
          <a:prstGeom prst="rect">
            <a:avLst/>
          </a:prstGeom>
          <a:noFill/>
        </p:spPr>
        <p:txBody>
          <a:bodyPr wrap="square">
            <a:spAutoFit/>
          </a:bodyPr>
          <a:lstStyle/>
          <a:p>
            <a:pPr>
              <a:lnSpc>
                <a:spcPts val="2000"/>
              </a:lnSpc>
            </a:pPr>
            <a:r>
              <a:rPr lang="en-US" b="1" dirty="0">
                <a:latin typeface="Branding SemiBoldItalic" pitchFamily="2" charset="77"/>
              </a:rPr>
              <a:t>A weaving of our two knowledge systems can help </a:t>
            </a:r>
            <a:br>
              <a:rPr lang="en-US" b="1" dirty="0">
                <a:latin typeface="Branding SemiBoldItalic" pitchFamily="2" charset="77"/>
              </a:rPr>
            </a:br>
            <a:r>
              <a:rPr lang="en-US" b="1" dirty="0">
                <a:latin typeface="Branding SemiBoldItalic" pitchFamily="2" charset="77"/>
              </a:rPr>
              <a:t>to lead to a more sustainable and regenerative </a:t>
            </a:r>
            <a:br>
              <a:rPr lang="en-US" b="1" dirty="0">
                <a:latin typeface="Branding SemiBoldItalic" pitchFamily="2" charset="77"/>
              </a:rPr>
            </a:br>
            <a:r>
              <a:rPr lang="en-US" b="1" dirty="0">
                <a:latin typeface="Branding SemiBoldItalic" pitchFamily="2" charset="77"/>
              </a:rPr>
              <a:t>future for agriculture! </a:t>
            </a:r>
          </a:p>
          <a:p>
            <a:pPr>
              <a:lnSpc>
                <a:spcPts val="2000"/>
              </a:lnSpc>
            </a:pPr>
            <a:endParaRPr lang="en-US" b="1" dirty="0">
              <a:latin typeface="Branding SemiBoldItalic" pitchFamily="2" charset="77"/>
            </a:endParaRPr>
          </a:p>
          <a:p>
            <a:pPr>
              <a:lnSpc>
                <a:spcPts val="2000"/>
              </a:lnSpc>
            </a:pPr>
            <a:r>
              <a:rPr lang="en-US" b="1" dirty="0">
                <a:latin typeface="Branding SemiBoldItalic" pitchFamily="2" charset="77"/>
              </a:rPr>
              <a:t>How can we restore nature to benefit all ecosystems and ecosystem services? Go to </a:t>
            </a:r>
            <a:r>
              <a:rPr lang="en-US" b="1" dirty="0">
                <a:latin typeface="Branding BlackItalic" pitchFamily="2" charset="77"/>
              </a:rPr>
              <a:t>Module 3: Grasslands and Sustainable  Agriculture to the Rescue</a:t>
            </a:r>
          </a:p>
          <a:p>
            <a:pPr>
              <a:lnSpc>
                <a:spcPts val="2000"/>
              </a:lnSpc>
            </a:pPr>
            <a:endParaRPr lang="en-US" b="1" dirty="0">
              <a:latin typeface="Branding SemiBoldItalic" pitchFamily="2" charset="77"/>
            </a:endParaRPr>
          </a:p>
        </p:txBody>
      </p:sp>
      <p:pic>
        <p:nvPicPr>
          <p:cNvPr id="4" name="Picture 2">
            <a:extLst>
              <a:ext uri="{FF2B5EF4-FFF2-40B4-BE49-F238E27FC236}">
                <a16:creationId xmlns:a16="http://schemas.microsoft.com/office/drawing/2014/main" id="{E98C92BF-9E6B-A7C5-3C77-333A345E20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87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 name="Picture 10" descr="Fries Images – Browse 3,034,848 Stock Photos, Vectors, and Video | Adobe  Stock">
            <a:extLst>
              <a:ext uri="{FF2B5EF4-FFF2-40B4-BE49-F238E27FC236}">
                <a16:creationId xmlns:a16="http://schemas.microsoft.com/office/drawing/2014/main" id="{7ABE1E36-A61D-56A2-9C6B-D7181F70315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4623861" y="3030273"/>
            <a:ext cx="6384049" cy="376763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B3B9939-F167-B9E3-D1EE-918AFBCDA0A0}"/>
              </a:ext>
            </a:extLst>
          </p:cNvPr>
          <p:cNvSpPr/>
          <p:nvPr/>
        </p:nvSpPr>
        <p:spPr>
          <a:xfrm>
            <a:off x="0" y="0"/>
            <a:ext cx="12192000" cy="1327700"/>
          </a:xfrm>
          <a:prstGeom prst="rect">
            <a:avLst/>
          </a:prstGeom>
          <a:solidFill>
            <a:srgbClr val="E9E6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a:extLst>
              <a:ext uri="{FF2B5EF4-FFF2-40B4-BE49-F238E27FC236}">
                <a16:creationId xmlns:a16="http://schemas.microsoft.com/office/drawing/2014/main" id="{FA0C3DD1-4461-7716-AF15-B645F1ACFA4A}"/>
              </a:ext>
            </a:extLst>
          </p:cNvPr>
          <p:cNvSpPr txBox="1">
            <a:spLocks/>
          </p:cNvSpPr>
          <p:nvPr/>
        </p:nvSpPr>
        <p:spPr>
          <a:xfrm>
            <a:off x="0" y="531095"/>
            <a:ext cx="12192000" cy="736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4000"/>
              </a:lnSpc>
              <a:buFont typeface="Arial" panose="020B0604020202020204" pitchFamily="34" charset="0"/>
              <a:buNone/>
            </a:pPr>
            <a:r>
              <a:rPr lang="en-CA" sz="4800" b="1">
                <a:solidFill>
                  <a:srgbClr val="007A61"/>
                </a:solidFill>
                <a:latin typeface="Branding Black" pitchFamily="2" charset="77"/>
              </a:rPr>
              <a:t>WHERE DOES OUR FOOD COME FROM?</a:t>
            </a:r>
          </a:p>
        </p:txBody>
      </p:sp>
      <p:pic>
        <p:nvPicPr>
          <p:cNvPr id="4104" name="Picture 8" descr="Burger Images – Browse 738,145 Stock Photos, Vectors, and Video | Adobe  Stock">
            <a:extLst>
              <a:ext uri="{FF2B5EF4-FFF2-40B4-BE49-F238E27FC236}">
                <a16:creationId xmlns:a16="http://schemas.microsoft.com/office/drawing/2014/main" id="{81B28C61-2AFC-D093-58C7-9C31B140D075}"/>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7071" r="89899">
                        <a14:foregroundMark x1="22475" y1="76389" x2="22475" y2="76389"/>
                        <a14:foregroundMark x1="8081" y1="74167" x2="8081" y2="74167"/>
                        <a14:foregroundMark x1="7071" y1="50833" x2="7071" y2="50833"/>
                      </a14:backgroundRemoval>
                    </a14:imgEffect>
                  </a14:imgLayer>
                </a14:imgProps>
              </a:ext>
              <a:ext uri="{28A0092B-C50C-407E-A947-70E740481C1C}">
                <a14:useLocalDpi xmlns:a14="http://schemas.microsoft.com/office/drawing/2010/main" val="0"/>
              </a:ext>
            </a:extLst>
          </a:blip>
          <a:srcRect/>
          <a:stretch>
            <a:fillRect/>
          </a:stretch>
        </p:blipFill>
        <p:spPr bwMode="auto">
          <a:xfrm>
            <a:off x="2132657" y="1267608"/>
            <a:ext cx="6083331" cy="5530300"/>
          </a:xfrm>
          <a:prstGeom prst="rect">
            <a:avLst/>
          </a:prstGeom>
          <a:noFill/>
          <a:extLst>
            <a:ext uri="{909E8E84-426E-40DD-AFC4-6F175D3DCCD1}">
              <a14:hiddenFill xmlns:a14="http://schemas.microsoft.com/office/drawing/2010/main">
                <a:solidFill>
                  <a:srgbClr val="FFFFFF"/>
                </a:solidFill>
              </a14:hiddenFill>
            </a:ext>
          </a:extLst>
        </p:spPr>
      </p:pic>
      <p:cxnSp>
        <p:nvCxnSpPr>
          <p:cNvPr id="23" name="Straight Arrow Connector 22">
            <a:extLst>
              <a:ext uri="{FF2B5EF4-FFF2-40B4-BE49-F238E27FC236}">
                <a16:creationId xmlns:a16="http://schemas.microsoft.com/office/drawing/2014/main" id="{13CC97A2-9FB5-2469-B8EC-E0B5CB5232A5}"/>
              </a:ext>
            </a:extLst>
          </p:cNvPr>
          <p:cNvCxnSpPr/>
          <p:nvPr/>
        </p:nvCxnSpPr>
        <p:spPr>
          <a:xfrm flipV="1">
            <a:off x="6805362" y="2033437"/>
            <a:ext cx="2280745" cy="60960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31A5A75-2F76-21F0-B631-A310C667A1A0}"/>
              </a:ext>
            </a:extLst>
          </p:cNvPr>
          <p:cNvCxnSpPr>
            <a:cxnSpLocks/>
          </p:cNvCxnSpPr>
          <p:nvPr/>
        </p:nvCxnSpPr>
        <p:spPr>
          <a:xfrm flipV="1">
            <a:off x="9837825" y="4299606"/>
            <a:ext cx="1170085" cy="22411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D612F5F-A7BD-CD15-C7D4-CC0AC956A952}"/>
              </a:ext>
            </a:extLst>
          </p:cNvPr>
          <p:cNvCxnSpPr>
            <a:cxnSpLocks/>
          </p:cNvCxnSpPr>
          <p:nvPr/>
        </p:nvCxnSpPr>
        <p:spPr>
          <a:xfrm flipH="1" flipV="1">
            <a:off x="1392140" y="2393763"/>
            <a:ext cx="1546320" cy="1154532"/>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1AFF9B64-1A76-D738-1987-14A439729069}"/>
              </a:ext>
            </a:extLst>
          </p:cNvPr>
          <p:cNvCxnSpPr>
            <a:cxnSpLocks/>
          </p:cNvCxnSpPr>
          <p:nvPr/>
        </p:nvCxnSpPr>
        <p:spPr>
          <a:xfrm flipV="1">
            <a:off x="6658396" y="3139731"/>
            <a:ext cx="3179429" cy="1914098"/>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4939F07C-9578-4A5F-5165-B7D96D3AE4C3}"/>
              </a:ext>
            </a:extLst>
          </p:cNvPr>
          <p:cNvCxnSpPr>
            <a:cxnSpLocks/>
          </p:cNvCxnSpPr>
          <p:nvPr/>
        </p:nvCxnSpPr>
        <p:spPr>
          <a:xfrm flipH="1" flipV="1">
            <a:off x="1409484" y="4523724"/>
            <a:ext cx="1430030" cy="36687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00C29D3-E919-2DEA-8B87-3B06A14974AE}"/>
              </a:ext>
            </a:extLst>
          </p:cNvPr>
          <p:cNvCxnSpPr>
            <a:cxnSpLocks/>
          </p:cNvCxnSpPr>
          <p:nvPr/>
        </p:nvCxnSpPr>
        <p:spPr>
          <a:xfrm flipH="1">
            <a:off x="1129988" y="5399607"/>
            <a:ext cx="1355145" cy="0"/>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0D0539B9-1D7F-ACD6-E6D2-B161FFCD5497}"/>
              </a:ext>
            </a:extLst>
          </p:cNvPr>
          <p:cNvCxnSpPr>
            <a:cxnSpLocks/>
          </p:cNvCxnSpPr>
          <p:nvPr/>
        </p:nvCxnSpPr>
        <p:spPr>
          <a:xfrm flipH="1">
            <a:off x="2191646" y="5627111"/>
            <a:ext cx="1234423" cy="586034"/>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3E1648FA-0818-495F-2904-2305870A899A}"/>
              </a:ext>
            </a:extLst>
          </p:cNvPr>
          <p:cNvSpPr txBox="1"/>
          <p:nvPr/>
        </p:nvSpPr>
        <p:spPr>
          <a:xfrm>
            <a:off x="1019463" y="1847986"/>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4" name="TextBox 23">
            <a:extLst>
              <a:ext uri="{FF2B5EF4-FFF2-40B4-BE49-F238E27FC236}">
                <a16:creationId xmlns:a16="http://schemas.microsoft.com/office/drawing/2014/main" id="{B8301987-57FA-E045-956B-7DF38D469B3F}"/>
              </a:ext>
            </a:extLst>
          </p:cNvPr>
          <p:cNvSpPr txBox="1"/>
          <p:nvPr/>
        </p:nvSpPr>
        <p:spPr>
          <a:xfrm>
            <a:off x="8982258" y="1602997"/>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7" name="TextBox 26">
            <a:extLst>
              <a:ext uri="{FF2B5EF4-FFF2-40B4-BE49-F238E27FC236}">
                <a16:creationId xmlns:a16="http://schemas.microsoft.com/office/drawing/2014/main" id="{94844D29-E002-0D47-902E-454D6D9DC1EE}"/>
              </a:ext>
            </a:extLst>
          </p:cNvPr>
          <p:cNvSpPr txBox="1"/>
          <p:nvPr/>
        </p:nvSpPr>
        <p:spPr>
          <a:xfrm>
            <a:off x="9770269" y="2669504"/>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28" name="TextBox 27">
            <a:extLst>
              <a:ext uri="{FF2B5EF4-FFF2-40B4-BE49-F238E27FC236}">
                <a16:creationId xmlns:a16="http://schemas.microsoft.com/office/drawing/2014/main" id="{B5EEDF01-A658-B041-8FC2-224B823A28F9}"/>
              </a:ext>
            </a:extLst>
          </p:cNvPr>
          <p:cNvSpPr txBox="1"/>
          <p:nvPr/>
        </p:nvSpPr>
        <p:spPr>
          <a:xfrm>
            <a:off x="10925438" y="3884107"/>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0" name="TextBox 29">
            <a:extLst>
              <a:ext uri="{FF2B5EF4-FFF2-40B4-BE49-F238E27FC236}">
                <a16:creationId xmlns:a16="http://schemas.microsoft.com/office/drawing/2014/main" id="{2AE0922D-1AFF-0143-9FAE-20F44CDD42BD}"/>
              </a:ext>
            </a:extLst>
          </p:cNvPr>
          <p:cNvSpPr txBox="1"/>
          <p:nvPr/>
        </p:nvSpPr>
        <p:spPr>
          <a:xfrm>
            <a:off x="1019463" y="3988232"/>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3" name="TextBox 32">
            <a:extLst>
              <a:ext uri="{FF2B5EF4-FFF2-40B4-BE49-F238E27FC236}">
                <a16:creationId xmlns:a16="http://schemas.microsoft.com/office/drawing/2014/main" id="{5D8C7570-6F00-524C-9A85-68DD5A3BF76F}"/>
              </a:ext>
            </a:extLst>
          </p:cNvPr>
          <p:cNvSpPr txBox="1"/>
          <p:nvPr/>
        </p:nvSpPr>
        <p:spPr>
          <a:xfrm>
            <a:off x="718136" y="4914090"/>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sp>
        <p:nvSpPr>
          <p:cNvPr id="34" name="TextBox 33">
            <a:extLst>
              <a:ext uri="{FF2B5EF4-FFF2-40B4-BE49-F238E27FC236}">
                <a16:creationId xmlns:a16="http://schemas.microsoft.com/office/drawing/2014/main" id="{E1FB4FD4-9732-794C-B081-7C7CBEECC488}"/>
              </a:ext>
            </a:extLst>
          </p:cNvPr>
          <p:cNvSpPr txBox="1"/>
          <p:nvPr/>
        </p:nvSpPr>
        <p:spPr>
          <a:xfrm>
            <a:off x="1764084" y="5788229"/>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cxnSp>
        <p:nvCxnSpPr>
          <p:cNvPr id="20" name="Straight Arrow Connector 19">
            <a:extLst>
              <a:ext uri="{FF2B5EF4-FFF2-40B4-BE49-F238E27FC236}">
                <a16:creationId xmlns:a16="http://schemas.microsoft.com/office/drawing/2014/main" id="{7005555B-F585-AA49-ABBE-054B500B2CEF}"/>
              </a:ext>
            </a:extLst>
          </p:cNvPr>
          <p:cNvCxnSpPr>
            <a:cxnSpLocks/>
          </p:cNvCxnSpPr>
          <p:nvPr/>
        </p:nvCxnSpPr>
        <p:spPr>
          <a:xfrm>
            <a:off x="5858833" y="5650108"/>
            <a:ext cx="4564034" cy="384369"/>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1A60DCC-7693-AD4C-901E-9C5AA5351C85}"/>
              </a:ext>
            </a:extLst>
          </p:cNvPr>
          <p:cNvSpPr txBox="1"/>
          <p:nvPr/>
        </p:nvSpPr>
        <p:spPr>
          <a:xfrm>
            <a:off x="10355384" y="5618978"/>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cxnSp>
        <p:nvCxnSpPr>
          <p:cNvPr id="25" name="Straight Arrow Connector 24">
            <a:extLst>
              <a:ext uri="{FF2B5EF4-FFF2-40B4-BE49-F238E27FC236}">
                <a16:creationId xmlns:a16="http://schemas.microsoft.com/office/drawing/2014/main" id="{5EEBA523-EAE9-E744-A457-8C726B3C4EE2}"/>
              </a:ext>
            </a:extLst>
          </p:cNvPr>
          <p:cNvCxnSpPr>
            <a:cxnSpLocks/>
          </p:cNvCxnSpPr>
          <p:nvPr/>
        </p:nvCxnSpPr>
        <p:spPr>
          <a:xfrm flipH="1" flipV="1">
            <a:off x="873836" y="3346424"/>
            <a:ext cx="2017743" cy="1133635"/>
          </a:xfrm>
          <a:prstGeom prst="straightConnector1">
            <a:avLst/>
          </a:prstGeom>
          <a:ln w="38100">
            <a:solidFill>
              <a:srgbClr val="B73A7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D251CB5F-D5D7-7442-B1DA-B3C022A3F7E0}"/>
              </a:ext>
            </a:extLst>
          </p:cNvPr>
          <p:cNvSpPr txBox="1"/>
          <p:nvPr/>
        </p:nvSpPr>
        <p:spPr>
          <a:xfrm>
            <a:off x="444753" y="2883495"/>
            <a:ext cx="480254" cy="830997"/>
          </a:xfrm>
          <a:prstGeom prst="rect">
            <a:avLst/>
          </a:prstGeom>
          <a:noFill/>
        </p:spPr>
        <p:txBody>
          <a:bodyPr wrap="square">
            <a:spAutoFit/>
          </a:bodyPr>
          <a:lstStyle/>
          <a:p>
            <a:r>
              <a:rPr lang="en-CA" sz="4800" b="1">
                <a:solidFill>
                  <a:srgbClr val="B73A71"/>
                </a:solidFill>
                <a:latin typeface="Branding BlackItalic" pitchFamily="2" charset="77"/>
              </a:rPr>
              <a:t>?</a:t>
            </a:r>
          </a:p>
        </p:txBody>
      </p:sp>
      <p:pic>
        <p:nvPicPr>
          <p:cNvPr id="2" name="Picture 2">
            <a:extLst>
              <a:ext uri="{FF2B5EF4-FFF2-40B4-BE49-F238E27FC236}">
                <a16:creationId xmlns:a16="http://schemas.microsoft.com/office/drawing/2014/main" id="{41D7EEC5-D059-5FE8-0A26-3577B611991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74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6E37FB5-95AD-8E48-B466-40F45071BC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Content Placeholder 2">
            <a:extLst>
              <a:ext uri="{FF2B5EF4-FFF2-40B4-BE49-F238E27FC236}">
                <a16:creationId xmlns:a16="http://schemas.microsoft.com/office/drawing/2014/main" id="{684C380A-6E17-D245-AD5D-5FF69BA0F77A}"/>
              </a:ext>
            </a:extLst>
          </p:cNvPr>
          <p:cNvSpPr txBox="1">
            <a:spLocks/>
          </p:cNvSpPr>
          <p:nvPr/>
        </p:nvSpPr>
        <p:spPr>
          <a:xfrm>
            <a:off x="863600" y="4524108"/>
            <a:ext cx="10515600" cy="923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500"/>
              </a:lnSpc>
              <a:buFont typeface="Arial" panose="020B0604020202020204" pitchFamily="34" charset="0"/>
              <a:buNone/>
            </a:pPr>
            <a:r>
              <a:rPr lang="en-CA" sz="4800" b="1">
                <a:solidFill>
                  <a:schemeClr val="bg1"/>
                </a:solidFill>
                <a:latin typeface="Branding Black" pitchFamily="2" charset="77"/>
              </a:rPr>
              <a:t>WHAT IS </a:t>
            </a:r>
            <a:r>
              <a:rPr lang="en-CA" sz="4800" b="1">
                <a:solidFill>
                  <a:srgbClr val="E9E642"/>
                </a:solidFill>
                <a:latin typeface="Branding Black" pitchFamily="2" charset="77"/>
              </a:rPr>
              <a:t>AGRICULTURE?</a:t>
            </a:r>
          </a:p>
        </p:txBody>
      </p:sp>
      <p:sp>
        <p:nvSpPr>
          <p:cNvPr id="5" name="TextBox 4">
            <a:extLst>
              <a:ext uri="{FF2B5EF4-FFF2-40B4-BE49-F238E27FC236}">
                <a16:creationId xmlns:a16="http://schemas.microsoft.com/office/drawing/2014/main" id="{40FC0BD9-18ED-7850-9781-412677A0B98B}"/>
              </a:ext>
            </a:extLst>
          </p:cNvPr>
          <p:cNvSpPr txBox="1"/>
          <p:nvPr/>
        </p:nvSpPr>
        <p:spPr>
          <a:xfrm>
            <a:off x="863599" y="5260338"/>
            <a:ext cx="9958594" cy="830997"/>
          </a:xfrm>
          <a:prstGeom prst="rect">
            <a:avLst/>
          </a:prstGeom>
          <a:noFill/>
        </p:spPr>
        <p:txBody>
          <a:bodyPr wrap="square">
            <a:spAutoFit/>
          </a:bodyPr>
          <a:lstStyle/>
          <a:p>
            <a:r>
              <a:rPr lang="en-CA" sz="2400" b="1">
                <a:solidFill>
                  <a:schemeClr val="bg1"/>
                </a:solidFill>
                <a:latin typeface="Branding SemiBold" pitchFamily="2" charset="77"/>
              </a:rPr>
              <a:t>The practice of farming – cultivating soil to grow </a:t>
            </a:r>
            <a:r>
              <a:rPr lang="en-CA" sz="2400" b="1">
                <a:solidFill>
                  <a:srgbClr val="E9E642"/>
                </a:solidFill>
                <a:latin typeface="Branding Black" pitchFamily="2" charset="77"/>
              </a:rPr>
              <a:t>crops</a:t>
            </a:r>
            <a:r>
              <a:rPr lang="en-CA" sz="2400" b="1">
                <a:solidFill>
                  <a:schemeClr val="bg1"/>
                </a:solidFill>
                <a:latin typeface="Branding SemiBold" pitchFamily="2" charset="77"/>
              </a:rPr>
              <a:t> (plants grown for food) and the raising of animals for food, wool, and other products. </a:t>
            </a:r>
            <a:endParaRPr lang="en-CA" sz="2400"/>
          </a:p>
        </p:txBody>
      </p:sp>
      <p:pic>
        <p:nvPicPr>
          <p:cNvPr id="2" name="Picture 2">
            <a:extLst>
              <a:ext uri="{FF2B5EF4-FFF2-40B4-BE49-F238E27FC236}">
                <a16:creationId xmlns:a16="http://schemas.microsoft.com/office/drawing/2014/main" id="{11E36E83-D965-9585-C24A-F2501A7FAC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0906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6C981B70-850A-204E-B7EC-A6E26767288A}"/>
              </a:ext>
            </a:extLst>
          </p:cNvPr>
          <p:cNvSpPr txBox="1">
            <a:spLocks/>
          </p:cNvSpPr>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10,000 YEARS AGO</a:t>
            </a:r>
          </a:p>
        </p:txBody>
      </p:sp>
      <p:sp>
        <p:nvSpPr>
          <p:cNvPr id="13" name="Content Placeholder 2">
            <a:extLst>
              <a:ext uri="{FF2B5EF4-FFF2-40B4-BE49-F238E27FC236}">
                <a16:creationId xmlns:a16="http://schemas.microsoft.com/office/drawing/2014/main" id="{5A6E8594-04EE-8B41-A8B3-1E7AC3F813EF}"/>
              </a:ext>
            </a:extLst>
          </p:cNvPr>
          <p:cNvSpPr txBox="1">
            <a:spLocks/>
          </p:cNvSpPr>
          <p:nvPr/>
        </p:nvSpPr>
        <p:spPr>
          <a:xfrm>
            <a:off x="1400222" y="1183539"/>
            <a:ext cx="9206818" cy="70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DOMESTICATION OF </a:t>
            </a:r>
            <a:r>
              <a:rPr lang="en-CA" sz="4800" b="1">
                <a:solidFill>
                  <a:srgbClr val="009999"/>
                </a:solidFill>
                <a:latin typeface="Branding Black" pitchFamily="2" charset="77"/>
              </a:rPr>
              <a:t>PLANTS</a:t>
            </a:r>
          </a:p>
        </p:txBody>
      </p:sp>
      <p:sp>
        <p:nvSpPr>
          <p:cNvPr id="14" name="Arrow: Chevron 70">
            <a:extLst>
              <a:ext uri="{FF2B5EF4-FFF2-40B4-BE49-F238E27FC236}">
                <a16:creationId xmlns:a16="http://schemas.microsoft.com/office/drawing/2014/main" id="{A9D2043D-A476-C143-A37B-A34697459A1C}"/>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Chevron 74">
            <a:extLst>
              <a:ext uri="{FF2B5EF4-FFF2-40B4-BE49-F238E27FC236}">
                <a16:creationId xmlns:a16="http://schemas.microsoft.com/office/drawing/2014/main" id="{63B45222-621C-7B46-9D34-9298621F1E09}"/>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5">
            <a:extLst>
              <a:ext uri="{FF2B5EF4-FFF2-40B4-BE49-F238E27FC236}">
                <a16:creationId xmlns:a16="http://schemas.microsoft.com/office/drawing/2014/main" id="{973822A8-96A5-7C48-8B22-D251A65B1FC8}"/>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76">
            <a:extLst>
              <a:ext uri="{FF2B5EF4-FFF2-40B4-BE49-F238E27FC236}">
                <a16:creationId xmlns:a16="http://schemas.microsoft.com/office/drawing/2014/main" id="{663053FB-D67B-9F47-92A9-11ACF4C9AD23}"/>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Arrow: Chevron 77">
            <a:extLst>
              <a:ext uri="{FF2B5EF4-FFF2-40B4-BE49-F238E27FC236}">
                <a16:creationId xmlns:a16="http://schemas.microsoft.com/office/drawing/2014/main" id="{18F83719-8D0B-AB4F-A0D2-C5DA4AC60F17}"/>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Arrow: Chevron 79">
            <a:extLst>
              <a:ext uri="{FF2B5EF4-FFF2-40B4-BE49-F238E27FC236}">
                <a16:creationId xmlns:a16="http://schemas.microsoft.com/office/drawing/2014/main" id="{8715E70B-E841-A54C-882C-DD196A352FB5}"/>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4" name="Arrow: Chevron 80">
            <a:extLst>
              <a:ext uri="{FF2B5EF4-FFF2-40B4-BE49-F238E27FC236}">
                <a16:creationId xmlns:a16="http://schemas.microsoft.com/office/drawing/2014/main" id="{13043B31-2B67-E643-97DF-C39574AF5B3A}"/>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5" name="Arrow: Chevron 81">
            <a:extLst>
              <a:ext uri="{FF2B5EF4-FFF2-40B4-BE49-F238E27FC236}">
                <a16:creationId xmlns:a16="http://schemas.microsoft.com/office/drawing/2014/main" id="{92FA9D45-71AA-F54D-AFA0-DAE1D71F26A2}"/>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6" name="Arrow: Chevron 83">
            <a:extLst>
              <a:ext uri="{FF2B5EF4-FFF2-40B4-BE49-F238E27FC236}">
                <a16:creationId xmlns:a16="http://schemas.microsoft.com/office/drawing/2014/main" id="{1A5A4E2D-F4A0-AC41-A863-162B54CFCE76}"/>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pic>
        <p:nvPicPr>
          <p:cNvPr id="1026" name="Picture 2" descr="Illustration of wild relative brassica cretica next to modern broccoli, cabbage and kohlrabi">
            <a:extLst>
              <a:ext uri="{FF2B5EF4-FFF2-40B4-BE49-F238E27FC236}">
                <a16:creationId xmlns:a16="http://schemas.microsoft.com/office/drawing/2014/main" id="{2D84FDEB-DED1-2396-BC7A-C4D1765FDC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501" y="1864268"/>
            <a:ext cx="6428509" cy="4287765"/>
          </a:xfrm>
          <a:prstGeom prst="rect">
            <a:avLst/>
          </a:prstGeom>
          <a:noFill/>
          <a:extLst>
            <a:ext uri="{909E8E84-426E-40DD-AFC4-6F175D3DCCD1}">
              <a14:hiddenFill xmlns:a14="http://schemas.microsoft.com/office/drawing/2010/main">
                <a:solidFill>
                  <a:srgbClr val="FFFFFF"/>
                </a:solidFill>
              </a14:hiddenFill>
            </a:ext>
          </a:extLst>
        </p:spPr>
      </p:pic>
      <p:sp>
        <p:nvSpPr>
          <p:cNvPr id="2" name="Arrow: Right 15">
            <a:extLst>
              <a:ext uri="{FF2B5EF4-FFF2-40B4-BE49-F238E27FC236}">
                <a16:creationId xmlns:a16="http://schemas.microsoft.com/office/drawing/2014/main" id="{DBEF99E9-8203-08D1-498E-F0F821084E5E}"/>
              </a:ext>
            </a:extLst>
          </p:cNvPr>
          <p:cNvSpPr/>
          <p:nvPr/>
        </p:nvSpPr>
        <p:spPr>
          <a:xfrm>
            <a:off x="5210467" y="3190538"/>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90F06268-FAD3-8640-DA9D-B651AA993FE2}"/>
              </a:ext>
            </a:extLst>
          </p:cNvPr>
          <p:cNvSpPr txBox="1"/>
          <p:nvPr/>
        </p:nvSpPr>
        <p:spPr>
          <a:xfrm>
            <a:off x="5885921" y="6322807"/>
            <a:ext cx="3226034" cy="461665"/>
          </a:xfrm>
          <a:prstGeom prst="rect">
            <a:avLst/>
          </a:prstGeom>
          <a:noFill/>
        </p:spPr>
        <p:txBody>
          <a:bodyPr wrap="square">
            <a:spAutoFit/>
          </a:bodyPr>
          <a:lstStyle/>
          <a:p>
            <a:pPr algn="r"/>
            <a:r>
              <a:rPr lang="en-US" sz="1200">
                <a:solidFill>
                  <a:srgbClr val="006666"/>
                </a:solidFill>
                <a:effectLst/>
                <a:latin typeface="Branding MediumItalic" pitchFamily="2" charset="77"/>
              </a:rPr>
              <a:t>Illustration by Andi Kur</a:t>
            </a:r>
          </a:p>
          <a:p>
            <a:pPr algn="r"/>
            <a:r>
              <a:rPr lang="en-US" sz="1200">
                <a:solidFill>
                  <a:srgbClr val="006666"/>
                </a:solidFill>
                <a:latin typeface="Branding MediumItalic" pitchFamily="2" charset="77"/>
              </a:rPr>
              <a:t>(Mabry et. Al., 2021)</a:t>
            </a:r>
            <a:endParaRPr lang="en-CA" sz="1200">
              <a:solidFill>
                <a:srgbClr val="006666"/>
              </a:solidFill>
              <a:latin typeface="Branding MediumItalic" pitchFamily="2" charset="77"/>
            </a:endParaRPr>
          </a:p>
        </p:txBody>
      </p:sp>
      <p:pic>
        <p:nvPicPr>
          <p:cNvPr id="4" name="Picture 2">
            <a:extLst>
              <a:ext uri="{FF2B5EF4-FFF2-40B4-BE49-F238E27FC236}">
                <a16:creationId xmlns:a16="http://schemas.microsoft.com/office/drawing/2014/main" id="{A2D6435D-200F-1953-ED8E-3E8E69EA68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721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en did corn become so huge in the United States? - Quora">
            <a:extLst>
              <a:ext uri="{FF2B5EF4-FFF2-40B4-BE49-F238E27FC236}">
                <a16:creationId xmlns:a16="http://schemas.microsoft.com/office/drawing/2014/main" id="{57557B88-5278-44CE-AFCE-DCC30A90EA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6642"/>
          <a:stretch/>
        </p:blipFill>
        <p:spPr bwMode="auto">
          <a:xfrm>
            <a:off x="1492305" y="1825019"/>
            <a:ext cx="2675636" cy="4351338"/>
          </a:xfrm>
          <a:prstGeom prst="rect">
            <a:avLst/>
          </a:prstGeom>
          <a:solidFill>
            <a:srgbClr val="FFFFFF"/>
          </a:solidFill>
        </p:spPr>
      </p:pic>
      <p:pic>
        <p:nvPicPr>
          <p:cNvPr id="14" name="Picture 2" descr="When did corn become so huge in the United States? - Quora">
            <a:extLst>
              <a:ext uri="{FF2B5EF4-FFF2-40B4-BE49-F238E27FC236}">
                <a16:creationId xmlns:a16="http://schemas.microsoft.com/office/drawing/2014/main" id="{E6D3E61A-8EE3-38E4-43C8-9EEC24B171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3890"/>
          <a:stretch/>
        </p:blipFill>
        <p:spPr bwMode="auto">
          <a:xfrm>
            <a:off x="8838466" y="1765396"/>
            <a:ext cx="2896352" cy="4351338"/>
          </a:xfrm>
          <a:prstGeom prst="rect">
            <a:avLst/>
          </a:prstGeom>
          <a:solidFill>
            <a:srgbClr val="FFFFFF"/>
          </a:solidFill>
        </p:spPr>
      </p:pic>
      <p:sp>
        <p:nvSpPr>
          <p:cNvPr id="16" name="Arrow: Right 15">
            <a:extLst>
              <a:ext uri="{FF2B5EF4-FFF2-40B4-BE49-F238E27FC236}">
                <a16:creationId xmlns:a16="http://schemas.microsoft.com/office/drawing/2014/main" id="{A3C83F29-A241-2C3C-AC19-1F2FFEDCE8CF}"/>
              </a:ext>
            </a:extLst>
          </p:cNvPr>
          <p:cNvSpPr/>
          <p:nvPr/>
        </p:nvSpPr>
        <p:spPr>
          <a:xfrm>
            <a:off x="7886042" y="3534096"/>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Content Placeholder 2">
            <a:extLst>
              <a:ext uri="{FF2B5EF4-FFF2-40B4-BE49-F238E27FC236}">
                <a16:creationId xmlns:a16="http://schemas.microsoft.com/office/drawing/2014/main" id="{F1E46663-E21A-E94B-B8C4-C763AD4C1C45}"/>
              </a:ext>
            </a:extLst>
          </p:cNvPr>
          <p:cNvSpPr txBox="1">
            <a:spLocks/>
          </p:cNvSpPr>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9,000 YEARS AGO</a:t>
            </a:r>
          </a:p>
        </p:txBody>
      </p:sp>
      <p:sp>
        <p:nvSpPr>
          <p:cNvPr id="18" name="Content Placeholder 2">
            <a:extLst>
              <a:ext uri="{FF2B5EF4-FFF2-40B4-BE49-F238E27FC236}">
                <a16:creationId xmlns:a16="http://schemas.microsoft.com/office/drawing/2014/main" id="{0BBEBAFB-921D-B943-ADCF-735F541A7050}"/>
              </a:ext>
            </a:extLst>
          </p:cNvPr>
          <p:cNvSpPr txBox="1">
            <a:spLocks/>
          </p:cNvSpPr>
          <p:nvPr/>
        </p:nvSpPr>
        <p:spPr>
          <a:xfrm>
            <a:off x="1400222" y="1183539"/>
            <a:ext cx="9206818" cy="70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DOMESTICATION OF </a:t>
            </a:r>
            <a:r>
              <a:rPr lang="en-CA" sz="4800" b="1">
                <a:solidFill>
                  <a:srgbClr val="009999"/>
                </a:solidFill>
                <a:latin typeface="Branding Black" pitchFamily="2" charset="77"/>
              </a:rPr>
              <a:t>PLANTS</a:t>
            </a:r>
          </a:p>
        </p:txBody>
      </p:sp>
      <p:sp>
        <p:nvSpPr>
          <p:cNvPr id="19" name="Arrow: Chevron 70">
            <a:extLst>
              <a:ext uri="{FF2B5EF4-FFF2-40B4-BE49-F238E27FC236}">
                <a16:creationId xmlns:a16="http://schemas.microsoft.com/office/drawing/2014/main" id="{9EC79D99-4504-074C-B270-4E744B8D6573}"/>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Chevron 74">
            <a:extLst>
              <a:ext uri="{FF2B5EF4-FFF2-40B4-BE49-F238E27FC236}">
                <a16:creationId xmlns:a16="http://schemas.microsoft.com/office/drawing/2014/main" id="{CFE9360C-3276-F94E-B80D-39C09FD25826}"/>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1" name="Arrow: Chevron 75">
            <a:extLst>
              <a:ext uri="{FF2B5EF4-FFF2-40B4-BE49-F238E27FC236}">
                <a16:creationId xmlns:a16="http://schemas.microsoft.com/office/drawing/2014/main" id="{0D0939ED-A40D-884B-8D13-4F2FAC620CAB}"/>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Arrow: Chevron 76">
            <a:extLst>
              <a:ext uri="{FF2B5EF4-FFF2-40B4-BE49-F238E27FC236}">
                <a16:creationId xmlns:a16="http://schemas.microsoft.com/office/drawing/2014/main" id="{AF908531-9EC5-E44D-B97C-2A1DC683907E}"/>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3" name="Arrow: Chevron 77">
            <a:extLst>
              <a:ext uri="{FF2B5EF4-FFF2-40B4-BE49-F238E27FC236}">
                <a16:creationId xmlns:a16="http://schemas.microsoft.com/office/drawing/2014/main" id="{8DA4C95F-B534-D545-BEB3-148FBA4CFDEF}"/>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4" name="Arrow: Chevron 79">
            <a:extLst>
              <a:ext uri="{FF2B5EF4-FFF2-40B4-BE49-F238E27FC236}">
                <a16:creationId xmlns:a16="http://schemas.microsoft.com/office/drawing/2014/main" id="{11D34D92-2624-E340-9655-5AF16F9FFD67}"/>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5" name="Arrow: Chevron 80">
            <a:extLst>
              <a:ext uri="{FF2B5EF4-FFF2-40B4-BE49-F238E27FC236}">
                <a16:creationId xmlns:a16="http://schemas.microsoft.com/office/drawing/2014/main" id="{CE0F9539-68CF-5B41-8B5B-ED77525985F6}"/>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6" name="Arrow: Chevron 81">
            <a:extLst>
              <a:ext uri="{FF2B5EF4-FFF2-40B4-BE49-F238E27FC236}">
                <a16:creationId xmlns:a16="http://schemas.microsoft.com/office/drawing/2014/main" id="{5C207B22-744F-BB4B-936D-828A5E3C4A9A}"/>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7" name="Arrow: Chevron 83">
            <a:extLst>
              <a:ext uri="{FF2B5EF4-FFF2-40B4-BE49-F238E27FC236}">
                <a16:creationId xmlns:a16="http://schemas.microsoft.com/office/drawing/2014/main" id="{5427515B-3FAA-7A45-A4DF-CCD0EEC99E24}"/>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8" name="Arrow: Right 15">
            <a:extLst>
              <a:ext uri="{FF2B5EF4-FFF2-40B4-BE49-F238E27FC236}">
                <a16:creationId xmlns:a16="http://schemas.microsoft.com/office/drawing/2014/main" id="{09268548-20FC-0846-B49A-BF83A034EB6B}"/>
              </a:ext>
            </a:extLst>
          </p:cNvPr>
          <p:cNvSpPr/>
          <p:nvPr/>
        </p:nvSpPr>
        <p:spPr>
          <a:xfrm>
            <a:off x="4341936" y="3534096"/>
            <a:ext cx="793164" cy="933183"/>
          </a:xfrm>
          <a:prstGeom prst="rightArrow">
            <a:avLst/>
          </a:prstGeom>
          <a:solidFill>
            <a:srgbClr val="B73A71"/>
          </a:solidFill>
          <a:ln>
            <a:solidFill>
              <a:srgbClr val="B73A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grpSp>
        <p:nvGrpSpPr>
          <p:cNvPr id="3" name="Group 2">
            <a:extLst>
              <a:ext uri="{FF2B5EF4-FFF2-40B4-BE49-F238E27FC236}">
                <a16:creationId xmlns:a16="http://schemas.microsoft.com/office/drawing/2014/main" id="{6913578C-F4F6-5741-A529-06BC4D25E57F}"/>
              </a:ext>
            </a:extLst>
          </p:cNvPr>
          <p:cNvGrpSpPr/>
          <p:nvPr/>
        </p:nvGrpSpPr>
        <p:grpSpPr>
          <a:xfrm>
            <a:off x="4927002" y="1825019"/>
            <a:ext cx="3097059" cy="4351338"/>
            <a:chOff x="4927002" y="1825019"/>
            <a:chExt cx="3097059" cy="4351338"/>
          </a:xfrm>
        </p:grpSpPr>
        <p:pic>
          <p:nvPicPr>
            <p:cNvPr id="13" name="Picture 2" descr="When did corn become so huge in the United States? - Quora">
              <a:extLst>
                <a:ext uri="{FF2B5EF4-FFF2-40B4-BE49-F238E27FC236}">
                  <a16:creationId xmlns:a16="http://schemas.microsoft.com/office/drawing/2014/main" id="{28575EC1-98B1-BF65-D950-38A6580C1F9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703" r="33938"/>
            <a:stretch/>
          </p:blipFill>
          <p:spPr bwMode="auto">
            <a:xfrm>
              <a:off x="5135100" y="1825019"/>
              <a:ext cx="2675636" cy="4351338"/>
            </a:xfrm>
            <a:prstGeom prst="rect">
              <a:avLst/>
            </a:prstGeom>
            <a:solidFill>
              <a:srgbClr val="FFFFFF"/>
            </a:solidFill>
          </p:spPr>
        </p:pic>
        <p:sp>
          <p:nvSpPr>
            <p:cNvPr id="2" name="Rectangle 1">
              <a:extLst>
                <a:ext uri="{FF2B5EF4-FFF2-40B4-BE49-F238E27FC236}">
                  <a16:creationId xmlns:a16="http://schemas.microsoft.com/office/drawing/2014/main" id="{C4949561-AFDF-B148-91DB-6BB1959780F7}"/>
                </a:ext>
              </a:extLst>
            </p:cNvPr>
            <p:cNvSpPr/>
            <p:nvPr/>
          </p:nvSpPr>
          <p:spPr>
            <a:xfrm>
              <a:off x="4927002" y="1892658"/>
              <a:ext cx="3097059" cy="462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TextBox 28">
            <a:extLst>
              <a:ext uri="{FF2B5EF4-FFF2-40B4-BE49-F238E27FC236}">
                <a16:creationId xmlns:a16="http://schemas.microsoft.com/office/drawing/2014/main" id="{BC7E030A-5AFF-7149-9876-C072A6D8D69E}"/>
              </a:ext>
            </a:extLst>
          </p:cNvPr>
          <p:cNvSpPr txBox="1"/>
          <p:nvPr/>
        </p:nvSpPr>
        <p:spPr>
          <a:xfrm>
            <a:off x="1421738" y="1978722"/>
            <a:ext cx="5721340" cy="369332"/>
          </a:xfrm>
          <a:prstGeom prst="rect">
            <a:avLst/>
          </a:prstGeom>
          <a:noFill/>
        </p:spPr>
        <p:txBody>
          <a:bodyPr wrap="square">
            <a:spAutoFit/>
          </a:bodyPr>
          <a:lstStyle/>
          <a:p>
            <a:r>
              <a:rPr lang="en-US" b="1">
                <a:solidFill>
                  <a:srgbClr val="222222"/>
                </a:solidFill>
                <a:latin typeface="Branding SemiBold" pitchFamily="2" charset="77"/>
              </a:rPr>
              <a:t>Natural domestication</a:t>
            </a:r>
            <a:endParaRPr lang="en-CA" b="1">
              <a:latin typeface="Branding SemiBold" pitchFamily="2" charset="77"/>
            </a:endParaRPr>
          </a:p>
        </p:txBody>
      </p:sp>
      <p:pic>
        <p:nvPicPr>
          <p:cNvPr id="4" name="Picture 2">
            <a:extLst>
              <a:ext uri="{FF2B5EF4-FFF2-40B4-BE49-F238E27FC236}">
                <a16:creationId xmlns:a16="http://schemas.microsoft.com/office/drawing/2014/main" id="{27911534-6569-587B-475C-CD823F681B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4850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nline Media 6" title="11.2 - Three Sisters Agriculture">
            <a:hlinkClick r:id="" action="ppaction://media"/>
            <a:extLst>
              <a:ext uri="{FF2B5EF4-FFF2-40B4-BE49-F238E27FC236}">
                <a16:creationId xmlns:a16="http://schemas.microsoft.com/office/drawing/2014/main" id="{52E773E3-13E2-42FB-875D-D08D99F3B1D4}"/>
              </a:ext>
            </a:extLst>
          </p:cNvPr>
          <p:cNvPicPr>
            <a:picLocks noRot="1" noChangeAspect="1"/>
          </p:cNvPicPr>
          <p:nvPr>
            <a:videoFile r:link="rId1"/>
          </p:nvPr>
        </p:nvPicPr>
        <p:blipFill>
          <a:blip r:embed="rId4"/>
          <a:stretch>
            <a:fillRect/>
          </a:stretch>
        </p:blipFill>
        <p:spPr>
          <a:xfrm>
            <a:off x="1638372" y="2527942"/>
            <a:ext cx="4953786" cy="2547409"/>
          </a:xfrm>
          <a:prstGeom prst="rect">
            <a:avLst/>
          </a:prstGeom>
        </p:spPr>
      </p:pic>
      <p:sp>
        <p:nvSpPr>
          <p:cNvPr id="11" name="Arrow: Chevron 70">
            <a:extLst>
              <a:ext uri="{FF2B5EF4-FFF2-40B4-BE49-F238E27FC236}">
                <a16:creationId xmlns:a16="http://schemas.microsoft.com/office/drawing/2014/main" id="{3BC47659-8CA3-EB4C-83D9-C0B9B9871E0B}"/>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Chevron 74">
            <a:extLst>
              <a:ext uri="{FF2B5EF4-FFF2-40B4-BE49-F238E27FC236}">
                <a16:creationId xmlns:a16="http://schemas.microsoft.com/office/drawing/2014/main" id="{AF06D465-302E-7149-A10E-DD4732219D15}"/>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3" name="Arrow: Chevron 75">
            <a:extLst>
              <a:ext uri="{FF2B5EF4-FFF2-40B4-BE49-F238E27FC236}">
                <a16:creationId xmlns:a16="http://schemas.microsoft.com/office/drawing/2014/main" id="{25C34A17-E03B-6742-B9A7-5D888FE1AEFA}"/>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4" name="Arrow: Chevron 76">
            <a:extLst>
              <a:ext uri="{FF2B5EF4-FFF2-40B4-BE49-F238E27FC236}">
                <a16:creationId xmlns:a16="http://schemas.microsoft.com/office/drawing/2014/main" id="{B3CDA792-558C-9C45-95DD-C97051574498}"/>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7">
            <a:extLst>
              <a:ext uri="{FF2B5EF4-FFF2-40B4-BE49-F238E27FC236}">
                <a16:creationId xmlns:a16="http://schemas.microsoft.com/office/drawing/2014/main" id="{22B54301-B80B-5B43-9370-35DF5BE62409}"/>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9">
            <a:extLst>
              <a:ext uri="{FF2B5EF4-FFF2-40B4-BE49-F238E27FC236}">
                <a16:creationId xmlns:a16="http://schemas.microsoft.com/office/drawing/2014/main" id="{B30DB10E-A440-7C4F-A751-2EE3160C981F}"/>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80">
            <a:extLst>
              <a:ext uri="{FF2B5EF4-FFF2-40B4-BE49-F238E27FC236}">
                <a16:creationId xmlns:a16="http://schemas.microsoft.com/office/drawing/2014/main" id="{FD351939-D546-EF4B-B706-C7068B04042A}"/>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81">
            <a:extLst>
              <a:ext uri="{FF2B5EF4-FFF2-40B4-BE49-F238E27FC236}">
                <a16:creationId xmlns:a16="http://schemas.microsoft.com/office/drawing/2014/main" id="{D5DB1E83-40E8-B046-8EF0-C83B993A1CDF}"/>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3">
            <a:extLst>
              <a:ext uri="{FF2B5EF4-FFF2-40B4-BE49-F238E27FC236}">
                <a16:creationId xmlns:a16="http://schemas.microsoft.com/office/drawing/2014/main" id="{BA74FE04-25DB-5343-858B-D69C3A017E8D}"/>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Content Placeholder 2">
            <a:extLst>
              <a:ext uri="{FF2B5EF4-FFF2-40B4-BE49-F238E27FC236}">
                <a16:creationId xmlns:a16="http://schemas.microsoft.com/office/drawing/2014/main" id="{3CB6F649-2406-F949-8767-22FCCD717171}"/>
              </a:ext>
            </a:extLst>
          </p:cNvPr>
          <p:cNvSpPr txBox="1">
            <a:spLocks/>
          </p:cNvSpPr>
          <p:nvPr/>
        </p:nvSpPr>
        <p:spPr>
          <a:xfrm>
            <a:off x="1400222" y="525414"/>
            <a:ext cx="2945867"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9,000 YEARS AGO</a:t>
            </a:r>
          </a:p>
        </p:txBody>
      </p:sp>
      <p:sp>
        <p:nvSpPr>
          <p:cNvPr id="21" name="Content Placeholder 2">
            <a:extLst>
              <a:ext uri="{FF2B5EF4-FFF2-40B4-BE49-F238E27FC236}">
                <a16:creationId xmlns:a16="http://schemas.microsoft.com/office/drawing/2014/main" id="{2A163E05-34E9-C84D-9496-761557A6327D}"/>
              </a:ext>
            </a:extLst>
          </p:cNvPr>
          <p:cNvSpPr txBox="1">
            <a:spLocks/>
          </p:cNvSpPr>
          <p:nvPr/>
        </p:nvSpPr>
        <p:spPr>
          <a:xfrm>
            <a:off x="1400222" y="1183539"/>
            <a:ext cx="9206818" cy="7091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THE </a:t>
            </a:r>
            <a:r>
              <a:rPr lang="en-CA" sz="4800" b="1">
                <a:solidFill>
                  <a:srgbClr val="009999"/>
                </a:solidFill>
                <a:latin typeface="Branding Black" pitchFamily="2" charset="77"/>
              </a:rPr>
              <a:t>THREE SISTERS</a:t>
            </a:r>
          </a:p>
        </p:txBody>
      </p:sp>
      <p:pic>
        <p:nvPicPr>
          <p:cNvPr id="2" name="Picture 1">
            <a:extLst>
              <a:ext uri="{FF2B5EF4-FFF2-40B4-BE49-F238E27FC236}">
                <a16:creationId xmlns:a16="http://schemas.microsoft.com/office/drawing/2014/main" id="{3D71EC28-7542-7F8E-466A-FA72A8901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4845" y="234950"/>
            <a:ext cx="4572000" cy="6388100"/>
          </a:xfrm>
          <a:prstGeom prst="rect">
            <a:avLst/>
          </a:prstGeom>
        </p:spPr>
      </p:pic>
      <p:sp>
        <p:nvSpPr>
          <p:cNvPr id="3" name="Content Placeholder 2">
            <a:extLst>
              <a:ext uri="{FF2B5EF4-FFF2-40B4-BE49-F238E27FC236}">
                <a16:creationId xmlns:a16="http://schemas.microsoft.com/office/drawing/2014/main" id="{FB1037D2-9D9B-8D53-D8CE-1127B1A19F42}"/>
              </a:ext>
            </a:extLst>
          </p:cNvPr>
          <p:cNvSpPr txBox="1">
            <a:spLocks/>
          </p:cNvSpPr>
          <p:nvPr/>
        </p:nvSpPr>
        <p:spPr>
          <a:xfrm>
            <a:off x="10133765" y="1987786"/>
            <a:ext cx="1059106"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rgbClr val="009999"/>
                </a:solidFill>
                <a:latin typeface="Branding Black" pitchFamily="2" charset="77"/>
              </a:rPr>
              <a:t>CORN</a:t>
            </a:r>
          </a:p>
        </p:txBody>
      </p:sp>
      <p:sp>
        <p:nvSpPr>
          <p:cNvPr id="4" name="Content Placeholder 2">
            <a:extLst>
              <a:ext uri="{FF2B5EF4-FFF2-40B4-BE49-F238E27FC236}">
                <a16:creationId xmlns:a16="http://schemas.microsoft.com/office/drawing/2014/main" id="{CA42CF23-1AA8-A3E1-6950-045A2F011E90}"/>
              </a:ext>
            </a:extLst>
          </p:cNvPr>
          <p:cNvSpPr txBox="1">
            <a:spLocks/>
          </p:cNvSpPr>
          <p:nvPr/>
        </p:nvSpPr>
        <p:spPr>
          <a:xfrm>
            <a:off x="7863829" y="3386069"/>
            <a:ext cx="1059106"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rgbClr val="009999"/>
                </a:solidFill>
                <a:latin typeface="Branding Black" pitchFamily="2" charset="77"/>
              </a:rPr>
              <a:t>BEANS</a:t>
            </a:r>
          </a:p>
        </p:txBody>
      </p:sp>
      <p:sp>
        <p:nvSpPr>
          <p:cNvPr id="5" name="Content Placeholder 2">
            <a:extLst>
              <a:ext uri="{FF2B5EF4-FFF2-40B4-BE49-F238E27FC236}">
                <a16:creationId xmlns:a16="http://schemas.microsoft.com/office/drawing/2014/main" id="{58569873-2320-FD10-810D-1078037F9593}"/>
              </a:ext>
            </a:extLst>
          </p:cNvPr>
          <p:cNvSpPr txBox="1">
            <a:spLocks/>
          </p:cNvSpPr>
          <p:nvPr/>
        </p:nvSpPr>
        <p:spPr>
          <a:xfrm>
            <a:off x="9547934" y="5020687"/>
            <a:ext cx="1243844"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solidFill>
                  <a:schemeClr val="bg1"/>
                </a:solidFill>
                <a:latin typeface="Branding Black" pitchFamily="2" charset="77"/>
              </a:rPr>
              <a:t>SQUASH</a:t>
            </a:r>
          </a:p>
        </p:txBody>
      </p:sp>
      <p:sp>
        <p:nvSpPr>
          <p:cNvPr id="8" name="TextBox 7">
            <a:extLst>
              <a:ext uri="{FF2B5EF4-FFF2-40B4-BE49-F238E27FC236}">
                <a16:creationId xmlns:a16="http://schemas.microsoft.com/office/drawing/2014/main" id="{25EAD55E-6512-B788-3B28-9D4AABD74BE4}"/>
              </a:ext>
            </a:extLst>
          </p:cNvPr>
          <p:cNvSpPr txBox="1"/>
          <p:nvPr/>
        </p:nvSpPr>
        <p:spPr>
          <a:xfrm>
            <a:off x="7921877" y="6141971"/>
            <a:ext cx="6093724" cy="276999"/>
          </a:xfrm>
          <a:prstGeom prst="rect">
            <a:avLst/>
          </a:prstGeom>
          <a:noFill/>
        </p:spPr>
        <p:txBody>
          <a:bodyPr wrap="square">
            <a:spAutoFit/>
          </a:bodyPr>
          <a:lstStyle/>
          <a:p>
            <a:r>
              <a:rPr lang="en-US" sz="1200">
                <a:solidFill>
                  <a:srgbClr val="006666"/>
                </a:solidFill>
                <a:latin typeface="Branding MediumItalic" pitchFamily="2" charset="77"/>
              </a:rPr>
              <a:t>Image credit: University of Illinois Extension</a:t>
            </a:r>
            <a:endParaRPr lang="en-CA" sz="1200">
              <a:solidFill>
                <a:srgbClr val="006666"/>
              </a:solidFill>
              <a:latin typeface="Branding MediumItalic" pitchFamily="2" charset="77"/>
            </a:endParaRPr>
          </a:p>
        </p:txBody>
      </p:sp>
      <p:pic>
        <p:nvPicPr>
          <p:cNvPr id="6" name="Picture 2">
            <a:extLst>
              <a:ext uri="{FF2B5EF4-FFF2-40B4-BE49-F238E27FC236}">
                <a16:creationId xmlns:a16="http://schemas.microsoft.com/office/drawing/2014/main" id="{6A9AF383-7484-674A-AA5E-45832FDCB97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2299696"/>
      </p:ext>
    </p:extLst>
  </p:cSld>
  <p:clrMapOvr>
    <a:masterClrMapping/>
  </p:clrMapOvr>
  <p:timing>
    <p:tnLst>
      <p:par>
        <p:cTn id="1" dur="indefinite" restart="never" nodeType="tmRoot">
          <p:childTnLst>
            <p:video>
              <p:cMediaNode vol="80000">
                <p:cTn id="2" display="0">
                  <p:stCondLst>
                    <p:cond delay="indefinite"/>
                  </p:stCondLst>
                </p:cTn>
                <p:tgtEl>
                  <p:spTgt spid="7"/>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196C6F-0DB3-474F-848F-86AFA923AB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5234" y="616736"/>
            <a:ext cx="6896100" cy="5270500"/>
          </a:xfrm>
          <a:prstGeom prst="rect">
            <a:avLst/>
          </a:prstGeom>
        </p:spPr>
      </p:pic>
      <p:sp>
        <p:nvSpPr>
          <p:cNvPr id="10" name="Content Placeholder 2">
            <a:extLst>
              <a:ext uri="{FF2B5EF4-FFF2-40B4-BE49-F238E27FC236}">
                <a16:creationId xmlns:a16="http://schemas.microsoft.com/office/drawing/2014/main" id="{D7FA1BB7-DA18-FB40-A493-029B3076565C}"/>
              </a:ext>
            </a:extLst>
          </p:cNvPr>
          <p:cNvSpPr txBox="1">
            <a:spLocks/>
          </p:cNvSpPr>
          <p:nvPr/>
        </p:nvSpPr>
        <p:spPr>
          <a:xfrm>
            <a:off x="1400222" y="525414"/>
            <a:ext cx="1671183" cy="4155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Font typeface="Arial" panose="020B0604020202020204" pitchFamily="34" charset="0"/>
              <a:buNone/>
            </a:pPr>
            <a:r>
              <a:rPr lang="en-CA" sz="1800" b="1">
                <a:latin typeface="Branding Black" pitchFamily="2" charset="77"/>
              </a:rPr>
              <a:t>NEW MEXICO</a:t>
            </a:r>
          </a:p>
        </p:txBody>
      </p:sp>
      <p:sp>
        <p:nvSpPr>
          <p:cNvPr id="11" name="Content Placeholder 2">
            <a:extLst>
              <a:ext uri="{FF2B5EF4-FFF2-40B4-BE49-F238E27FC236}">
                <a16:creationId xmlns:a16="http://schemas.microsoft.com/office/drawing/2014/main" id="{E40740BE-2B30-AA4B-9B98-CC1916539981}"/>
              </a:ext>
            </a:extLst>
          </p:cNvPr>
          <p:cNvSpPr txBox="1">
            <a:spLocks/>
          </p:cNvSpPr>
          <p:nvPr/>
        </p:nvSpPr>
        <p:spPr>
          <a:xfrm>
            <a:off x="1400222" y="1183538"/>
            <a:ext cx="3322385" cy="178757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4000"/>
              </a:lnSpc>
              <a:buFont typeface="Arial" panose="020B0604020202020204" pitchFamily="34" charset="0"/>
              <a:buNone/>
            </a:pPr>
            <a:r>
              <a:rPr lang="en-CA" sz="4800" b="1">
                <a:solidFill>
                  <a:srgbClr val="006666"/>
                </a:solidFill>
                <a:latin typeface="Branding SemiBold" pitchFamily="2" charset="77"/>
              </a:rPr>
              <a:t>HUMANS </a:t>
            </a:r>
            <a:br>
              <a:rPr lang="en-CA" sz="4800" b="1">
                <a:solidFill>
                  <a:srgbClr val="006666"/>
                </a:solidFill>
                <a:latin typeface="Branding SemiBold" pitchFamily="2" charset="77"/>
              </a:rPr>
            </a:br>
            <a:r>
              <a:rPr lang="en-CA" sz="4800" b="1">
                <a:solidFill>
                  <a:srgbClr val="006666"/>
                </a:solidFill>
                <a:latin typeface="Branding SemiBold" pitchFamily="2" charset="77"/>
              </a:rPr>
              <a:t>AS </a:t>
            </a:r>
            <a:r>
              <a:rPr lang="en-CA" sz="4800" b="1">
                <a:solidFill>
                  <a:srgbClr val="009999"/>
                </a:solidFill>
                <a:latin typeface="Branding Black" pitchFamily="2" charset="77"/>
              </a:rPr>
              <a:t>HABITAT </a:t>
            </a:r>
            <a:br>
              <a:rPr lang="en-CA" sz="4800" b="1">
                <a:solidFill>
                  <a:srgbClr val="009999"/>
                </a:solidFill>
                <a:latin typeface="Branding Black" pitchFamily="2" charset="77"/>
              </a:rPr>
            </a:br>
            <a:r>
              <a:rPr lang="en-CA" sz="4800" b="1">
                <a:solidFill>
                  <a:srgbClr val="009999"/>
                </a:solidFill>
                <a:latin typeface="Branding Black" pitchFamily="2" charset="77"/>
              </a:rPr>
              <a:t>MANAGERS</a:t>
            </a:r>
          </a:p>
        </p:txBody>
      </p:sp>
      <p:sp>
        <p:nvSpPr>
          <p:cNvPr id="12" name="Arrow: Chevron 70">
            <a:extLst>
              <a:ext uri="{FF2B5EF4-FFF2-40B4-BE49-F238E27FC236}">
                <a16:creationId xmlns:a16="http://schemas.microsoft.com/office/drawing/2014/main" id="{B3DF7450-E086-9A46-96F6-211891090908}"/>
              </a:ext>
            </a:extLst>
          </p:cNvPr>
          <p:cNvSpPr/>
          <p:nvPr/>
        </p:nvSpPr>
        <p:spPr>
          <a:xfrm rot="5400000">
            <a:off x="459613" y="466865"/>
            <a:ext cx="712498" cy="545573"/>
          </a:xfrm>
          <a:prstGeom prst="chevron">
            <a:avLst/>
          </a:prstGeom>
          <a:solidFill>
            <a:srgbClr val="0099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Chevron 74">
            <a:extLst>
              <a:ext uri="{FF2B5EF4-FFF2-40B4-BE49-F238E27FC236}">
                <a16:creationId xmlns:a16="http://schemas.microsoft.com/office/drawing/2014/main" id="{8799F0FA-3E68-D243-9E88-4415B5A72F3A}"/>
              </a:ext>
            </a:extLst>
          </p:cNvPr>
          <p:cNvSpPr/>
          <p:nvPr/>
        </p:nvSpPr>
        <p:spPr>
          <a:xfrm rot="5400000">
            <a:off x="468495" y="1136360"/>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5" name="Arrow: Chevron 75">
            <a:extLst>
              <a:ext uri="{FF2B5EF4-FFF2-40B4-BE49-F238E27FC236}">
                <a16:creationId xmlns:a16="http://schemas.microsoft.com/office/drawing/2014/main" id="{888B0EB8-18CB-F048-A3C4-6759405FCAD1}"/>
              </a:ext>
            </a:extLst>
          </p:cNvPr>
          <p:cNvSpPr/>
          <p:nvPr/>
        </p:nvSpPr>
        <p:spPr>
          <a:xfrm rot="5400000">
            <a:off x="468496" y="1787419"/>
            <a:ext cx="712498" cy="545574"/>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6" name="Arrow: Chevron 76">
            <a:extLst>
              <a:ext uri="{FF2B5EF4-FFF2-40B4-BE49-F238E27FC236}">
                <a16:creationId xmlns:a16="http://schemas.microsoft.com/office/drawing/2014/main" id="{E90C1D82-2891-224A-AB23-EEEC3ECE84DC}"/>
              </a:ext>
            </a:extLst>
          </p:cNvPr>
          <p:cNvSpPr/>
          <p:nvPr/>
        </p:nvSpPr>
        <p:spPr>
          <a:xfrm rot="5400000">
            <a:off x="468500" y="2438477"/>
            <a:ext cx="712498" cy="545572"/>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7" name="Arrow: Chevron 77">
            <a:extLst>
              <a:ext uri="{FF2B5EF4-FFF2-40B4-BE49-F238E27FC236}">
                <a16:creationId xmlns:a16="http://schemas.microsoft.com/office/drawing/2014/main" id="{2365AFB9-07CF-C242-A5A3-2FBEAF6603DA}"/>
              </a:ext>
            </a:extLst>
          </p:cNvPr>
          <p:cNvSpPr/>
          <p:nvPr/>
        </p:nvSpPr>
        <p:spPr>
          <a:xfrm rot="5400000">
            <a:off x="483411" y="3089536"/>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8" name="Arrow: Chevron 79">
            <a:extLst>
              <a:ext uri="{FF2B5EF4-FFF2-40B4-BE49-F238E27FC236}">
                <a16:creationId xmlns:a16="http://schemas.microsoft.com/office/drawing/2014/main" id="{3B11B0DD-B7F9-894A-BC6C-6128D6D54892}"/>
              </a:ext>
            </a:extLst>
          </p:cNvPr>
          <p:cNvSpPr/>
          <p:nvPr/>
        </p:nvSpPr>
        <p:spPr>
          <a:xfrm rot="5400000">
            <a:off x="492298" y="3740593"/>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19" name="Arrow: Chevron 80">
            <a:extLst>
              <a:ext uri="{FF2B5EF4-FFF2-40B4-BE49-F238E27FC236}">
                <a16:creationId xmlns:a16="http://schemas.microsoft.com/office/drawing/2014/main" id="{AD484CDC-EA3D-1A40-BA9D-EA098C43D11C}"/>
              </a:ext>
            </a:extLst>
          </p:cNvPr>
          <p:cNvSpPr/>
          <p:nvPr/>
        </p:nvSpPr>
        <p:spPr>
          <a:xfrm rot="5400000">
            <a:off x="492294" y="439165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0" name="Arrow: Chevron 81">
            <a:extLst>
              <a:ext uri="{FF2B5EF4-FFF2-40B4-BE49-F238E27FC236}">
                <a16:creationId xmlns:a16="http://schemas.microsoft.com/office/drawing/2014/main" id="{A3913DBE-32E3-254A-AFDF-B5A7B81EFD1C}"/>
              </a:ext>
            </a:extLst>
          </p:cNvPr>
          <p:cNvSpPr/>
          <p:nvPr/>
        </p:nvSpPr>
        <p:spPr>
          <a:xfrm rot="5400000">
            <a:off x="492295" y="5042709"/>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1" name="Arrow: Chevron 83">
            <a:extLst>
              <a:ext uri="{FF2B5EF4-FFF2-40B4-BE49-F238E27FC236}">
                <a16:creationId xmlns:a16="http://schemas.microsoft.com/office/drawing/2014/main" id="{7674747E-2A75-6C4D-A4E5-9605321B44C2}"/>
              </a:ext>
            </a:extLst>
          </p:cNvPr>
          <p:cNvSpPr/>
          <p:nvPr/>
        </p:nvSpPr>
        <p:spPr>
          <a:xfrm rot="5400000">
            <a:off x="500515" y="5693771"/>
            <a:ext cx="712498" cy="545573"/>
          </a:xfrm>
          <a:prstGeom prst="chevron">
            <a:avLst/>
          </a:prstGeom>
          <a:solidFill>
            <a:srgbClr val="0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CC"/>
              </a:solidFill>
            </a:endParaRPr>
          </a:p>
        </p:txBody>
      </p:sp>
      <p:sp>
        <p:nvSpPr>
          <p:cNvPr id="22" name="TextBox 21">
            <a:extLst>
              <a:ext uri="{FF2B5EF4-FFF2-40B4-BE49-F238E27FC236}">
                <a16:creationId xmlns:a16="http://schemas.microsoft.com/office/drawing/2014/main" id="{4606A058-73C6-134D-9DCE-7E083C46BD48}"/>
              </a:ext>
            </a:extLst>
          </p:cNvPr>
          <p:cNvSpPr txBox="1"/>
          <p:nvPr/>
        </p:nvSpPr>
        <p:spPr>
          <a:xfrm>
            <a:off x="1400222" y="3183486"/>
            <a:ext cx="3762703" cy="2862322"/>
          </a:xfrm>
          <a:prstGeom prst="rect">
            <a:avLst/>
          </a:prstGeom>
          <a:noFill/>
        </p:spPr>
        <p:txBody>
          <a:bodyPr wrap="square">
            <a:spAutoFit/>
          </a:bodyPr>
          <a:lstStyle/>
          <a:p>
            <a:r>
              <a:rPr lang="en-CA" b="1" dirty="0">
                <a:latin typeface="Branding Black" pitchFamily="2" charset="77"/>
                <a:ea typeface="Calibri" panose="020F0502020204030204" pitchFamily="34" charset="0"/>
                <a:cs typeface="Times New Roman" panose="02020603050405020304" pitchFamily="18" charset="0"/>
              </a:rPr>
              <a:t>Waffle</a:t>
            </a:r>
            <a:r>
              <a:rPr lang="en-CA" sz="1800" b="1" dirty="0">
                <a:effectLst/>
                <a:latin typeface="Branding Black" pitchFamily="2" charset="77"/>
                <a:ea typeface="Calibri" panose="020F0502020204030204" pitchFamily="34" charset="0"/>
                <a:cs typeface="Times New Roman" panose="02020603050405020304" pitchFamily="18" charset="0"/>
              </a:rPr>
              <a:t> gardens: </a:t>
            </a:r>
            <a:r>
              <a:rPr lang="en-CA" sz="1800" b="1" dirty="0">
                <a:effectLst/>
                <a:latin typeface="Branding SemiBold" pitchFamily="2" charset="77"/>
                <a:ea typeface="Calibri" panose="020F0502020204030204" pitchFamily="34" charset="0"/>
                <a:cs typeface="Times New Roman" panose="02020603050405020304" pitchFamily="18" charset="0"/>
              </a:rPr>
              <a:t>A grid of squares surrounded by raised mounds of dirt. This would help to:</a:t>
            </a:r>
          </a:p>
          <a:p>
            <a:endParaRPr lang="en-CA" sz="1800" b="1" dirty="0">
              <a:effectLst/>
              <a:latin typeface="Branding SemiBold" pitchFamily="2" charset="77"/>
              <a:ea typeface="Calibri" panose="020F0502020204030204" pitchFamily="34" charset="0"/>
              <a:cs typeface="Times New Roman" panose="02020603050405020304" pitchFamily="18" charset="0"/>
            </a:endParaRPr>
          </a:p>
          <a:p>
            <a:pPr marL="285750" indent="-285750">
              <a:buSzPct val="75000"/>
              <a:buFont typeface="Arial" panose="020B0604020202020204" pitchFamily="34" charset="0"/>
              <a:buChar char="•"/>
            </a:pPr>
            <a:r>
              <a:rPr lang="en-CA" sz="1800" b="1" dirty="0">
                <a:effectLst/>
                <a:latin typeface="Branding SemiBold" pitchFamily="2" charset="77"/>
                <a:ea typeface="Calibri" panose="020F0502020204030204" pitchFamily="34" charset="0"/>
                <a:cs typeface="Times New Roman" panose="02020603050405020304" pitchFamily="18" charset="0"/>
              </a:rPr>
              <a:t>direct the flow of water </a:t>
            </a:r>
            <a:br>
              <a:rPr lang="en-CA" sz="1800" b="1" dirty="0">
                <a:effectLst/>
                <a:latin typeface="Branding SemiBold" pitchFamily="2" charset="77"/>
                <a:ea typeface="Calibri" panose="020F0502020204030204" pitchFamily="34" charset="0"/>
                <a:cs typeface="Times New Roman" panose="02020603050405020304" pitchFamily="18" charset="0"/>
              </a:rPr>
            </a:br>
            <a:r>
              <a:rPr lang="en-CA" sz="1800" b="1" dirty="0">
                <a:effectLst/>
                <a:latin typeface="Branding SemiBold" pitchFamily="2" charset="77"/>
                <a:ea typeface="Calibri" panose="020F0502020204030204" pitchFamily="34" charset="0"/>
                <a:cs typeface="Times New Roman" panose="02020603050405020304" pitchFamily="18" charset="0"/>
              </a:rPr>
              <a:t>directly to the plants </a:t>
            </a:r>
          </a:p>
          <a:p>
            <a:pPr marL="285750" indent="-285750">
              <a:buSzPct val="75000"/>
              <a:buFont typeface="Arial" panose="020B0604020202020204" pitchFamily="34" charset="0"/>
              <a:buChar char="•"/>
            </a:pPr>
            <a:r>
              <a:rPr lang="en-CA" sz="1800" b="1" dirty="0">
                <a:effectLst/>
                <a:latin typeface="Branding SemiBold" pitchFamily="2" charset="77"/>
                <a:ea typeface="Calibri" panose="020F0502020204030204" pitchFamily="34" charset="0"/>
                <a:cs typeface="Times New Roman" panose="02020603050405020304" pitchFamily="18" charset="0"/>
              </a:rPr>
              <a:t>protect plants from wind </a:t>
            </a:r>
          </a:p>
          <a:p>
            <a:pPr marL="285750" indent="-285750">
              <a:buSzPct val="75000"/>
              <a:buFont typeface="Arial" panose="020B0604020202020204" pitchFamily="34" charset="0"/>
              <a:buChar char="•"/>
            </a:pPr>
            <a:r>
              <a:rPr lang="en-CA" sz="1800" b="1" dirty="0">
                <a:effectLst/>
                <a:latin typeface="Branding SemiBold" pitchFamily="2" charset="77"/>
                <a:ea typeface="Calibri" panose="020F0502020204030204" pitchFamily="34" charset="0"/>
                <a:cs typeface="Times New Roman" panose="02020603050405020304" pitchFamily="18" charset="0"/>
              </a:rPr>
              <a:t>reduce the amount of </a:t>
            </a:r>
            <a:br>
              <a:rPr lang="en-CA" sz="1800" b="1" dirty="0">
                <a:effectLst/>
                <a:latin typeface="Branding SemiBold" pitchFamily="2" charset="77"/>
                <a:ea typeface="Calibri" panose="020F0502020204030204" pitchFamily="34" charset="0"/>
                <a:cs typeface="Times New Roman" panose="02020603050405020304" pitchFamily="18" charset="0"/>
              </a:rPr>
            </a:br>
            <a:r>
              <a:rPr lang="en-CA" sz="1800" b="1" dirty="0">
                <a:effectLst/>
                <a:latin typeface="Branding SemiBold" pitchFamily="2" charset="77"/>
                <a:ea typeface="Calibri" panose="020F0502020204030204" pitchFamily="34" charset="0"/>
                <a:cs typeface="Times New Roman" panose="02020603050405020304" pitchFamily="18" charset="0"/>
              </a:rPr>
              <a:t>water needed</a:t>
            </a:r>
          </a:p>
          <a:p>
            <a:endParaRPr lang="en-CA" sz="1800" b="1" dirty="0">
              <a:effectLst/>
              <a:latin typeface="Branding SemiBold" pitchFamily="2" charset="77"/>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CD6BA429-3609-900F-898D-B265C8477404}"/>
              </a:ext>
            </a:extLst>
          </p:cNvPr>
          <p:cNvSpPr txBox="1"/>
          <p:nvPr/>
        </p:nvSpPr>
        <p:spPr>
          <a:xfrm>
            <a:off x="10119815" y="5861142"/>
            <a:ext cx="6100548" cy="369332"/>
          </a:xfrm>
          <a:prstGeom prst="rect">
            <a:avLst/>
          </a:prstGeom>
          <a:noFill/>
        </p:spPr>
        <p:txBody>
          <a:bodyPr wrap="square">
            <a:spAutoFit/>
          </a:bodyPr>
          <a:lstStyle/>
          <a:p>
            <a:r>
              <a:rPr lang="en-CA" b="0" i="0">
                <a:solidFill>
                  <a:srgbClr val="707070"/>
                </a:solidFill>
                <a:effectLst/>
                <a:latin typeface="GuardianTextSans"/>
              </a:rPr>
              <a:t> </a:t>
            </a:r>
            <a:r>
              <a:rPr lang="en-CA" sz="1200">
                <a:solidFill>
                  <a:srgbClr val="006666"/>
                </a:solidFill>
                <a:latin typeface="Branding MediumItalic" pitchFamily="2" charset="77"/>
              </a:rPr>
              <a:t>Photograph: Jesse Nusbaum</a:t>
            </a:r>
          </a:p>
        </p:txBody>
      </p:sp>
      <p:pic>
        <p:nvPicPr>
          <p:cNvPr id="2" name="Picture 2">
            <a:extLst>
              <a:ext uri="{FF2B5EF4-FFF2-40B4-BE49-F238E27FC236}">
                <a16:creationId xmlns:a16="http://schemas.microsoft.com/office/drawing/2014/main" id="{84E26621-107D-C69E-CAA1-475F9D6075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3127" y="6267450"/>
            <a:ext cx="723900" cy="59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2102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CE ppt template">
  <a:themeElements>
    <a:clrScheme name="WCE">
      <a:dk1>
        <a:srgbClr val="000000"/>
      </a:dk1>
      <a:lt1>
        <a:srgbClr val="FFFFFF"/>
      </a:lt1>
      <a:dk2>
        <a:srgbClr val="016450"/>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CE ppt template" id="{1EBD2B95-38D0-40FA-A5BB-64C56D6F5599}" vid="{81ECBE70-3B39-4A74-B9C8-3BCB9DD17D3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121FFB78024247BB2899055CCAD23D" ma:contentTypeVersion="16" ma:contentTypeDescription="Create a new document." ma:contentTypeScope="" ma:versionID="141f558a3141ae215dd1470ba23e8a38">
  <xsd:schema xmlns:xsd="http://www.w3.org/2001/XMLSchema" xmlns:xs="http://www.w3.org/2001/XMLSchema" xmlns:p="http://schemas.microsoft.com/office/2006/metadata/properties" xmlns:ns2="36490c9d-2490-4592-8806-263b5593b936" xmlns:ns3="51c7e85f-3b6d-46b7-a9e5-37fdb3392937" targetNamespace="http://schemas.microsoft.com/office/2006/metadata/properties" ma:root="true" ma:fieldsID="405e0e830bb2ef7ab9d7b1e63b3c7594" ns2:_="" ns3:_="">
    <xsd:import namespace="36490c9d-2490-4592-8806-263b5593b936"/>
    <xsd:import namespace="51c7e85f-3b6d-46b7-a9e5-37fdb339293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490c9d-2490-4592-8806-263b5593b9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0416c9de-d322-4079-99ba-8b48fe7f0d1c"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1c7e85f-3b6d-46b7-a9e5-37fdb339293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9ccf43e-9806-4a26-bac9-792cd7e927f8}" ma:internalName="TaxCatchAll" ma:showField="CatchAllData" ma:web="51c7e85f-3b6d-46b7-a9e5-37fdb339293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6490c9d-2490-4592-8806-263b5593b936">
      <Terms xmlns="http://schemas.microsoft.com/office/infopath/2007/PartnerControls"/>
    </lcf76f155ced4ddcb4097134ff3c332f>
    <TaxCatchAll xmlns="51c7e85f-3b6d-46b7-a9e5-37fdb3392937" xsi:nil="true"/>
    <SharedWithUsers xmlns="51c7e85f-3b6d-46b7-a9e5-37fdb3392937">
      <UserInfo>
        <DisplayName>Paul Thoroughgood</DisplayName>
        <AccountId>606</AccountId>
        <AccountType/>
      </UserInfo>
    </SharedWithUsers>
  </documentManagement>
</p:properties>
</file>

<file path=customXml/itemProps1.xml><?xml version="1.0" encoding="utf-8"?>
<ds:datastoreItem xmlns:ds="http://schemas.openxmlformats.org/officeDocument/2006/customXml" ds:itemID="{404152EC-D047-4DA2-A5B5-B3E3241E7457}">
  <ds:schemaRefs>
    <ds:schemaRef ds:uri="http://schemas.microsoft.com/sharepoint/v3/contenttype/forms"/>
  </ds:schemaRefs>
</ds:datastoreItem>
</file>

<file path=customXml/itemProps2.xml><?xml version="1.0" encoding="utf-8"?>
<ds:datastoreItem xmlns:ds="http://schemas.openxmlformats.org/officeDocument/2006/customXml" ds:itemID="{7050CFCC-92B2-44D0-BEE2-B2EAC1489F1E}">
  <ds:schemaRefs>
    <ds:schemaRef ds:uri="36490c9d-2490-4592-8806-263b5593b936"/>
    <ds:schemaRef ds:uri="51c7e85f-3b6d-46b7-a9e5-37fdb33929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60A911F-62A6-4D4D-92BF-64FB8FB09639}">
  <ds:schemaRefs>
    <ds:schemaRef ds:uri="36490c9d-2490-4592-8806-263b5593b936"/>
    <ds:schemaRef ds:uri="51c7e85f-3b6d-46b7-a9e5-37fdb33929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30</TotalTime>
  <Words>5214</Words>
  <Application>Microsoft Office PowerPoint</Application>
  <PresentationFormat>Widescreen</PresentationFormat>
  <Paragraphs>340</Paragraphs>
  <Slides>30</Slides>
  <Notes>29</Notes>
  <HiddenSlides>0</HiddenSlides>
  <MMClips>1</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Office Theme</vt:lpstr>
      <vt:lpstr>WCE ppt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Needham</dc:creator>
  <cp:lastModifiedBy>Jessica Needham</cp:lastModifiedBy>
  <cp:revision>112</cp:revision>
  <dcterms:created xsi:type="dcterms:W3CDTF">2022-11-18T14:13:30Z</dcterms:created>
  <dcterms:modified xsi:type="dcterms:W3CDTF">2023-05-24T20:23:07Z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0x0101005D121FFB78024247BB2899055CCAD23D</vt:lpwstr>
  </property>
  <property fmtid="{D5CDD505-2E9C-101B-9397-08002B2CF9AE}" pid="3" name="MediaServiceImageTags">
    <vt:lpwstr/>
  </property>
</Properties>
</file>