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648" r:id="rId5"/>
  </p:sldMasterIdLst>
  <p:notesMasterIdLst>
    <p:notesMasterId r:id="rId52"/>
  </p:notesMasterIdLst>
  <p:sldIdLst>
    <p:sldId id="316" r:id="rId6"/>
    <p:sldId id="555" r:id="rId7"/>
    <p:sldId id="514" r:id="rId8"/>
    <p:sldId id="538" r:id="rId9"/>
    <p:sldId id="542" r:id="rId10"/>
    <p:sldId id="543" r:id="rId11"/>
    <p:sldId id="428" r:id="rId12"/>
    <p:sldId id="470" r:id="rId13"/>
    <p:sldId id="516" r:id="rId14"/>
    <p:sldId id="439" r:id="rId15"/>
    <p:sldId id="548" r:id="rId16"/>
    <p:sldId id="547" r:id="rId17"/>
    <p:sldId id="519" r:id="rId18"/>
    <p:sldId id="558" r:id="rId19"/>
    <p:sldId id="559" r:id="rId20"/>
    <p:sldId id="560" r:id="rId21"/>
    <p:sldId id="550" r:id="rId22"/>
    <p:sldId id="549" r:id="rId23"/>
    <p:sldId id="452" r:id="rId24"/>
    <p:sldId id="556" r:id="rId25"/>
    <p:sldId id="564" r:id="rId26"/>
    <p:sldId id="557" r:id="rId27"/>
    <p:sldId id="472" r:id="rId28"/>
    <p:sldId id="449" r:id="rId29"/>
    <p:sldId id="552" r:id="rId30"/>
    <p:sldId id="551" r:id="rId31"/>
    <p:sldId id="526" r:id="rId32"/>
    <p:sldId id="518" r:id="rId33"/>
    <p:sldId id="527" r:id="rId34"/>
    <p:sldId id="545" r:id="rId35"/>
    <p:sldId id="546" r:id="rId36"/>
    <p:sldId id="531" r:id="rId37"/>
    <p:sldId id="554" r:id="rId38"/>
    <p:sldId id="553" r:id="rId39"/>
    <p:sldId id="532" r:id="rId40"/>
    <p:sldId id="535" r:id="rId41"/>
    <p:sldId id="440" r:id="rId42"/>
    <p:sldId id="537" r:id="rId43"/>
    <p:sldId id="533" r:id="rId44"/>
    <p:sldId id="536" r:id="rId45"/>
    <p:sldId id="485" r:id="rId46"/>
    <p:sldId id="561" r:id="rId47"/>
    <p:sldId id="562" r:id="rId48"/>
    <p:sldId id="490" r:id="rId49"/>
    <p:sldId id="563" r:id="rId50"/>
    <p:sldId id="486" r:id="rId51"/>
  </p:sldIdLst>
  <p:sldSz cx="12192000" cy="6858000"/>
  <p:notesSz cx="6858000" cy="9144000"/>
  <p:embeddedFontLst>
    <p:embeddedFont>
      <p:font typeface="Branding Black" panose="00000A00000000000000" charset="0"/>
      <p:bold r:id="rId53"/>
    </p:embeddedFont>
    <p:embeddedFont>
      <p:font typeface="Branding BlackItalic" panose="00000A00000000000000" charset="0"/>
      <p:bold r:id="rId54"/>
    </p:embeddedFont>
    <p:embeddedFont>
      <p:font typeface="Branding Bold" panose="00000800000000000000" charset="0"/>
      <p:bold r:id="rId55"/>
    </p:embeddedFont>
    <p:embeddedFont>
      <p:font typeface="Branding BoldItalic" panose="00000800000000000000" charset="0"/>
      <p:bold r:id="rId56"/>
    </p:embeddedFont>
    <p:embeddedFont>
      <p:font typeface="Branding Medium" panose="00000600000000000000" charset="0"/>
      <p:regular r:id="rId57"/>
    </p:embeddedFont>
    <p:embeddedFont>
      <p:font typeface="Branding SemiBold" panose="00000700000000000000" charset="0"/>
      <p:regular r:id="rId58"/>
      <p:bold r:id="rId59"/>
    </p:embeddedFont>
    <p:embeddedFont>
      <p:font typeface="Calibri" panose="020F0502020204030204" pitchFamily="34" charset="0"/>
      <p:regular r:id="rId60"/>
      <p:bold r:id="rId61"/>
      <p:italic r:id="rId62"/>
      <p:boldItalic r:id="rId63"/>
    </p:embeddedFont>
    <p:embeddedFont>
      <p:font typeface="Calibri Light" panose="020F0302020204030204" pitchFamily="34" charset="0"/>
      <p:regular r:id="rId64"/>
      <p:italic r:id="rId65"/>
    </p:embeddedFont>
    <p:embeddedFont>
      <p:font typeface="helvetica" panose="020B0604020202020204" pitchFamily="34" charset="0"/>
      <p:regular r:id="rId66"/>
      <p:bold r:id="rId67"/>
      <p:italic r:id="rId68"/>
      <p:boldItalic r:id="rId69"/>
    </p:embeddedFont>
    <p:embeddedFont>
      <p:font typeface="Open Sans" panose="020B0606030504020204" pitchFamily="34" charset="0"/>
      <p:regular r:id="rId70"/>
      <p:bold r:id="rId71"/>
      <p:italic r:id="rId72"/>
      <p:boldItalic r:id="rId73"/>
    </p:embeddedFont>
    <p:embeddedFont>
      <p:font typeface="Roboto" panose="02000000000000000000" pitchFamily="2" charset="0"/>
      <p:regular r:id="rId74"/>
      <p:bold r:id="rId75"/>
      <p:italic r:id="rId76"/>
      <p:boldItalic r:id="rId7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EE9A540-D40F-EAC5-E454-0222A8EDF206}" name="Mariane Bolla" initials="MB" userId="S::m_bolla@ducks.ca::0dae2f18-cb79-44f9-8056-9fd0fe141dfb" providerId="AD"/>
  <p188:author id="{CD858AA3-D1A1-5C05-B66E-2BE549506736}" name="Kristine Tapley" initials="KT" userId="S::k_tapley@ducks.ca::b5c0a384-7e38-4dff-aa64-996cbc3f6705" providerId="AD"/>
  <p188:author id="{20282AE7-2DD6-B501-4745-6228DF131379}" name="Jessica Needham" initials="JN" userId="S::j_needham@ducks.ca::34b88a6d-5679-479b-8a75-37f993f309d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66"/>
    <a:srgbClr val="E9E642"/>
    <a:srgbClr val="FFFF99"/>
    <a:srgbClr val="B73A71"/>
    <a:srgbClr val="000000"/>
    <a:srgbClr val="783E63"/>
    <a:srgbClr val="FFFFFF"/>
    <a:srgbClr val="BAB3B3"/>
    <a:srgbClr val="007A61"/>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0E7386-4DDE-4165-8A0C-80F20E56D3C9}" v="177" dt="2023-05-01T17:55:43.5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172" autoAdjust="0"/>
    <p:restoredTop sz="66571" autoAdjust="0"/>
  </p:normalViewPr>
  <p:slideViewPr>
    <p:cSldViewPr snapToGrid="0">
      <p:cViewPr varScale="1">
        <p:scale>
          <a:sx n="48" d="100"/>
          <a:sy n="48" d="100"/>
        </p:scale>
        <p:origin x="78" y="6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11.fntdata"/><Relationship Id="rId68" Type="http://schemas.openxmlformats.org/officeDocument/2006/relationships/font" Target="fonts/font16.fntdata"/><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font" Target="fonts/font1.fntdata"/><Relationship Id="rId58" Type="http://schemas.openxmlformats.org/officeDocument/2006/relationships/font" Target="fonts/font6.fntdata"/><Relationship Id="rId74" Type="http://schemas.openxmlformats.org/officeDocument/2006/relationships/font" Target="fonts/font22.fntdata"/><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font" Target="fonts/font9.fntdata"/><Relationship Id="rId82" Type="http://schemas.microsoft.com/office/2015/10/relationships/revisionInfo" Target="revisionInfo.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font" Target="fonts/font17.fntdata"/><Relationship Id="rId77" Type="http://schemas.openxmlformats.org/officeDocument/2006/relationships/font" Target="fonts/font25.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20.fntdata"/><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7.fntdata"/><Relationship Id="rId67" Type="http://schemas.openxmlformats.org/officeDocument/2006/relationships/font" Target="fonts/font15.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font" Target="fonts/font18.fntdata"/><Relationship Id="rId75" Type="http://schemas.openxmlformats.org/officeDocument/2006/relationships/font" Target="fonts/font23.fntdata"/><Relationship Id="rId83"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5.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73" Type="http://schemas.openxmlformats.org/officeDocument/2006/relationships/font" Target="fonts/font21.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font" Target="fonts/font3.fntdata"/><Relationship Id="rId76" Type="http://schemas.openxmlformats.org/officeDocument/2006/relationships/font" Target="fonts/font24.fntdata"/><Relationship Id="rId7" Type="http://schemas.openxmlformats.org/officeDocument/2006/relationships/slide" Target="slides/slide2.xml"/><Relationship Id="rId71" Type="http://schemas.openxmlformats.org/officeDocument/2006/relationships/font" Target="fonts/font19.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CB7C4A-7CEA-43D1-A056-CBC974B182E5}" type="datetimeFigureOut">
              <a:rPr lang="en-CA" smtClean="0"/>
              <a:t>2023-05-24</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9311CB-16F7-47F3-8618-42B9C004305A}" type="slidenum">
              <a:rPr lang="en-CA" smtClean="0"/>
              <a:t>‹#›</a:t>
            </a:fld>
            <a:endParaRPr lang="en-CA"/>
          </a:p>
        </p:txBody>
      </p:sp>
    </p:spTree>
    <p:extLst>
      <p:ext uri="{BB962C8B-B14F-4D97-AF65-F5344CB8AC3E}">
        <p14:creationId xmlns:p14="http://schemas.microsoft.com/office/powerpoint/2010/main" val="1077046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ucks.ca/our-work/education/"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education@ducks.ca"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capi-icpa.ca/wp-content/uploads/2022/07/2022-07-25-Ag-Census_QuickThink_Draft_7-Final_reduced.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mailto:education@ducks.ca"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s://www.ducks.ca/our-work/education/"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ducks.ca/assets/2021/01/image-20201014-184235-4f7ac9d7-scaled-1000x678-c-default.jpe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fontAlgn="base">
              <a:spcBef>
                <a:spcPts val="0"/>
              </a:spcBef>
              <a:spcAft>
                <a:spcPts val="0"/>
              </a:spcAft>
            </a:pPr>
            <a:r>
              <a:rPr lang="en-CA" sz="1800" b="1" dirty="0">
                <a:effectLst/>
                <a:latin typeface="Calibri" panose="020F0502020204030204" pitchFamily="34" charset="0"/>
                <a:ea typeface="Calibri" panose="020F0502020204030204" pitchFamily="34" charset="0"/>
                <a:cs typeface="Times New Roman" panose="02020603050405020304" pitchFamily="18" charset="0"/>
              </a:rPr>
              <a:t>2023 © Ducks Unlimited Canada​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Calibri" panose="020F0502020204030204" pitchFamily="34" charset="0"/>
                <a:ea typeface="Calibri" panose="020F0502020204030204" pitchFamily="34" charset="0"/>
                <a:cs typeface="Times New Roman" panose="02020603050405020304" pitchFamily="18" charset="0"/>
              </a:rPr>
              <a:t>This presentation is for the use of teachers, Ducks Unlimited Canada (DUC) Ambassadors, and other affiliates or associates for the sole purpose of education. Please do not duplicate or disassemble this presentation other than for its recommended use. For additional information, please see our website at </a:t>
            </a:r>
            <a:r>
              <a:rPr lang="en-US" sz="1800" u="none" strike="noStrike" dirty="0">
                <a:effectLst/>
                <a:latin typeface="Calibri" panose="020F0502020204030204" pitchFamily="34" charset="0"/>
                <a:ea typeface="Calibri" panose="020F0502020204030204" pitchFamily="34" charset="0"/>
                <a:cs typeface="Times New Roman" panose="02020603050405020304" pitchFamily="18" charset="0"/>
                <a:hlinkClick r:id="rId3"/>
              </a:rPr>
              <a:t>https://www.ducks.ca/our-work/education/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Calibri" panose="020F0502020204030204" pitchFamily="34" charset="0"/>
                <a:ea typeface="Calibri" panose="020F0502020204030204" pitchFamily="34" charset="0"/>
                <a:cs typeface="Times New Roman" panose="02020603050405020304" pitchFamily="18" charset="0"/>
              </a:rPr>
              <a:t>For more information or to access images for other purposes, please contact DUC Education at </a:t>
            </a:r>
            <a:r>
              <a:rPr lang="en-CA" sz="1800" u="none" strike="noStrike" dirty="0">
                <a:effectLst/>
                <a:latin typeface="Calibri" panose="020F0502020204030204" pitchFamily="34" charset="0"/>
                <a:ea typeface="Calibri" panose="020F0502020204030204" pitchFamily="34" charset="0"/>
                <a:cs typeface="Times New Roman" panose="02020603050405020304" pitchFamily="18" charset="0"/>
                <a:hlinkClick r:id="rId4"/>
              </a:rPr>
              <a:t>education@ducks.ca</a:t>
            </a:r>
            <a:r>
              <a:rPr lang="en-CA"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CA" sz="1800" dirty="0">
              <a:effectLst/>
              <a:latin typeface="Times New Roman" panose="02020603050405020304" pitchFamily="18" charset="0"/>
              <a:ea typeface="Times New Roman" panose="02020603050405020304" pitchFamily="18" charset="0"/>
            </a:endParaRPr>
          </a:p>
          <a:p>
            <a:pPr marL="0" marR="0" indent="131445"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Please read the notes below each slide to gain insight into teaching material and activity instructions. DUC Education has compiled extensive research on how agriculture can play a key role in conserving our native grasslands while also making sure we are teaching youth about the importance of these ecosystems from a comprehensive approach and perspective. This PowerPoint has a specific flow, please make sure to follow it.​</a:t>
            </a:r>
            <a:endParaRPr lang="en-CA" sz="1800" dirty="0">
              <a:effectLst/>
              <a:latin typeface="Times New Roman" panose="02020603050405020304" pitchFamily="18" charset="0"/>
              <a:ea typeface="Times New Roman" panose="02020603050405020304" pitchFamily="18" charset="0"/>
            </a:endParaRPr>
          </a:p>
          <a:p>
            <a:pPr marL="0" marR="0" indent="45720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Designed for students of Grade 9 and up. ​This PowerPoint is part of the Grasslands and Agriculture resource pack, make sure to check out the supporting resources here: https://www.ducks.ca/resources/educators/ </a:t>
            </a:r>
            <a:endParaRPr lang="en-CA" sz="1800" dirty="0">
              <a:effectLst/>
              <a:latin typeface="Times New Roman" panose="02020603050405020304" pitchFamily="18" charset="0"/>
              <a:ea typeface="Times New Roman" panose="02020603050405020304" pitchFamily="18" charset="0"/>
            </a:endParaRPr>
          </a:p>
          <a:p>
            <a:pPr marL="0" marR="0" indent="22860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Disclosure: Talking about Canada’s Colonial history, past and present, with youth can be stressful and may give rise to uncomfortable feelings. ​It is important to address these feelings and reassure students it is normal to have them.​</a:t>
            </a:r>
            <a:endParaRPr lang="en-CA" sz="1800" dirty="0">
              <a:effectLst/>
              <a:latin typeface="Times New Roman" panose="02020603050405020304" pitchFamily="18" charset="0"/>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841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dirty="0">
                <a:effectLst/>
                <a:latin typeface="Calibri"/>
                <a:ea typeface="Calibri" panose="020F0502020204030204" pitchFamily="34" charset="0"/>
                <a:cs typeface="Calibri"/>
              </a:rPr>
              <a:t>Agriculture across Canada is a mosaic of different farming practices, from the type of crops grown or livestock raised, the scale and size of the farm, and farming practices. Our best opportunity to help protect natural habitat in the prairies is to work with the people and farmers who own the land! There are a variety of strategies that Indigenous Peoples, Farmers and DUC have been using to form these working relationships to protect and restore the land including. </a:t>
            </a:r>
            <a:endParaRPr lang="en-CA" sz="1800" dirty="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10</a:t>
            </a:fld>
            <a:endParaRPr lang="en-CA"/>
          </a:p>
        </p:txBody>
      </p:sp>
    </p:spTree>
    <p:extLst>
      <p:ext uri="{BB962C8B-B14F-4D97-AF65-F5344CB8AC3E}">
        <p14:creationId xmlns:p14="http://schemas.microsoft.com/office/powerpoint/2010/main" val="298327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sz="1800" dirty="0">
                <a:latin typeface="Calibri"/>
                <a:cs typeface="Calibri"/>
              </a:rPr>
              <a:t>True or false: ask your class to raise their hand if they think the statement is true. Ask them to raise their hand if they think the statement is false.</a:t>
            </a:r>
            <a:endParaRPr lang="en-CA" sz="1800" dirty="0">
              <a:solidFill>
                <a:srgbClr val="FF0000"/>
              </a:solidFill>
              <a:highlight>
                <a:srgbClr val="FFFF00"/>
              </a:highlight>
              <a:latin typeface="Calibri"/>
              <a:cs typeface="Calibri"/>
            </a:endParaRPr>
          </a:p>
          <a:p>
            <a:pPr>
              <a:lnSpc>
                <a:spcPct val="107000"/>
              </a:lnSpc>
            </a:pPr>
            <a:endParaRPr lang="en-US" sz="1800" b="1" dirty="0">
              <a:latin typeface="Calibri"/>
              <a:ea typeface="Calibri" panose="020F0502020204030204" pitchFamily="34" charset="0"/>
              <a:cs typeface="Calibri"/>
            </a:endParaRPr>
          </a:p>
          <a:p>
            <a:pPr>
              <a:lnSpc>
                <a:spcPct val="107000"/>
              </a:lnSpc>
            </a:pPr>
            <a:r>
              <a:rPr lang="en-US" sz="1800" b="1" dirty="0">
                <a:latin typeface="Calibri"/>
                <a:ea typeface="Calibri" panose="020F0502020204030204" pitchFamily="34" charset="0"/>
                <a:cs typeface="Calibri"/>
              </a:rPr>
              <a:t>What's the answer?</a:t>
            </a:r>
            <a:r>
              <a:rPr lang="en-US" sz="1800" dirty="0">
                <a:latin typeface="Calibri"/>
                <a:ea typeface="Calibri" panose="020F0502020204030204" pitchFamily="34" charset="0"/>
                <a:cs typeface="Calibri"/>
              </a:rPr>
              <a:t> </a:t>
            </a:r>
            <a:r>
              <a:rPr lang="en-US" sz="1800" dirty="0">
                <a:effectLst/>
                <a:latin typeface="Calibri"/>
                <a:ea typeface="Calibri" panose="020F0502020204030204" pitchFamily="34" charset="0"/>
                <a:cs typeface="Calibri"/>
              </a:rPr>
              <a:t> *Click*  </a:t>
            </a:r>
            <a:r>
              <a:rPr lang="en-US" sz="1800" b="1" dirty="0">
                <a:solidFill>
                  <a:srgbClr val="FF0000"/>
                </a:solidFill>
                <a:highlight>
                  <a:srgbClr val="FFFF00"/>
                </a:highlight>
                <a:latin typeface="Calibri"/>
                <a:ea typeface="Calibri" panose="020F0502020204030204" pitchFamily="34" charset="0"/>
                <a:cs typeface="Calibri"/>
              </a:rPr>
              <a:t>TRUE</a:t>
            </a:r>
            <a:endParaRPr lang="en-CA" sz="1800" dirty="0">
              <a:solidFill>
                <a:srgbClr val="FF0000"/>
              </a:solidFill>
              <a:effectLst/>
              <a:highlight>
                <a:srgbClr val="FFFF00"/>
              </a:highlight>
              <a:latin typeface="Calibri"/>
              <a:ea typeface="Calibri" panose="020F0502020204030204" pitchFamily="34" charset="0"/>
              <a:cs typeface="Calibri"/>
            </a:endParaRPr>
          </a:p>
          <a:p>
            <a:r>
              <a:rPr lang="en-US" sz="1800" dirty="0">
                <a:latin typeface="Calibri"/>
                <a:ea typeface="Calibri" panose="020F0502020204030204" pitchFamily="34" charset="0"/>
                <a:cs typeface="Calibri"/>
              </a:rPr>
              <a:t>From a 2019 UBC study, </a:t>
            </a:r>
            <a:r>
              <a:rPr lang="en-US" dirty="0"/>
              <a:t>the total numbers of birds, mammals, amphibians and reptiles were the highest on lands managed or co-managed by Indigenous communities. Protected areas like parks and wildlife reserves had the second highest levels of biodiversity.</a:t>
            </a:r>
            <a:endParaRPr lang="en-US" dirty="0">
              <a:cs typeface="Calibri" panose="020F0502020204030204"/>
            </a:endParaRPr>
          </a:p>
          <a:p>
            <a:endParaRPr lang="en-US" dirty="0">
              <a:latin typeface="Calibri"/>
              <a:ea typeface="Calibri" panose="020F0502020204030204" pitchFamily="34" charset="0"/>
              <a:cs typeface="Calibri"/>
            </a:endParaRPr>
          </a:p>
          <a:p>
            <a:r>
              <a:rPr lang="en-US" dirty="0">
                <a:latin typeface="Calibri"/>
                <a:ea typeface="Calibri" panose="020F0502020204030204" pitchFamily="34" charset="0"/>
                <a:cs typeface="Calibri"/>
              </a:rPr>
              <a:t>Source: </a:t>
            </a:r>
            <a:r>
              <a:rPr lang="en-US" dirty="0"/>
              <a:t>https://news.ubc.ca/2019/07/31/biodiversity-highest-on-indigenous-managed-lands/</a:t>
            </a:r>
            <a:endParaRPr lang="en-US" dirty="0">
              <a:effectLst/>
              <a:latin typeface="Calibri" panose="020F0502020204030204" pitchFamily="34" charset="0"/>
              <a:ea typeface="Calibri" panose="020F0502020204030204" pitchFamily="34" charset="0"/>
              <a:cs typeface="Calibri"/>
            </a:endParaRPr>
          </a:p>
          <a:p>
            <a:pPr>
              <a:lnSpc>
                <a:spcPct val="107000"/>
              </a:lnSpc>
              <a:spcAft>
                <a:spcPts val="800"/>
              </a:spcAft>
            </a:pPr>
            <a:endParaRPr lang="en-US" sz="1800" dirty="0">
              <a:latin typeface="Calibri" panose="020F0502020204030204" pitchFamily="34" charset="0"/>
              <a:cs typeface="Calibri" panose="020F0502020204030204"/>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12</a:t>
            </a:fld>
            <a:endParaRPr lang="en-CA"/>
          </a:p>
        </p:txBody>
      </p:sp>
    </p:spTree>
    <p:extLst>
      <p:ext uri="{BB962C8B-B14F-4D97-AF65-F5344CB8AC3E}">
        <p14:creationId xmlns:p14="http://schemas.microsoft.com/office/powerpoint/2010/main" val="4232931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Indigenous Peoples steward 80% of the planet’s remaining biodiversity, and yet only make up 5% of the world’s population. In 2018, Canada commissioned an Indigenous Circle of Experts to explore how Indigenous led conservation can help Canada to reach our conservation goals. From this came the outline of IPCAS – Indigenous Protected and Conserved Areas – which are areas where Indigenous Peoples have the primary role of protecting and conserving the land by using their own laws and values to govern. Over the past two years, 90% of newly established protected areas in Canada has been a result of Indigenous led leadership and partnership.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8C9311CB-16F7-47F3-8618-42B9C004305A}" type="slidenum">
              <a:rPr lang="en-CA" smtClean="0"/>
              <a:t>13</a:t>
            </a:fld>
            <a:endParaRPr lang="en-CA"/>
          </a:p>
        </p:txBody>
      </p:sp>
    </p:spTree>
    <p:extLst>
      <p:ext uri="{BB962C8B-B14F-4D97-AF65-F5344CB8AC3E}">
        <p14:creationId xmlns:p14="http://schemas.microsoft.com/office/powerpoint/2010/main" val="41726086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t>We want you to meet some Grassland Heroes from across Canada who are working to protect our Grasslands Ecosystems through restoration, fire management, and seed saving. </a:t>
            </a:r>
          </a:p>
        </p:txBody>
      </p:sp>
      <p:sp>
        <p:nvSpPr>
          <p:cNvPr id="4" name="Slide Number Placeholder 3"/>
          <p:cNvSpPr>
            <a:spLocks noGrp="1"/>
          </p:cNvSpPr>
          <p:nvPr>
            <p:ph type="sldNum" sz="quarter" idx="5"/>
          </p:nvPr>
        </p:nvSpPr>
        <p:spPr/>
        <p:txBody>
          <a:bodyPr/>
          <a:lstStyle/>
          <a:p>
            <a:fld id="{863E6DDC-6814-426B-836F-B5C715FBAE47}" type="slidenum">
              <a:rPr lang="en-CA" smtClean="0"/>
              <a:t>14</a:t>
            </a:fld>
            <a:endParaRPr lang="en-CA"/>
          </a:p>
        </p:txBody>
      </p:sp>
    </p:spTree>
    <p:extLst>
      <p:ext uri="{BB962C8B-B14F-4D97-AF65-F5344CB8AC3E}">
        <p14:creationId xmlns:p14="http://schemas.microsoft.com/office/powerpoint/2010/main" val="2275507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b="1" dirty="0"/>
              <a:t>Meet William Singer; </a:t>
            </a:r>
            <a:r>
              <a:rPr lang="en-CA" sz="1800" b="0" i="0" dirty="0" err="1">
                <a:solidFill>
                  <a:srgbClr val="3E3C39"/>
                </a:solidFill>
                <a:effectLst/>
                <a:latin typeface="cordale"/>
              </a:rPr>
              <a:t>Api’soomaahka</a:t>
            </a:r>
            <a:r>
              <a:rPr lang="en-CA" sz="1800" b="0" i="0" dirty="0">
                <a:solidFill>
                  <a:srgbClr val="3E3C39"/>
                </a:solidFill>
                <a:effectLst/>
                <a:latin typeface="cordale"/>
              </a:rPr>
              <a:t>; who is helping to restore the grasslands. Singer is returning his cultivated land back to grasslands through restoration by:</a:t>
            </a:r>
          </a:p>
          <a:p>
            <a:pPr>
              <a:defRPr/>
            </a:pPr>
            <a:endParaRPr lang="en-CA" sz="1800" b="0" i="0" dirty="0">
              <a:solidFill>
                <a:srgbClr val="3E3C39"/>
              </a:solidFill>
              <a:effectLst/>
              <a:latin typeface="cordale"/>
            </a:endParaRPr>
          </a:p>
          <a:p>
            <a:pPr marL="285750" indent="-285750">
              <a:buFont typeface="Arial" panose="020B0604020202020204" pitchFamily="34" charset="0"/>
              <a:buChar char="•"/>
              <a:defRPr/>
            </a:pPr>
            <a:r>
              <a:rPr lang="en-CA" sz="1800" b="0" i="0" dirty="0">
                <a:solidFill>
                  <a:srgbClr val="3E3C39"/>
                </a:solidFill>
                <a:effectLst/>
                <a:latin typeface="cordale"/>
              </a:rPr>
              <a:t>Growing native species </a:t>
            </a:r>
            <a:r>
              <a:rPr lang="en-US" sz="1800" b="0" i="0" dirty="0">
                <a:solidFill>
                  <a:srgbClr val="3E3C39"/>
                </a:solidFill>
                <a:effectLst/>
                <a:latin typeface="cordale"/>
              </a:rPr>
              <a:t>to help</a:t>
            </a:r>
            <a:r>
              <a:rPr lang="en-US" sz="1800" b="0" i="0" dirty="0">
                <a:solidFill>
                  <a:srgbClr val="000000"/>
                </a:solidFill>
                <a:effectLst/>
                <a:latin typeface="Calibri"/>
                <a:cs typeface="Calibri"/>
              </a:rPr>
              <a:t> the land and benefit the wildlife and community. This helps to protect t</a:t>
            </a:r>
            <a:r>
              <a:rPr lang="en-US" sz="2800" b="0" i="0" dirty="0">
                <a:solidFill>
                  <a:srgbClr val="3E3C39"/>
                </a:solidFill>
                <a:effectLst/>
                <a:latin typeface="cordale"/>
              </a:rPr>
              <a:t>raditional plants like sage and sweetgrass, and helps to improve biodiversity. </a:t>
            </a:r>
          </a:p>
          <a:p>
            <a:pPr marL="285750" indent="-285750">
              <a:buFont typeface="Arial" panose="020B0604020202020204" pitchFamily="34" charset="0"/>
              <a:buChar char="•"/>
              <a:defRPr/>
            </a:pPr>
            <a:r>
              <a:rPr lang="en-US" sz="1800" dirty="0">
                <a:solidFill>
                  <a:srgbClr val="000000"/>
                </a:solidFill>
                <a:latin typeface="Calibri"/>
                <a:cs typeface="Calibri"/>
              </a:rPr>
              <a:t>Using fire management as a natural technique to manage the land to reduce invasive species, promote biodiversity, and to reduce the</a:t>
            </a:r>
            <a:r>
              <a:rPr lang="en-US" sz="1800" b="0" i="0" dirty="0">
                <a:solidFill>
                  <a:srgbClr val="000000"/>
                </a:solidFill>
                <a:effectLst/>
                <a:latin typeface="Calibri"/>
                <a:cs typeface="Calibri"/>
              </a:rPr>
              <a:t> use of pesticides and herbicides.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40845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Meet Caroline Chartrand, a Metis woman from Winnipeg, MB who is helping to save the seeds of the plants that would have been traditionally grown by the Metis people in Manitoba. By doing so, Caroline is helping to reverse the rates of extinction of many varieties of plants, while also increasing biodiversity!</a:t>
            </a:r>
          </a:p>
          <a:p>
            <a:pPr marL="0" marR="0">
              <a:lnSpc>
                <a:spcPct val="107000"/>
              </a:lnSpc>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Back in the 1800’s, the Metis grew appx. 120 varieties of seeds – of which only 20 can be found today. In Canada, ¾ of all the crop varieties we used to grow before the 20</a:t>
            </a:r>
            <a:r>
              <a:rPr lang="en-CA" sz="1800" baseline="30000" dirty="0">
                <a:effectLst/>
                <a:latin typeface="Calibri" panose="020F0502020204030204" pitchFamily="34" charset="0"/>
                <a:ea typeface="Calibri" panose="020F0502020204030204" pitchFamily="34" charset="0"/>
                <a:cs typeface="Times New Roman" panose="02020603050405020304" pitchFamily="18" charset="0"/>
              </a:rPr>
              <a:t>th</a:t>
            </a:r>
            <a:r>
              <a:rPr lang="en-CA" sz="1800" dirty="0">
                <a:effectLst/>
                <a:latin typeface="Calibri" panose="020F0502020204030204" pitchFamily="34" charset="0"/>
                <a:ea typeface="Calibri" panose="020F0502020204030204" pitchFamily="34" charset="0"/>
                <a:cs typeface="Times New Roman" panose="02020603050405020304" pitchFamily="18" charset="0"/>
              </a:rPr>
              <a:t> century are extinct. Of the ¼ that remains, only 10% of that is available from Canadian Seed Companies. Caroline is one of a few Indigenous farmers and gardeners who is working to share knowledge, stories, and seeds to help protect and regain some of these varieties back that were once traditionally farmed by the Ojibwe, Metis and Cree. </a:t>
            </a:r>
          </a:p>
          <a:p>
            <a:pPr marL="0" marR="0">
              <a:lnSpc>
                <a:spcPct val="107000"/>
              </a:lnSpc>
              <a:spcBef>
                <a:spcPts val="0"/>
              </a:spcBef>
              <a:spcAft>
                <a:spcPts val="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800" b="0" i="1" dirty="0">
                <a:solidFill>
                  <a:srgbClr val="000000"/>
                </a:solidFill>
                <a:effectLst/>
                <a:latin typeface="helvetica" panose="020B0604020202020204" pitchFamily="34" charset="0"/>
              </a:rPr>
              <a:t>Picture above: Kenton Lobe and Caroline Chartrand holding Arikara and </a:t>
            </a:r>
            <a:r>
              <a:rPr lang="en-US" sz="2800" b="0" i="1" dirty="0" err="1">
                <a:solidFill>
                  <a:srgbClr val="000000"/>
                </a:solidFill>
                <a:effectLst/>
                <a:latin typeface="helvetica" panose="020B0604020202020204" pitchFamily="34" charset="0"/>
              </a:rPr>
              <a:t>Gete</a:t>
            </a:r>
            <a:r>
              <a:rPr lang="en-US" sz="2800" b="0" i="1" dirty="0">
                <a:solidFill>
                  <a:srgbClr val="000000"/>
                </a:solidFill>
                <a:effectLst/>
                <a:latin typeface="helvetica" panose="020B0604020202020204" pitchFamily="34" charset="0"/>
              </a:rPr>
              <a:t> </a:t>
            </a:r>
            <a:r>
              <a:rPr lang="en-US" sz="2800" b="0" i="1" dirty="0" err="1">
                <a:solidFill>
                  <a:srgbClr val="000000"/>
                </a:solidFill>
                <a:effectLst/>
                <a:latin typeface="helvetica" panose="020B0604020202020204" pitchFamily="34" charset="0"/>
              </a:rPr>
              <a:t>Okosomin</a:t>
            </a:r>
            <a:r>
              <a:rPr lang="en-US" sz="2800" b="0" i="1" dirty="0">
                <a:solidFill>
                  <a:srgbClr val="000000"/>
                </a:solidFill>
                <a:effectLst/>
                <a:latin typeface="helvetica" panose="020B0604020202020204" pitchFamily="34" charset="0"/>
              </a:rPr>
              <a:t> squash whose seeds were saved at the CMU Farm in 2013.</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8195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sz="1800" dirty="0">
                <a:latin typeface="Calibri"/>
                <a:cs typeface="Calibri"/>
              </a:rPr>
              <a:t>Q: True or False (ask your class to raise their hand if they think the statement is true. Ask them to raise their hand if they think the statement is false).</a:t>
            </a:r>
            <a:endParaRPr lang="en-CA" sz="1800" dirty="0">
              <a:solidFill>
                <a:srgbClr val="FF0000"/>
              </a:solidFill>
              <a:highlight>
                <a:srgbClr val="FFFF00"/>
              </a:highlight>
              <a:latin typeface="Calibri"/>
              <a:cs typeface="Calibri"/>
            </a:endParaRPr>
          </a:p>
          <a:p>
            <a:pPr>
              <a:lnSpc>
                <a:spcPct val="107000"/>
              </a:lnSpc>
            </a:pPr>
            <a:endParaRPr lang="en-US" sz="1800" b="1" dirty="0">
              <a:latin typeface="Calibri"/>
              <a:ea typeface="Calibri" panose="020F0502020204030204" pitchFamily="34" charset="0"/>
              <a:cs typeface="Calibri"/>
            </a:endParaRPr>
          </a:p>
          <a:p>
            <a:pPr>
              <a:lnSpc>
                <a:spcPct val="107000"/>
              </a:lnSpc>
            </a:pPr>
            <a:r>
              <a:rPr lang="en-US" sz="1800" b="1" dirty="0">
                <a:latin typeface="Calibri"/>
                <a:ea typeface="Calibri" panose="020F0502020204030204" pitchFamily="34" charset="0"/>
                <a:cs typeface="Calibri"/>
              </a:rPr>
              <a:t>What's the answer?</a:t>
            </a:r>
            <a:r>
              <a:rPr lang="en-US" sz="1800" dirty="0">
                <a:latin typeface="Calibri"/>
                <a:ea typeface="Calibri" panose="020F0502020204030204" pitchFamily="34" charset="0"/>
                <a:cs typeface="Calibri"/>
              </a:rPr>
              <a:t> </a:t>
            </a:r>
            <a:r>
              <a:rPr lang="en-US" sz="1800" dirty="0">
                <a:effectLst/>
                <a:latin typeface="Calibri"/>
                <a:ea typeface="Calibri" panose="020F0502020204030204" pitchFamily="34" charset="0"/>
                <a:cs typeface="Calibri"/>
              </a:rPr>
              <a:t> *Click*  </a:t>
            </a:r>
            <a:r>
              <a:rPr lang="en-US" sz="1800" b="1" dirty="0">
                <a:solidFill>
                  <a:srgbClr val="FF0000"/>
                </a:solidFill>
                <a:highlight>
                  <a:srgbClr val="FFFF00"/>
                </a:highlight>
                <a:latin typeface="Calibri"/>
                <a:ea typeface="Calibri" panose="020F0502020204030204" pitchFamily="34" charset="0"/>
                <a:cs typeface="Calibri"/>
              </a:rPr>
              <a:t>FALSE</a:t>
            </a:r>
            <a:endParaRPr lang="en-CA" sz="1800" dirty="0">
              <a:solidFill>
                <a:srgbClr val="FF0000"/>
              </a:solidFill>
              <a:effectLst/>
              <a:highlight>
                <a:srgbClr val="FFFF00"/>
              </a:highlight>
              <a:latin typeface="Calibri"/>
              <a:ea typeface="Calibri" panose="020F0502020204030204" pitchFamily="34" charset="0"/>
              <a:cs typeface="Calibri"/>
            </a:endParaRPr>
          </a:p>
          <a:p>
            <a:pPr marL="0" indent="0">
              <a:lnSpc>
                <a:spcPct val="107000"/>
              </a:lnSpc>
              <a:buNone/>
            </a:pPr>
            <a:endParaRPr lang="en-US" dirty="0">
              <a:cs typeface="Calibri"/>
            </a:endParaRPr>
          </a:p>
          <a:p>
            <a:pPr marL="0" indent="0">
              <a:lnSpc>
                <a:spcPct val="107000"/>
              </a:lnSpc>
              <a:buNone/>
            </a:pPr>
            <a:r>
              <a:rPr lang="en-US" dirty="0">
                <a:cs typeface="Calibri"/>
              </a:rPr>
              <a:t>A: </a:t>
            </a:r>
            <a:r>
              <a:rPr lang="en-US" dirty="0"/>
              <a:t>Cattle can be used as a management tool to mimic natural systems. Without grazing, the system is out of balance. However, grazing must be managed as over-grazing can also be detrimental.  </a:t>
            </a:r>
            <a:endParaRPr lang="en-CA" dirty="0"/>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18</a:t>
            </a:fld>
            <a:endParaRPr lang="en-CA"/>
          </a:p>
        </p:txBody>
      </p:sp>
    </p:spTree>
    <p:extLst>
      <p:ext uri="{BB962C8B-B14F-4D97-AF65-F5344CB8AC3E}">
        <p14:creationId xmlns:p14="http://schemas.microsoft.com/office/powerpoint/2010/main" val="164303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7000"/>
              </a:lnSpc>
              <a:buFont typeface="+mj-lt"/>
              <a:buNone/>
            </a:pPr>
            <a:r>
              <a:rPr lang="en-US" sz="1800" dirty="0">
                <a:effectLst/>
                <a:latin typeface="Calibri"/>
                <a:ea typeface="Calibri" panose="020F0502020204030204" pitchFamily="34" charset="0"/>
                <a:cs typeface="Calibri"/>
              </a:rPr>
              <a:t>Areas where cattle are raised can help to protect grasslands and wetlands. By protecting existing habitats on these lands and managing the grasslands with cattle, we can see many benefits such as the ability to:</a:t>
            </a:r>
            <a:endParaRPr lang="en-CA" sz="1800" dirty="0">
              <a:effectLst/>
              <a:latin typeface="Calibri"/>
              <a:ea typeface="Calibri" panose="020F0502020204030204" pitchFamily="34" charset="0"/>
              <a:cs typeface="Calibri"/>
            </a:endParaRPr>
          </a:p>
          <a:p>
            <a:pPr marL="685800" lvl="1" indent="-228600">
              <a:lnSpc>
                <a:spcPct val="107000"/>
              </a:lnSpc>
              <a:spcBef>
                <a:spcPts val="500"/>
              </a:spcBef>
              <a:buFont typeface="Arial" panose="020B0604020202020204" pitchFamily="34" charset="0"/>
              <a:buChar char="•"/>
            </a:pPr>
            <a:r>
              <a:rPr lang="en-US" dirty="0"/>
              <a:t>store carbon  </a:t>
            </a:r>
            <a:endParaRPr lang="en-CA" dirty="0"/>
          </a:p>
          <a:p>
            <a:pPr marL="685800" lvl="1" indent="-228600">
              <a:lnSpc>
                <a:spcPct val="107000"/>
              </a:lnSpc>
              <a:spcBef>
                <a:spcPts val="500"/>
              </a:spcBef>
              <a:buFont typeface="Arial" panose="020B0604020202020204" pitchFamily="34" charset="0"/>
              <a:buChar char="•"/>
            </a:pPr>
            <a:r>
              <a:rPr lang="en-US" dirty="0"/>
              <a:t>provide clean water  </a:t>
            </a:r>
            <a:endParaRPr lang="en-CA" dirty="0"/>
          </a:p>
          <a:p>
            <a:pPr marL="685800" lvl="1" indent="-228600">
              <a:lnSpc>
                <a:spcPct val="107000"/>
              </a:lnSpc>
              <a:spcBef>
                <a:spcPts val="500"/>
              </a:spcBef>
              <a:buFont typeface="Arial" panose="020B0604020202020204" pitchFamily="34" charset="0"/>
              <a:buChar char="•"/>
            </a:pPr>
            <a:r>
              <a:rPr lang="en-US" dirty="0"/>
              <a:t>protect from floods and drought  </a:t>
            </a:r>
            <a:endParaRPr lang="en-CA" dirty="0"/>
          </a:p>
          <a:p>
            <a:pPr marL="685800" lvl="1" indent="-228600">
              <a:lnSpc>
                <a:spcPct val="107000"/>
              </a:lnSpc>
              <a:spcBef>
                <a:spcPts val="500"/>
              </a:spcBef>
              <a:buFont typeface="Arial" panose="020B0604020202020204" pitchFamily="34" charset="0"/>
              <a:buChar char="•"/>
            </a:pPr>
            <a:r>
              <a:rPr lang="en-US" dirty="0"/>
              <a:t>conserve soil  </a:t>
            </a:r>
            <a:endParaRPr lang="en-CA" dirty="0"/>
          </a:p>
          <a:p>
            <a:pPr marL="685800" lvl="1" indent="-228600">
              <a:lnSpc>
                <a:spcPct val="107000"/>
              </a:lnSpc>
              <a:spcBef>
                <a:spcPts val="500"/>
              </a:spcBef>
              <a:spcAft>
                <a:spcPts val="800"/>
              </a:spcAft>
              <a:buFont typeface="Arial" panose="020B0604020202020204" pitchFamily="34" charset="0"/>
              <a:buChar char="•"/>
            </a:pPr>
            <a:r>
              <a:rPr lang="en-US" dirty="0"/>
              <a:t>Improve biodiversity</a:t>
            </a:r>
            <a:r>
              <a:rPr lang="en-US" sz="1800" dirty="0">
                <a:effectLst/>
                <a:latin typeface="Calibri"/>
                <a:ea typeface="Calibri" panose="020F0502020204030204" pitchFamily="34" charset="0"/>
                <a:cs typeface="Calibri"/>
              </a:rPr>
              <a:t> </a:t>
            </a:r>
            <a:endParaRPr lang="en-CA" sz="1800" dirty="0">
              <a:effectLst/>
              <a:latin typeface="Calibri"/>
              <a:ea typeface="Calibri" panose="020F0502020204030204" pitchFamily="34" charset="0"/>
              <a:cs typeface="Calibri"/>
            </a:endParaRPr>
          </a:p>
          <a:p>
            <a:endParaRPr lang="en-CA" dirty="0"/>
          </a:p>
          <a:p>
            <a:r>
              <a:rPr lang="en-CA" dirty="0"/>
              <a:t>Related news articles for more </a:t>
            </a:r>
            <a:r>
              <a:rPr lang="en-CA" dirty="0" err="1"/>
              <a:t>inforamtion</a:t>
            </a:r>
            <a:r>
              <a:rPr lang="en-CA" dirty="0"/>
              <a:t>: </a:t>
            </a:r>
          </a:p>
          <a:p>
            <a:r>
              <a:rPr lang="en-CA" dirty="0"/>
              <a:t>https://www.canadiangeographic.ca/article/how-cattle-ranching-can-help-preserve-species-risk-canadas-grasslands </a:t>
            </a:r>
          </a:p>
          <a:p>
            <a:r>
              <a:rPr lang="en-CA" dirty="0"/>
              <a:t>https://www.theguardian.com/environment/2020/aug/19/could-grazing-be-the-key-to-saving-the-uss-endangered-grasslands-aoe</a:t>
            </a:r>
          </a:p>
          <a:p>
            <a:r>
              <a:rPr lang="en-CA" dirty="0"/>
              <a:t>https://www.birdscanada.org/livestock-producers-are-powerful-allies-for-grassland-birds/</a:t>
            </a:r>
          </a:p>
        </p:txBody>
      </p:sp>
      <p:sp>
        <p:nvSpPr>
          <p:cNvPr id="4" name="Slide Number Placeholder 3"/>
          <p:cNvSpPr>
            <a:spLocks noGrp="1"/>
          </p:cNvSpPr>
          <p:nvPr>
            <p:ph type="sldNum" sz="quarter" idx="5"/>
          </p:nvPr>
        </p:nvSpPr>
        <p:spPr/>
        <p:txBody>
          <a:bodyPr/>
          <a:lstStyle/>
          <a:p>
            <a:fld id="{863E6DDC-6814-426B-836F-B5C715FBAE47}" type="slidenum">
              <a:rPr lang="en-CA" smtClean="0"/>
              <a:t>19</a:t>
            </a:fld>
            <a:endParaRPr lang="en-CA"/>
          </a:p>
        </p:txBody>
      </p:sp>
    </p:spTree>
    <p:extLst>
      <p:ext uri="{BB962C8B-B14F-4D97-AF65-F5344CB8AC3E}">
        <p14:creationId xmlns:p14="http://schemas.microsoft.com/office/powerpoint/2010/main" val="1280885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Support for grass-based agriculture </a:t>
            </a: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i="0"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Having a beef industry in Canada is one way to protect our temperate grassland ecosystem. When cattle farmers go out of business we lose more than just the beef!</a:t>
            </a:r>
          </a:p>
          <a:p>
            <a:pPr marL="0" marR="0">
              <a:lnSpc>
                <a:spcPct val="107000"/>
              </a:lnSpc>
              <a:spcBef>
                <a:spcPts val="0"/>
              </a:spcBef>
              <a:spcAft>
                <a:spcPts val="800"/>
              </a:spcAft>
            </a:pPr>
            <a:endParaRPr lang="en-CA"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i="0"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Following the economic hardship from BSE (bovine spongiform encephalopathy aka Mad Cow disease), 26,000 beef producers exited the industry between 2006 and 2011. Along with their exit from the industry, 2.22 million acres of grasslands lands were lost by conversion to other uses</a:t>
            </a:r>
            <a:r>
              <a:rPr lang="en-CA" sz="1800" i="0" dirty="0">
                <a:effectLst/>
                <a:latin typeface="Calibri" panose="020F0502020204030204" pitchFamily="34" charset="0"/>
                <a:ea typeface="Calibri" panose="020F0502020204030204" pitchFamily="34" charset="0"/>
                <a:cs typeface="Calibri" panose="020F0502020204030204" pitchFamily="34" charset="0"/>
              </a:rPr>
              <a:t>. Keeping cattle on the land and supporting grass-based agriculture can help prevent these grasslands from being converted and lost!</a:t>
            </a:r>
            <a:endParaRPr lang="en-CA" sz="1800"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9187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Protect existing habitat: riparian areas</a:t>
            </a: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0" dirty="0">
                <a:effectLst/>
                <a:latin typeface="Calibri" panose="020F0502020204030204" pitchFamily="34" charset="0"/>
                <a:ea typeface="Calibri" panose="020F0502020204030204" pitchFamily="34" charset="0"/>
                <a:cs typeface="Times New Roman" panose="02020603050405020304" pitchFamily="18" charset="0"/>
              </a:rPr>
              <a:t>Riparian areas are areas that are beside lakes, rivers, streams and wetlands. Riparian areas are great at protecting the water quality of these nearby ecosystems that may be located on or beside agricultural lands. However, they need to be managed carefully so that they can properly act as a filter and buffer to maintain water quality. Riparian areas and water sources can be protected by making preventing overgrazing from occurring in these areas and by restricting cattle from accessing these water bodies. </a:t>
            </a:r>
            <a:r>
              <a:rPr lang="en-US" sz="2800" b="0" i="0" dirty="0">
                <a:solidFill>
                  <a:srgbClr val="3A404A"/>
                </a:solidFill>
                <a:effectLst/>
                <a:latin typeface="futura-pt"/>
              </a:rPr>
              <a:t>The use of off-stream watering sites can reduce the impacts of cattle in riparian areas and help to improve water quality. </a:t>
            </a:r>
            <a:endParaRPr lang="en-CA" sz="1800" b="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1189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451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dirty="0"/>
              <a:t>MANAGAING GRASS WITH CATTLE</a:t>
            </a:r>
            <a:endParaRPr lang="en-CA" sz="1800" dirty="0"/>
          </a:p>
          <a:p>
            <a:pPr>
              <a:lnSpc>
                <a:spcPct val="107000"/>
              </a:lnSpc>
            </a:pPr>
            <a:endParaRPr lang="en-CA" sz="1800" dirty="0"/>
          </a:p>
          <a:p>
            <a:pPr>
              <a:lnSpc>
                <a:spcPct val="107000"/>
              </a:lnSpc>
            </a:pPr>
            <a:r>
              <a:rPr lang="en-CA" sz="1800" dirty="0"/>
              <a:t>Why: Grasslands, tame pastures ( and native ecosystems evolved with grazers – remember the bison?!</a:t>
            </a:r>
            <a:endParaRPr lang="en-CA" sz="1800" dirty="0">
              <a:cs typeface="Calibri" panose="020F0502020204030204"/>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CA" sz="1800" dirty="0">
              <a:cs typeface="Calibri" panose="020F0502020204030204"/>
            </a:endParaRPr>
          </a:p>
          <a:p>
            <a:pPr>
              <a:lnSpc>
                <a:spcPct val="107000"/>
              </a:lnSpc>
              <a:defRPr/>
            </a:pPr>
            <a:r>
              <a:rPr lang="en-CA" sz="1800" dirty="0">
                <a:cs typeface="Calibri" panose="020F0502020204030204"/>
              </a:rPr>
              <a:t>How: </a:t>
            </a:r>
            <a:r>
              <a:rPr lang="en-CA" sz="1800" dirty="0"/>
              <a:t>These grazers have been replaced by cattle! When cattle is managed properly, they can restore natural habitat by rotating the animals regularly they mimic what the bison were doing. This has helped to retain huge amount of carbon dioxide and improve the fertility of the land. This has in turn improved biodiversity on the landscape where many </a:t>
            </a:r>
            <a:r>
              <a:rPr lang="en-CA" sz="1800" dirty="0">
                <a:cs typeface="Calibri" panose="020F0502020204030204"/>
              </a:rPr>
              <a:t>birds, animals, and insects rely on their land each year to raise their young.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92767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Wait? What? Cattle are good for the environment and are a possible solution? In the Canadian Context yes! Remember when we had Bison? They were playing an important ecological role as the keystone species grazing. Cattle can do the same!</a:t>
            </a:r>
            <a:endParaRPr lang="en-US"/>
          </a:p>
        </p:txBody>
      </p:sp>
      <p:sp>
        <p:nvSpPr>
          <p:cNvPr id="4" name="Slide Number Placeholder 3"/>
          <p:cNvSpPr>
            <a:spLocks noGrp="1"/>
          </p:cNvSpPr>
          <p:nvPr>
            <p:ph type="sldNum" sz="quarter" idx="5"/>
          </p:nvPr>
        </p:nvSpPr>
        <p:spPr/>
        <p:txBody>
          <a:bodyPr/>
          <a:lstStyle/>
          <a:p>
            <a:fld id="{863E6DDC-6814-426B-836F-B5C715FBAE47}" type="slidenum">
              <a:rPr lang="en-CA" smtClean="0"/>
              <a:t>23</a:t>
            </a:fld>
            <a:endParaRPr lang="en-CA"/>
          </a:p>
        </p:txBody>
      </p:sp>
    </p:spTree>
    <p:extLst>
      <p:ext uri="{BB962C8B-B14F-4D97-AF65-F5344CB8AC3E}">
        <p14:creationId xmlns:p14="http://schemas.microsoft.com/office/powerpoint/2010/main" val="1197537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a:lnSpc>
                <a:spcPct val="107000"/>
              </a:lnSpc>
              <a:spcBef>
                <a:spcPts val="500"/>
              </a:spcBef>
              <a:spcAft>
                <a:spcPts val="800"/>
              </a:spcAft>
            </a:pPr>
            <a:r>
              <a:rPr lang="en-US" sz="1800" dirty="0">
                <a:latin typeface="Calibri"/>
                <a:ea typeface="Calibri" panose="020F0502020204030204" pitchFamily="34" charset="0"/>
                <a:cs typeface="Calibri"/>
              </a:rPr>
              <a:t>Play First video from start point (5:05) until 6:15 – explaining the importance of grazing</a:t>
            </a:r>
            <a:r>
              <a:rPr lang="en-US" sz="1800" dirty="0">
                <a:effectLst/>
                <a:latin typeface="Calibri"/>
                <a:ea typeface="Calibri" panose="020F0502020204030204" pitchFamily="34" charset="0"/>
                <a:cs typeface="Calibri"/>
              </a:rPr>
              <a:t>    </a:t>
            </a:r>
            <a:endParaRPr lang="en-CA" sz="1800" dirty="0">
              <a:effectLst/>
              <a:latin typeface="Calibri"/>
              <a:ea typeface="Calibri" panose="020F0502020204030204" pitchFamily="34" charset="0"/>
              <a:cs typeface="Calibri"/>
            </a:endParaRPr>
          </a:p>
          <a:p>
            <a:pPr marL="285750">
              <a:lnSpc>
                <a:spcPct val="107000"/>
              </a:lnSpc>
              <a:spcBef>
                <a:spcPts val="500"/>
              </a:spcBef>
              <a:spcAft>
                <a:spcPts val="800"/>
              </a:spcAft>
            </a:pPr>
            <a:r>
              <a:rPr lang="en-US" sz="1800" dirty="0">
                <a:cs typeface="Calibri"/>
              </a:rPr>
              <a:t>Play Second video from start point (7:57) until 9:00 – explaining impacts of cattle on ecosystem</a:t>
            </a:r>
            <a:endParaRPr lang="en-US" sz="1800" dirty="0"/>
          </a:p>
          <a:p>
            <a:pPr marL="0" indent="0">
              <a:lnSpc>
                <a:spcPct val="107000"/>
              </a:lnSpc>
              <a:buNone/>
            </a:pPr>
            <a:endParaRPr lang="en-US" dirty="0"/>
          </a:p>
          <a:p>
            <a:pPr marL="0" indent="0">
              <a:lnSpc>
                <a:spcPct val="107000"/>
              </a:lnSpc>
              <a:buNone/>
            </a:pPr>
            <a:r>
              <a:rPr lang="en-US" dirty="0"/>
              <a:t>By raising cattle in Canadian prairies we are actually protecting our native ecosystem. Not everywhere can say this but here we can.  Land used for cattle benefits grasslands, wetlands, healthy soils and biodiversity. All things important to Canada’s environment.  </a:t>
            </a:r>
            <a:endParaRPr lang="en-CA" dirty="0"/>
          </a:p>
          <a:p>
            <a:pPr marL="0" indent="0">
              <a:lnSpc>
                <a:spcPct val="107000"/>
              </a:lnSpc>
              <a:spcAft>
                <a:spcPts val="800"/>
              </a:spcAft>
              <a:buFontTx/>
              <a:buNone/>
            </a:pPr>
            <a:endParaRPr lang="en-US" dirty="0"/>
          </a:p>
          <a:p>
            <a:pPr marL="0" indent="0">
              <a:lnSpc>
                <a:spcPct val="107000"/>
              </a:lnSpc>
              <a:spcAft>
                <a:spcPts val="800"/>
              </a:spcAft>
              <a:buFontTx/>
              <a:buNone/>
            </a:pPr>
            <a:r>
              <a:rPr lang="en-US" dirty="0"/>
              <a:t>Having a healthy beef industry is not only good for the land, but good for conservation on the Prairies. The beef industry on the Prairies provides more than just beef to consumers, it also provides millions of acres of habitat for wildlife including habitat for little baby ducks, to promoting a biodiverse landscape that is good for pollinators responsible for many of the foods you enjoy eating today!</a:t>
            </a:r>
            <a:endParaRPr lang="en-US" dirty="0">
              <a:cs typeface="Calibri" panose="020F0502020204030204"/>
            </a:endParaRPr>
          </a:p>
          <a:p>
            <a:pPr marL="285750" indent="-285750">
              <a:lnSpc>
                <a:spcPct val="107000"/>
              </a:lnSpc>
              <a:spcAft>
                <a:spcPts val="800"/>
              </a:spcAft>
              <a:buAutoNum type="alphaLcPeriod"/>
            </a:pPr>
            <a:endParaRPr lang="en-US" dirty="0">
              <a:cs typeface="Calibri" panose="020F0502020204030204"/>
            </a:endParaRPr>
          </a:p>
          <a:p>
            <a:pPr marL="285750">
              <a:lnSpc>
                <a:spcPct val="107000"/>
              </a:lnSpc>
              <a:spcBef>
                <a:spcPts val="500"/>
              </a:spcBef>
              <a:spcAft>
                <a:spcPts val="800"/>
              </a:spcAft>
            </a:pPr>
            <a:endParaRPr lang="en-US" sz="1800" dirty="0">
              <a:cs typeface="Calibri" panose="020F0502020204030204"/>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24</a:t>
            </a:fld>
            <a:endParaRPr lang="en-CA"/>
          </a:p>
        </p:txBody>
      </p:sp>
    </p:spTree>
    <p:extLst>
      <p:ext uri="{BB962C8B-B14F-4D97-AF65-F5344CB8AC3E}">
        <p14:creationId xmlns:p14="http://schemas.microsoft.com/office/powerpoint/2010/main" val="18114736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sz="1800" dirty="0">
                <a:latin typeface="Calibri"/>
                <a:cs typeface="Calibri"/>
              </a:rPr>
              <a:t>Q: True or false: ask your class to raise their hand if they think the statement is true. Ask them to raise their hand if they think the statement is false.</a:t>
            </a:r>
            <a:endParaRPr lang="en-CA" sz="1800" dirty="0">
              <a:solidFill>
                <a:srgbClr val="FF0000"/>
              </a:solidFill>
              <a:highlight>
                <a:srgbClr val="FFFF00"/>
              </a:highlight>
              <a:latin typeface="Calibri"/>
              <a:cs typeface="Calibri"/>
            </a:endParaRPr>
          </a:p>
          <a:p>
            <a:pPr>
              <a:lnSpc>
                <a:spcPct val="107000"/>
              </a:lnSpc>
            </a:pPr>
            <a:endParaRPr lang="en-US" sz="1800" b="1" dirty="0">
              <a:latin typeface="Calibri"/>
              <a:ea typeface="Calibri" panose="020F0502020204030204" pitchFamily="34" charset="0"/>
              <a:cs typeface="Calibri"/>
            </a:endParaRPr>
          </a:p>
          <a:p>
            <a:pPr>
              <a:lnSpc>
                <a:spcPct val="107000"/>
              </a:lnSpc>
            </a:pPr>
            <a:r>
              <a:rPr lang="en-US" sz="1800" b="1" dirty="0">
                <a:latin typeface="Calibri"/>
                <a:ea typeface="Calibri" panose="020F0502020204030204" pitchFamily="34" charset="0"/>
                <a:cs typeface="Calibri"/>
              </a:rPr>
              <a:t>What's the answer?</a:t>
            </a:r>
            <a:r>
              <a:rPr lang="en-US" sz="1800" dirty="0">
                <a:latin typeface="Calibri"/>
                <a:ea typeface="Calibri" panose="020F0502020204030204" pitchFamily="34" charset="0"/>
                <a:cs typeface="Calibri"/>
              </a:rPr>
              <a:t> </a:t>
            </a:r>
            <a:r>
              <a:rPr lang="en-US" sz="1800" dirty="0">
                <a:effectLst/>
                <a:latin typeface="Calibri"/>
                <a:ea typeface="Calibri" panose="020F0502020204030204" pitchFamily="34" charset="0"/>
                <a:cs typeface="Calibri"/>
              </a:rPr>
              <a:t> *Click*  </a:t>
            </a:r>
            <a:r>
              <a:rPr lang="en-US" sz="1800" b="1" dirty="0">
                <a:solidFill>
                  <a:srgbClr val="FF0000"/>
                </a:solidFill>
                <a:highlight>
                  <a:srgbClr val="FFFF00"/>
                </a:highlight>
                <a:latin typeface="Calibri"/>
                <a:ea typeface="Calibri" panose="020F0502020204030204" pitchFamily="34" charset="0"/>
                <a:cs typeface="Calibri"/>
              </a:rPr>
              <a:t>FALSE</a:t>
            </a:r>
            <a:endParaRPr lang="en-CA" sz="1800" dirty="0">
              <a:solidFill>
                <a:srgbClr val="FF0000"/>
              </a:solidFill>
              <a:effectLst/>
              <a:highlight>
                <a:srgbClr val="FFFF00"/>
              </a:highlight>
              <a:latin typeface="Calibri"/>
              <a:ea typeface="Calibri" panose="020F0502020204030204" pitchFamily="34" charset="0"/>
              <a:cs typeface="Calibri"/>
            </a:endParaRPr>
          </a:p>
          <a:p>
            <a:pPr>
              <a:lnSpc>
                <a:spcPct val="107000"/>
              </a:lnSpc>
            </a:pPr>
            <a:endParaRPr lang="en-US" dirty="0">
              <a:cs typeface="Calibri"/>
            </a:endParaRPr>
          </a:p>
          <a:p>
            <a:pPr marL="0" indent="0">
              <a:lnSpc>
                <a:spcPct val="107000"/>
              </a:lnSpc>
              <a:buNone/>
            </a:pPr>
            <a:r>
              <a:rPr lang="en-US" dirty="0"/>
              <a:t>A. Old tilling methods used to degrade soil over time by breaking up the soil structure and killing off many of the microorganisms that build the soil, but now many crop farmers use sustainable methods to protect soil and protect their farm for years to come. Let's talk about these sustainable methods!</a:t>
            </a:r>
            <a:endParaRPr lang="en-CA" dirty="0"/>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26</a:t>
            </a:fld>
            <a:endParaRPr lang="en-CA"/>
          </a:p>
        </p:txBody>
      </p:sp>
    </p:spTree>
    <p:extLst>
      <p:ext uri="{BB962C8B-B14F-4D97-AF65-F5344CB8AC3E}">
        <p14:creationId xmlns:p14="http://schemas.microsoft.com/office/powerpoint/2010/main" val="3380753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100" dirty="0">
                <a:effectLst/>
                <a:latin typeface="Calibri"/>
                <a:ea typeface="Calibri" panose="020F0502020204030204" pitchFamily="34" charset="0"/>
                <a:cs typeface="Calibri"/>
              </a:rPr>
              <a:t>Reclaiming grasslands does not always meet the needs of food production! The biggest thing we can do is reduce the risk of conversion of more grasslands to agriculture and adapt new techniques to improve our practices such as:</a:t>
            </a:r>
            <a:endParaRPr lang="en-CA" sz="1100" dirty="0">
              <a:effectLst/>
              <a:latin typeface="Calibri"/>
              <a:ea typeface="Calibri" panose="020F0502020204030204" pitchFamily="34" charset="0"/>
              <a:cs typeface="Calibri"/>
            </a:endParaRPr>
          </a:p>
          <a:p>
            <a:pPr marL="342900" marR="0" lvl="0" indent="-342900">
              <a:lnSpc>
                <a:spcPct val="107000"/>
              </a:lnSpc>
              <a:spcBef>
                <a:spcPts val="0"/>
              </a:spcBef>
              <a:spcAft>
                <a:spcPts val="0"/>
              </a:spcAft>
              <a:buSzPts val="1100"/>
              <a:buFont typeface="+mj-lt"/>
              <a:buAutoNum type="arabicPeriod"/>
            </a:pPr>
            <a:r>
              <a:rPr lang="en-US" sz="800" dirty="0">
                <a:effectLst/>
                <a:latin typeface="Calibri"/>
                <a:ea typeface="Calibri" panose="020F0502020204030204" pitchFamily="34" charset="0"/>
                <a:cs typeface="Calibri"/>
              </a:rPr>
              <a:t>Protecting Existing Habitat</a:t>
            </a:r>
            <a:endParaRPr lang="en-CA" sz="1100" dirty="0">
              <a:effectLst/>
              <a:latin typeface="Calibri"/>
              <a:ea typeface="Calibri" panose="020F0502020204030204" pitchFamily="34" charset="0"/>
              <a:cs typeface="Calibri"/>
            </a:endParaRPr>
          </a:p>
          <a:p>
            <a:pPr marL="342900" marR="0" lvl="0" indent="-342900">
              <a:lnSpc>
                <a:spcPct val="107000"/>
              </a:lnSpc>
              <a:spcBef>
                <a:spcPts val="0"/>
              </a:spcBef>
              <a:spcAft>
                <a:spcPts val="0"/>
              </a:spcAft>
              <a:buSzPts val="1100"/>
              <a:buFont typeface="+mj-lt"/>
              <a:buAutoNum type="arabicPeriod"/>
            </a:pPr>
            <a:r>
              <a:rPr lang="en-US" sz="800" dirty="0">
                <a:effectLst/>
                <a:latin typeface="Calibri"/>
                <a:ea typeface="Calibri" panose="020F0502020204030204" pitchFamily="34" charset="0"/>
                <a:cs typeface="Calibri"/>
              </a:rPr>
              <a:t>Practicing Sustainable &amp; regenerative Agriculture Methods including:</a:t>
            </a:r>
            <a:endParaRPr lang="en-CA" sz="1100" dirty="0">
              <a:effectLst/>
              <a:latin typeface="Calibri"/>
              <a:ea typeface="Calibri" panose="020F0502020204030204" pitchFamily="34" charset="0"/>
              <a:cs typeface="Calibri"/>
            </a:endParaRPr>
          </a:p>
          <a:p>
            <a:pPr marL="742950" marR="0" lvl="1" indent="-285750">
              <a:lnSpc>
                <a:spcPct val="107000"/>
              </a:lnSpc>
              <a:spcBef>
                <a:spcPts val="0"/>
              </a:spcBef>
              <a:spcAft>
                <a:spcPts val="0"/>
              </a:spcAft>
              <a:buFont typeface="Arial" panose="020B0604020202020204" pitchFamily="34" charset="0"/>
              <a:buChar char="•"/>
            </a:pPr>
            <a:r>
              <a:rPr lang="en-US" sz="800" dirty="0">
                <a:effectLst/>
                <a:latin typeface="Calibri"/>
                <a:ea typeface="Calibri" panose="020F0502020204030204" pitchFamily="34" charset="0"/>
                <a:cs typeface="Calibri"/>
              </a:rPr>
              <a:t>No Tillage</a:t>
            </a:r>
            <a:endParaRPr lang="en-CA" sz="1100" dirty="0">
              <a:effectLst/>
              <a:latin typeface="Calibri"/>
              <a:ea typeface="Calibri" panose="020F0502020204030204" pitchFamily="34" charset="0"/>
              <a:cs typeface="Times New Roman" panose="02020603050405020304" pitchFamily="18" charset="0"/>
            </a:endParaRPr>
          </a:p>
          <a:p>
            <a:pPr marL="742950" lvl="1" indent="-285750">
              <a:lnSpc>
                <a:spcPct val="107000"/>
              </a:lnSpc>
              <a:buFont typeface="Arial" panose="020B0604020202020204" pitchFamily="34" charset="0"/>
              <a:buChar char="•"/>
            </a:pPr>
            <a:r>
              <a:rPr lang="en-US" sz="800" dirty="0">
                <a:latin typeface="Calibri"/>
                <a:ea typeface="Calibri" panose="020F0502020204030204" pitchFamily="34" charset="0"/>
                <a:cs typeface="Calibri"/>
              </a:rPr>
              <a:t>Integrated Pest Management</a:t>
            </a:r>
          </a:p>
          <a:p>
            <a:pPr marL="742950" marR="0" lvl="1" indent="-285750">
              <a:lnSpc>
                <a:spcPct val="107000"/>
              </a:lnSpc>
              <a:spcBef>
                <a:spcPts val="0"/>
              </a:spcBef>
              <a:spcAft>
                <a:spcPts val="800"/>
              </a:spcAft>
              <a:buFont typeface="Arial" panose="020B0604020202020204" pitchFamily="34" charset="0"/>
              <a:buChar char="•"/>
            </a:pPr>
            <a:r>
              <a:rPr lang="en-US" sz="800">
                <a:effectLst/>
                <a:latin typeface="Calibri"/>
                <a:ea typeface="Calibri" panose="020F0502020204030204" pitchFamily="34" charset="0"/>
                <a:cs typeface="Calibri"/>
              </a:rPr>
              <a:t>Crop </a:t>
            </a:r>
            <a:r>
              <a:rPr lang="en-US" sz="800" dirty="0">
                <a:effectLst/>
                <a:latin typeface="Calibri"/>
                <a:ea typeface="Calibri" panose="020F0502020204030204" pitchFamily="34" charset="0"/>
                <a:cs typeface="Calibri"/>
              </a:rPr>
              <a:t>Rotation &amp; Intercropping</a:t>
            </a:r>
          </a:p>
          <a:p>
            <a:pPr marL="742950" marR="0" lvl="1" indent="-285750">
              <a:lnSpc>
                <a:spcPct val="107000"/>
              </a:lnSpc>
              <a:spcBef>
                <a:spcPts val="0"/>
              </a:spcBef>
              <a:spcAft>
                <a:spcPts val="800"/>
              </a:spcAft>
              <a:buFont typeface="Arial" panose="020B0604020202020204" pitchFamily="34" charset="0"/>
              <a:buChar char="•"/>
            </a:pPr>
            <a:r>
              <a:rPr lang="en-US" sz="800" dirty="0">
                <a:effectLst/>
                <a:latin typeface="Calibri"/>
                <a:ea typeface="Calibri" panose="020F0502020204030204" pitchFamily="34" charset="0"/>
                <a:cs typeface="Calibri"/>
              </a:rPr>
              <a:t>Planting Winter Wheat</a:t>
            </a:r>
            <a:endParaRPr lang="en-CA" sz="1100" dirty="0">
              <a:effectLst/>
              <a:latin typeface="Calibri"/>
              <a:ea typeface="Calibri" panose="020F0502020204030204" pitchFamily="34" charset="0"/>
              <a:cs typeface="Calibri"/>
            </a:endParaRPr>
          </a:p>
          <a:p>
            <a:endParaRPr lang="en-CA" dirty="0"/>
          </a:p>
        </p:txBody>
      </p:sp>
      <p:sp>
        <p:nvSpPr>
          <p:cNvPr id="4" name="Slide Number Placeholder 3"/>
          <p:cNvSpPr>
            <a:spLocks noGrp="1"/>
          </p:cNvSpPr>
          <p:nvPr>
            <p:ph type="sldNum" sz="quarter" idx="5"/>
          </p:nvPr>
        </p:nvSpPr>
        <p:spPr/>
        <p:txBody>
          <a:bodyPr/>
          <a:lstStyle/>
          <a:p>
            <a:fld id="{8C9311CB-16F7-47F3-8618-42B9C004305A}" type="slidenum">
              <a:rPr lang="en-CA" smtClean="0"/>
              <a:t>27</a:t>
            </a:fld>
            <a:endParaRPr lang="en-CA"/>
          </a:p>
        </p:txBody>
      </p:sp>
    </p:spTree>
    <p:extLst>
      <p:ext uri="{BB962C8B-B14F-4D97-AF65-F5344CB8AC3E}">
        <p14:creationId xmlns:p14="http://schemas.microsoft.com/office/powerpoint/2010/main" val="32678189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b="0" i="0" dirty="0">
                <a:solidFill>
                  <a:srgbClr val="000000"/>
                </a:solidFill>
                <a:effectLst/>
                <a:latin typeface="Calibri"/>
                <a:cs typeface="Calibri"/>
              </a:rPr>
              <a:t>Reclaiming grasslands does not always meet the needs of food production! The biggest thing we can do is reduce the risk of conversion of more grasslands to agriculture and adapt new techniques to improve our practices such as:</a:t>
            </a:r>
            <a:r>
              <a:rPr lang="en-US" sz="1800" dirty="0">
                <a:solidFill>
                  <a:srgbClr val="000000"/>
                </a:solidFill>
                <a:latin typeface="Calibri"/>
                <a:cs typeface="Calibri"/>
              </a:rPr>
              <a:t> </a:t>
            </a:r>
            <a:endParaRPr lang="en-CA" b="0" i="0" dirty="0">
              <a:solidFill>
                <a:srgbClr val="3E3C39"/>
              </a:solidFill>
              <a:effectLst/>
              <a:latin typeface="cordale"/>
            </a:endParaRPr>
          </a:p>
          <a:p>
            <a:pPr>
              <a:defRPr/>
            </a:pPr>
            <a:endParaRPr lang="en-CA" b="0" i="0" dirty="0">
              <a:solidFill>
                <a:srgbClr val="3E3C39"/>
              </a:solidFill>
              <a:effectLst/>
              <a:latin typeface="cordale"/>
            </a:endParaRPr>
          </a:p>
          <a:p>
            <a:pPr>
              <a:defRPr/>
            </a:pPr>
            <a:r>
              <a:rPr lang="en-US" b="1" dirty="0"/>
              <a:t>Protect Existing Habitat (wetlands, grassland and bush)</a:t>
            </a:r>
            <a:endParaRPr lang="en-CA" sz="1800" dirty="0">
              <a:latin typeface="Calibri"/>
              <a:ea typeface="Times New Roman" panose="02020603050405020304" pitchFamily="18" charset="0"/>
              <a:cs typeface="Calibri"/>
            </a:endParaRPr>
          </a:p>
          <a:p>
            <a:pPr marL="0" marR="0" lvl="0" indent="0" algn="l" defTabSz="914400">
              <a:lnSpc>
                <a:spcPct val="100000"/>
              </a:lnSpc>
              <a:spcBef>
                <a:spcPts val="0"/>
              </a:spcBef>
              <a:spcAft>
                <a:spcPts val="0"/>
              </a:spcAft>
              <a:buClrTx/>
              <a:buSzTx/>
              <a:buFontTx/>
              <a:buNone/>
              <a:tabLst/>
              <a:defRPr/>
            </a:pPr>
            <a:r>
              <a:rPr lang="en-CA" sz="1800" dirty="0">
                <a:effectLst/>
                <a:latin typeface="Calibri"/>
                <a:ea typeface="Times New Roman" panose="02020603050405020304" pitchFamily="18" charset="0"/>
                <a:cs typeface="Calibri"/>
              </a:rPr>
              <a:t>Farms are big and have some habitats like wetlands, grasslands and areas of bush that provide habitat for wildlife, including pollinators, sequester carbon, help manage pests, and filter our water. Farmers can protect these important areas by changing the way they manage the land such as leaving buffers (areas that are undisturbed / undeveloped) around wetlands and their farms. </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28</a:t>
            </a:fld>
            <a:endParaRPr lang="en-CA"/>
          </a:p>
        </p:txBody>
      </p:sp>
    </p:spTree>
    <p:extLst>
      <p:ext uri="{BB962C8B-B14F-4D97-AF65-F5344CB8AC3E}">
        <p14:creationId xmlns:p14="http://schemas.microsoft.com/office/powerpoint/2010/main" val="16095106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dirty="0">
                <a:effectLst/>
                <a:latin typeface="Calibri"/>
                <a:ea typeface="Calibri" panose="020F0502020204030204" pitchFamily="34" charset="0"/>
                <a:cs typeface="Calibri"/>
              </a:rPr>
              <a:t>Practicing sustainable agriculture methods such as:</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b="1" dirty="0">
                <a:effectLst/>
                <a:latin typeface="Calibri"/>
                <a:ea typeface="Calibri" panose="020F0502020204030204" pitchFamily="34" charset="0"/>
                <a:cs typeface="Calibri"/>
              </a:rPr>
              <a:t>Practice no tillage. Tilling </a:t>
            </a:r>
            <a:r>
              <a:rPr lang="en-CA" sz="1800" dirty="0">
                <a:effectLst/>
                <a:latin typeface="Calibri"/>
                <a:ea typeface="Calibri" panose="020F0502020204030204" pitchFamily="34" charset="0"/>
                <a:cs typeface="Calibri"/>
              </a:rPr>
              <a:t>turns up the first 6-10 inches of soil before a new crop is planted. It’s done to aerate and warm the soil HOWEVER it also loosens and removes plant matter covering the soil leaving it bare!!! This can cause erosion and loss of the soil. By not agitating the soil, and practicing no tillage, we help to keep the soil moist, protect it from erosion, increase carbon sequestration and improve below ground biodiversity! Since carbon is stored largely in the soil, by not tilling, that carbon remains in the ground!</a:t>
            </a:r>
          </a:p>
          <a:p>
            <a:pPr>
              <a:lnSpc>
                <a:spcPct val="107000"/>
              </a:lnSpc>
              <a:spcAft>
                <a:spcPts val="800"/>
              </a:spcAft>
            </a:pPr>
            <a:endParaRPr lang="en-CA" dirty="0">
              <a:cs typeface="Calibri"/>
            </a:endParaRPr>
          </a:p>
          <a:p>
            <a:pPr>
              <a:lnSpc>
                <a:spcPct val="107000"/>
              </a:lnSpc>
              <a:spcAft>
                <a:spcPts val="800"/>
              </a:spcAft>
            </a:pPr>
            <a:r>
              <a:rPr lang="en-CA" dirty="0"/>
              <a:t>No-till seeding is commonly adopted in much of western Canada – at rates approaching 70 or 80 percent of cropland acreage in Alberta and Saskatchewan – consistent with impressive carbon sequestration in agricultural soils. It is adopted to much less a degree in Ontario, at around 30 percent.</a:t>
            </a:r>
            <a:endParaRPr lang="en-CA" dirty="0">
              <a:cs typeface="Calibri"/>
            </a:endParaRPr>
          </a:p>
          <a:p>
            <a:pPr>
              <a:lnSpc>
                <a:spcPct val="107000"/>
              </a:lnSpc>
              <a:spcAft>
                <a:spcPts val="800"/>
              </a:spcAft>
            </a:pPr>
            <a:r>
              <a:rPr lang="en-CA" dirty="0">
                <a:hlinkClick r:id="rId3"/>
              </a:rPr>
              <a:t>https://capi-icpa.ca/wp-content/uploads/2022/07/2022-07-25-Ag-Census_QuickThink_Draft_7-Final_reduced.pdf</a:t>
            </a:r>
            <a:endParaRPr lang="en-CA" dirty="0">
              <a:cs typeface="Calibri"/>
            </a:endParaRPr>
          </a:p>
          <a:p>
            <a:pPr>
              <a:lnSpc>
                <a:spcPct val="107000"/>
              </a:lnSpc>
              <a:spcAft>
                <a:spcPts val="800"/>
              </a:spcAft>
            </a:pPr>
            <a:endParaRPr lang="en-CA" dirty="0">
              <a:latin typeface="Calibri" panose="020F0502020204030204" pitchFamily="34" charset="0"/>
              <a:ea typeface="Calibri" panose="020F0502020204030204" pitchFamily="34" charset="0"/>
              <a:cs typeface="Calibri"/>
            </a:endParaRPr>
          </a:p>
          <a:p>
            <a:pPr>
              <a:lnSpc>
                <a:spcPct val="107000"/>
              </a:lnSpc>
              <a:spcAft>
                <a:spcPts val="800"/>
              </a:spcAft>
            </a:pPr>
            <a:endParaRPr lang="en-CA" sz="18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29</a:t>
            </a:fld>
            <a:endParaRPr lang="en-CA"/>
          </a:p>
        </p:txBody>
      </p:sp>
    </p:spTree>
    <p:extLst>
      <p:ext uri="{BB962C8B-B14F-4D97-AF65-F5344CB8AC3E}">
        <p14:creationId xmlns:p14="http://schemas.microsoft.com/office/powerpoint/2010/main" val="11487476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CA" sz="1800" b="1" dirty="0">
                <a:effectLst/>
                <a:latin typeface="Calibri"/>
                <a:ea typeface="Calibri" panose="020F0502020204030204" pitchFamily="34" charset="0"/>
                <a:cs typeface="Calibri"/>
              </a:rPr>
              <a:t>Crop Rotation </a:t>
            </a:r>
            <a:r>
              <a:rPr lang="en-CA" sz="1800" dirty="0">
                <a:effectLst/>
                <a:latin typeface="Calibri"/>
                <a:ea typeface="Calibri" panose="020F0502020204030204" pitchFamily="34" charset="0"/>
                <a:cs typeface="Calibri"/>
              </a:rPr>
              <a:t>involves growing different crops on your farm rather than growing the same crop year after year. This is where cover crops </a:t>
            </a:r>
            <a:r>
              <a:rPr lang="en-CA" sz="1800" dirty="0">
                <a:latin typeface="Calibri"/>
                <a:ea typeface="Calibri" panose="020F0502020204030204" pitchFamily="34" charset="0"/>
                <a:cs typeface="Calibri"/>
              </a:rPr>
              <a:t>can come </a:t>
            </a:r>
            <a:r>
              <a:rPr lang="en-CA" sz="1800" dirty="0">
                <a:effectLst/>
                <a:latin typeface="Calibri"/>
                <a:ea typeface="Calibri" panose="020F0502020204030204" pitchFamily="34" charset="0"/>
                <a:cs typeface="Calibri"/>
              </a:rPr>
              <a:t>in useful! Remember our nitrogen fixing legumes!? (Remember, legumes ADD nitrogen to the soil that other non-legume plants need!) Different plants need different nutrients and rotating and changing the plants that grow in a plot of soil each year allows the soil to be replenished and for different species to access the different nutrients that are available! Crop rotation is also important to help break disease and insect cycles.</a:t>
            </a:r>
            <a:r>
              <a:rPr lang="en-CA" sz="1800" dirty="0">
                <a:latin typeface="Calibri"/>
                <a:ea typeface="Calibri" panose="020F0502020204030204" pitchFamily="34" charset="0"/>
                <a:cs typeface="Calibri"/>
              </a:rPr>
              <a:t> </a:t>
            </a:r>
            <a:endParaRPr lang="en-CA" sz="1800" dirty="0">
              <a:effectLst/>
              <a:latin typeface="Calibri"/>
              <a:ea typeface="Calibri" panose="020F0502020204030204" pitchFamily="34" charset="0"/>
              <a:cs typeface="Times New Roman" panose="02020603050405020304" pitchFamily="18" charset="0"/>
            </a:endParaRPr>
          </a:p>
          <a:p>
            <a:pPr marL="457200" marR="0" lvl="1" indent="0">
              <a:lnSpc>
                <a:spcPct val="107000"/>
              </a:lnSpc>
              <a:spcBef>
                <a:spcPts val="0"/>
              </a:spcBef>
              <a:spcAft>
                <a:spcPts val="800"/>
              </a:spcAft>
              <a:buFont typeface="Courier New" panose="02070309020205020404" pitchFamily="49" charset="0"/>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Font typeface="Courier New" panose="02070309020205020404" pitchFamily="49" charset="0"/>
              <a:buNone/>
            </a:pPr>
            <a:r>
              <a:rPr lang="en-CA" sz="1800" dirty="0">
                <a:effectLst/>
                <a:latin typeface="Calibri" panose="020F0502020204030204" pitchFamily="34" charset="0"/>
                <a:ea typeface="Calibri" panose="020F0502020204030204" pitchFamily="34" charset="0"/>
                <a:cs typeface="Times New Roman" panose="02020603050405020304" pitchFamily="18" charset="0"/>
              </a:rPr>
              <a:t>Intercropping can also be a useful technique where multiple different crops are combined in a single plot! An example of intercropping that we are already familiar with is the three sisters! Each of the plants play a vital role in supporting each other - </a:t>
            </a:r>
            <a:r>
              <a:rPr lang="en-US" sz="1100" dirty="0">
                <a:effectLst/>
                <a:latin typeface="Calibri" panose="020F0502020204030204" pitchFamily="34" charset="0"/>
                <a:ea typeface="Calibri" panose="020F0502020204030204" pitchFamily="34" charset="0"/>
                <a:cs typeface="Times New Roman" panose="02020603050405020304" pitchFamily="18" charset="0"/>
              </a:rPr>
              <a:t>Corn stalks are the sturdy structure for the bean plants to grow up and around them</a:t>
            </a:r>
            <a:r>
              <a:rPr lang="en-CA"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Calibri" panose="020F0502020204030204" pitchFamily="34" charset="0"/>
                <a:cs typeface="Times New Roman" panose="02020603050405020304" pitchFamily="18" charset="0"/>
              </a:rPr>
              <a:t>Squash plants sprawls out around on the ground. Their leaves suppress weeds and help keep the moisture in the soil.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30</a:t>
            </a:fld>
            <a:endParaRPr lang="en-CA"/>
          </a:p>
        </p:txBody>
      </p:sp>
    </p:spTree>
    <p:extLst>
      <p:ext uri="{BB962C8B-B14F-4D97-AF65-F5344CB8AC3E}">
        <p14:creationId xmlns:p14="http://schemas.microsoft.com/office/powerpoint/2010/main" val="13242222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Integrated Pest Management </a:t>
            </a:r>
            <a:r>
              <a:rPr lang="en-US" dirty="0"/>
              <a:t>(IPM) uses an ecosystem-based strategy </a:t>
            </a:r>
            <a:r>
              <a:rPr lang="en-US" dirty="0">
                <a:effectLst/>
              </a:rPr>
              <a:t>to </a:t>
            </a:r>
            <a:r>
              <a:rPr lang="en-US" dirty="0"/>
              <a:t>prevent pests through biological control </a:t>
            </a:r>
            <a:r>
              <a:rPr lang="en-US" dirty="0">
                <a:effectLst/>
              </a:rPr>
              <a:t>and </a:t>
            </a:r>
            <a:r>
              <a:rPr lang="en-US" dirty="0"/>
              <a:t>habitat manipulation. This includes:</a:t>
            </a:r>
            <a:endParaRPr lang="en-US" dirty="0">
              <a:cs typeface="Calibri"/>
            </a:endParaRPr>
          </a:p>
          <a:p>
            <a:pPr marL="171450" indent="-171450">
              <a:buFont typeface="Arial" panose="020B0604020202020204" pitchFamily="34" charset="0"/>
              <a:buChar char="•"/>
            </a:pPr>
            <a:r>
              <a:rPr lang="en-US" dirty="0"/>
              <a:t>selecting plants that are tolerant of insects and disease</a:t>
            </a:r>
            <a:endParaRPr lang="en-CA" dirty="0"/>
          </a:p>
          <a:p>
            <a:pPr marL="171450" indent="-171450">
              <a:buFont typeface="Arial" panose="020B0604020202020204" pitchFamily="34" charset="0"/>
              <a:buChar char="•"/>
            </a:pPr>
            <a:r>
              <a:rPr lang="en-US" dirty="0"/>
              <a:t>rotating crops year-to-year to decrease pest problems</a:t>
            </a:r>
            <a:endParaRPr lang="en-US" dirty="0">
              <a:cs typeface="Calibri"/>
            </a:endParaRPr>
          </a:p>
          <a:p>
            <a:pPr marL="171450" indent="-171450">
              <a:buFont typeface="Arial" panose="020B0604020202020204" pitchFamily="34" charset="0"/>
              <a:buChar char="•"/>
            </a:pPr>
            <a:r>
              <a:rPr lang="en-US" dirty="0">
                <a:cs typeface="Calibri"/>
              </a:rPr>
              <a:t>Intercropping to slow the spread of pests and disease. Some species are also good to repel insects</a:t>
            </a:r>
          </a:p>
          <a:p>
            <a:pPr marL="171450" indent="-171450">
              <a:buFont typeface="Arial" panose="020B0604020202020204" pitchFamily="34" charset="0"/>
              <a:buChar char="•"/>
            </a:pPr>
            <a:r>
              <a:rPr lang="en-US" dirty="0">
                <a:cs typeface="Calibri"/>
              </a:rPr>
              <a:t>Biological management which uses predators to reduce pest populations. An example of this is using </a:t>
            </a:r>
            <a:r>
              <a:rPr lang="en-US" dirty="0"/>
              <a:t>wildflower strips to  promote pollinators to the site that are natural enemies for some pests and can act as a biological control</a:t>
            </a:r>
            <a:endParaRPr lang="en-US" dirty="0">
              <a:cs typeface="Calibri" panose="020F0502020204030204"/>
            </a:endParaRPr>
          </a:p>
          <a:p>
            <a:endParaRPr lang="en-US" dirty="0">
              <a:cs typeface="Calibri" panose="020F0502020204030204"/>
            </a:endParaRPr>
          </a:p>
          <a:p>
            <a:pPr>
              <a:buFont typeface="Calibri"/>
            </a:pPr>
            <a:r>
              <a:rPr lang="en-US" dirty="0">
                <a:cs typeface="Calibri" panose="020F0502020204030204"/>
              </a:rPr>
              <a:t>IPM</a:t>
            </a:r>
            <a:r>
              <a:rPr lang="en-US" dirty="0"/>
              <a:t> minimizes the frequency and amount of pesticides needed. </a:t>
            </a:r>
            <a:endParaRPr lang="en-US" b="1" dirty="0">
              <a:effectLst/>
              <a:latin typeface="Calibri"/>
              <a:ea typeface="Calibri" panose="020F0502020204030204" pitchFamily="34" charset="0"/>
              <a:cs typeface="Calibri"/>
            </a:endParaRPr>
          </a:p>
          <a:p>
            <a:pPr marL="285750" indent="-285750">
              <a:buFont typeface="Calibri"/>
              <a:buChar char="-"/>
            </a:pPr>
            <a:endParaRPr lang="en-US" b="1" dirty="0">
              <a:latin typeface="Calibri" panose="020F0502020204030204" pitchFamily="34" charset="0"/>
              <a:ea typeface="Calibri" panose="020F0502020204030204" pitchFamily="34" charset="0"/>
              <a:cs typeface="Calibri"/>
            </a:endParaRPr>
          </a:p>
          <a:p>
            <a:pPr>
              <a:lnSpc>
                <a:spcPct val="107000"/>
              </a:lnSpc>
              <a:spcAft>
                <a:spcPts val="800"/>
              </a:spcAft>
            </a:pPr>
            <a:r>
              <a:rPr lang="en-CA" dirty="0"/>
              <a:t>UC Sustainable Agriculture Research and Education Program. 2017. "Integrated Pest Management (IPM)." What is Sustainable Agriculture? UC Division of Agriculture and Natural Resources. </a:t>
            </a:r>
            <a:r>
              <a:rPr lang="en-CA" i="1" dirty="0"/>
              <a:t>&lt;https://sarep.ucdavis.edu/sustainable-ag/ipm&gt;</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31</a:t>
            </a:fld>
            <a:endParaRPr lang="en-CA"/>
          </a:p>
        </p:txBody>
      </p:sp>
    </p:spTree>
    <p:extLst>
      <p:ext uri="{BB962C8B-B14F-4D97-AF65-F5344CB8AC3E}">
        <p14:creationId xmlns:p14="http://schemas.microsoft.com/office/powerpoint/2010/main" val="35585871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sz="1800" dirty="0">
                <a:effectLst/>
                <a:highlight>
                  <a:srgbClr val="FFFF00"/>
                </a:highlight>
                <a:latin typeface="Calibri"/>
                <a:ea typeface="Calibri" panose="020F0502020204030204" pitchFamily="34" charset="0"/>
                <a:cs typeface="Calibri"/>
              </a:rPr>
              <a:t>Winter wheat can be a particularly fantastic cover </a:t>
            </a:r>
            <a:r>
              <a:rPr lang="en-CA" sz="1800" dirty="0">
                <a:highlight>
                  <a:srgbClr val="FFFF00"/>
                </a:highlight>
                <a:latin typeface="Calibri"/>
                <a:ea typeface="Calibri" panose="020F0502020204030204" pitchFamily="34" charset="0"/>
                <a:cs typeface="Calibri"/>
              </a:rPr>
              <a:t>crop </a:t>
            </a:r>
            <a:r>
              <a:rPr lang="en-CA" sz="1800" dirty="0">
                <a:effectLst/>
                <a:highlight>
                  <a:srgbClr val="FFFF00"/>
                </a:highlight>
                <a:latin typeface="Calibri"/>
                <a:ea typeface="Calibri" panose="020F0502020204030204" pitchFamily="34" charset="0"/>
                <a:cs typeface="Calibri"/>
              </a:rPr>
              <a:t>that helps provide soil cover in the </a:t>
            </a:r>
            <a:r>
              <a:rPr lang="en-CA" sz="1800" dirty="0">
                <a:highlight>
                  <a:srgbClr val="FFFF00"/>
                </a:highlight>
                <a:latin typeface="Calibri"/>
                <a:ea typeface="Calibri" panose="020F0502020204030204" pitchFamily="34" charset="0"/>
                <a:cs typeface="Calibri"/>
              </a:rPr>
              <a:t>fall and winter </a:t>
            </a:r>
            <a:r>
              <a:rPr lang="en-CA" sz="1800" dirty="0">
                <a:effectLst/>
                <a:highlight>
                  <a:srgbClr val="FFFF00"/>
                </a:highlight>
                <a:latin typeface="Calibri"/>
                <a:ea typeface="Calibri" panose="020F0502020204030204" pitchFamily="34" charset="0"/>
                <a:cs typeface="Calibri"/>
              </a:rPr>
              <a:t>– and we know. that soil cover is important for soil health and reducing the potential for the loss of soil. Winter Wheat also helps to naturally manage pests and weeds.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800" dirty="0">
              <a:effectLst/>
              <a:highlight>
                <a:srgbClr val="FFFF00"/>
              </a:highligh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highlight>
                  <a:srgbClr val="FFFF00"/>
                </a:highlight>
                <a:latin typeface="Calibri"/>
                <a:ea typeface="Calibri" panose="020F0502020204030204" pitchFamily="34" charset="0"/>
                <a:cs typeface="Calibri"/>
              </a:rPr>
              <a:t>Winter wheat is also good news for nesting waterfowl and birds! Many species build their nests in agricultural fields in the spring. Often, this is when crops are also being sown (planting the seeds!). Winter Wheat however is planted in the fall, which means birds who nest in winter wheat crops won’t be disturbed in the spring by planting operations. This increases the chance of survival of hatching by 24 times than ducks that nest in spring sown crops.</a:t>
            </a:r>
            <a:endParaRPr lang="en-CA" sz="1800" dirty="0">
              <a:effectLst/>
              <a:latin typeface="Calibri"/>
              <a:ea typeface="Calibri" panose="020F0502020204030204" pitchFamily="34" charset="0"/>
              <a:cs typeface="Calibri"/>
            </a:endParaRP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32</a:t>
            </a:fld>
            <a:endParaRPr lang="en-CA"/>
          </a:p>
        </p:txBody>
      </p:sp>
    </p:spTree>
    <p:extLst>
      <p:ext uri="{BB962C8B-B14F-4D97-AF65-F5344CB8AC3E}">
        <p14:creationId xmlns:p14="http://schemas.microsoft.com/office/powerpoint/2010/main" val="2119338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63E6DDC-6814-426B-836F-B5C715FBAE47}" type="slidenum">
              <a:rPr lang="en-CA" smtClean="0"/>
              <a:t>3</a:t>
            </a:fld>
            <a:endParaRPr lang="en-CA"/>
          </a:p>
        </p:txBody>
      </p:sp>
    </p:spTree>
    <p:extLst>
      <p:ext uri="{BB962C8B-B14F-4D97-AF65-F5344CB8AC3E}">
        <p14:creationId xmlns:p14="http://schemas.microsoft.com/office/powerpoint/2010/main" val="22893091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sz="1800" dirty="0">
                <a:latin typeface="Calibri"/>
                <a:cs typeface="Calibri"/>
              </a:rPr>
              <a:t>Q: True or false: ask your class to raise their hand if they think the statement is true. Ask them to raise their hand if they think the statement is false.</a:t>
            </a:r>
            <a:endParaRPr lang="en-CA" sz="1800" dirty="0">
              <a:solidFill>
                <a:srgbClr val="FF0000"/>
              </a:solidFill>
              <a:highlight>
                <a:srgbClr val="FFFF00"/>
              </a:highlight>
              <a:latin typeface="Calibri"/>
              <a:cs typeface="Calibri"/>
            </a:endParaRPr>
          </a:p>
          <a:p>
            <a:pPr>
              <a:lnSpc>
                <a:spcPct val="107000"/>
              </a:lnSpc>
            </a:pPr>
            <a:endParaRPr lang="en-US" sz="1800" b="1" dirty="0">
              <a:latin typeface="Calibri"/>
              <a:ea typeface="Calibri" panose="020F0502020204030204" pitchFamily="34" charset="0"/>
              <a:cs typeface="Calibri"/>
            </a:endParaRPr>
          </a:p>
          <a:p>
            <a:pPr>
              <a:lnSpc>
                <a:spcPct val="107000"/>
              </a:lnSpc>
            </a:pPr>
            <a:r>
              <a:rPr lang="en-US" sz="1800" b="1" dirty="0">
                <a:latin typeface="Calibri"/>
                <a:ea typeface="Calibri" panose="020F0502020204030204" pitchFamily="34" charset="0"/>
                <a:cs typeface="Calibri"/>
              </a:rPr>
              <a:t>What's the answer?</a:t>
            </a:r>
            <a:r>
              <a:rPr lang="en-US" sz="1800" dirty="0">
                <a:latin typeface="Calibri"/>
                <a:ea typeface="Calibri" panose="020F0502020204030204" pitchFamily="34" charset="0"/>
                <a:cs typeface="Calibri"/>
              </a:rPr>
              <a:t> </a:t>
            </a:r>
            <a:r>
              <a:rPr lang="en-US" sz="1800" dirty="0">
                <a:effectLst/>
                <a:latin typeface="Calibri"/>
                <a:ea typeface="Calibri" panose="020F0502020204030204" pitchFamily="34" charset="0"/>
                <a:cs typeface="Calibri"/>
              </a:rPr>
              <a:t> *Click*  </a:t>
            </a:r>
            <a:r>
              <a:rPr lang="en-US" sz="1800" b="1" dirty="0">
                <a:solidFill>
                  <a:srgbClr val="FF0000"/>
                </a:solidFill>
                <a:highlight>
                  <a:srgbClr val="FFFF00"/>
                </a:highlight>
                <a:latin typeface="Calibri"/>
                <a:ea typeface="Calibri" panose="020F0502020204030204" pitchFamily="34" charset="0"/>
                <a:cs typeface="Calibri"/>
              </a:rPr>
              <a:t>FALSE</a:t>
            </a:r>
            <a:endParaRPr lang="en-CA" sz="1800" dirty="0">
              <a:solidFill>
                <a:srgbClr val="FF0000"/>
              </a:solidFill>
              <a:effectLst/>
              <a:highlight>
                <a:srgbClr val="FFFF00"/>
              </a:highlight>
              <a:latin typeface="Calibri"/>
              <a:ea typeface="Calibri" panose="020F0502020204030204" pitchFamily="34" charset="0"/>
              <a:cs typeface="Calibri"/>
            </a:endParaRPr>
          </a:p>
          <a:p>
            <a:pPr>
              <a:lnSpc>
                <a:spcPct val="107000"/>
              </a:lnSpc>
            </a:pPr>
            <a:endParaRPr lang="en-US" dirty="0">
              <a:cs typeface="Calibri"/>
            </a:endParaRPr>
          </a:p>
          <a:p>
            <a:pPr>
              <a:lnSpc>
                <a:spcPct val="107000"/>
              </a:lnSpc>
            </a:pPr>
            <a:r>
              <a:rPr lang="en-US" dirty="0">
                <a:cs typeface="Calibri"/>
              </a:rPr>
              <a:t>A. While Ducks Unlimited Canada DOES care about ducks, the reason we protect wetlands and grasslands is to help ducks as well as other wildlife and people. Let's go through some of the ways Ducks Unlimited Canada is working in and for sustainable agriculture.</a:t>
            </a: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34</a:t>
            </a:fld>
            <a:endParaRPr lang="en-CA"/>
          </a:p>
        </p:txBody>
      </p:sp>
    </p:spTree>
    <p:extLst>
      <p:ext uri="{BB962C8B-B14F-4D97-AF65-F5344CB8AC3E}">
        <p14:creationId xmlns:p14="http://schemas.microsoft.com/office/powerpoint/2010/main" val="14903700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As a leader in Wetland Conservation, DUC’s</a:t>
            </a:r>
            <a:r>
              <a:rPr lang="en-CA" dirty="0"/>
              <a:t> </a:t>
            </a:r>
            <a:r>
              <a:rPr lang="en-CA" dirty="0">
                <a:effectLst/>
              </a:rPr>
              <a:t>work to restore and conserve wetlands and grasslands not only protects these vulnerable ecosystems but protects many species at risk as well!</a:t>
            </a:r>
            <a:r>
              <a:rPr lang="en-CA" dirty="0"/>
              <a:t> </a:t>
            </a:r>
            <a:endParaRPr lang="en-US"/>
          </a:p>
          <a:p>
            <a:pPr marL="285750" indent="-285750">
              <a:buFont typeface="Arial"/>
              <a:buChar char="•"/>
            </a:pPr>
            <a:r>
              <a:rPr lang="en-US" b="1" dirty="0">
                <a:effectLst/>
              </a:rPr>
              <a:t>Conservation &amp; Restoration</a:t>
            </a:r>
            <a:r>
              <a:rPr lang="en-CA" dirty="0"/>
              <a:t> </a:t>
            </a:r>
            <a:endParaRPr lang="en-CA" dirty="0">
              <a:cs typeface="Calibri"/>
            </a:endParaRPr>
          </a:p>
          <a:p>
            <a:pPr marL="285750" indent="-285750">
              <a:buFont typeface="Arial"/>
              <a:buChar char="•"/>
            </a:pPr>
            <a:r>
              <a:rPr lang="en-US" b="1" dirty="0">
                <a:effectLst/>
              </a:rPr>
              <a:t>Science and Research</a:t>
            </a:r>
            <a:r>
              <a:rPr lang="en-CA" dirty="0"/>
              <a:t> </a:t>
            </a:r>
            <a:endParaRPr lang="en-CA" dirty="0">
              <a:cs typeface="Calibri"/>
            </a:endParaRPr>
          </a:p>
          <a:p>
            <a:pPr marL="285750" indent="-285750">
              <a:buFont typeface="Arial"/>
              <a:buChar char="•"/>
            </a:pPr>
            <a:r>
              <a:rPr lang="en-US" b="1" dirty="0">
                <a:effectLst/>
              </a:rPr>
              <a:t>Education</a:t>
            </a:r>
            <a:r>
              <a:rPr lang="en-CA" dirty="0"/>
              <a:t> </a:t>
            </a:r>
            <a:endParaRPr lang="en-US" dirty="0"/>
          </a:p>
          <a:p>
            <a:pPr marR="0" lvl="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Calibri"/>
            </a:endParaRPr>
          </a:p>
          <a:p>
            <a:endParaRPr lang="en-CA"/>
          </a:p>
        </p:txBody>
      </p:sp>
      <p:sp>
        <p:nvSpPr>
          <p:cNvPr id="4" name="Slide Number Placeholder 3"/>
          <p:cNvSpPr>
            <a:spLocks noGrp="1"/>
          </p:cNvSpPr>
          <p:nvPr>
            <p:ph type="sldNum" sz="quarter" idx="5"/>
          </p:nvPr>
        </p:nvSpPr>
        <p:spPr/>
        <p:txBody>
          <a:bodyPr/>
          <a:lstStyle/>
          <a:p>
            <a:fld id="{8C9311CB-16F7-47F3-8618-42B9C004305A}" type="slidenum">
              <a:rPr lang="en-CA" smtClean="0"/>
              <a:t>35</a:t>
            </a:fld>
            <a:endParaRPr lang="en-CA"/>
          </a:p>
        </p:txBody>
      </p:sp>
    </p:spTree>
    <p:extLst>
      <p:ext uri="{BB962C8B-B14F-4D97-AF65-F5344CB8AC3E}">
        <p14:creationId xmlns:p14="http://schemas.microsoft.com/office/powerpoint/2010/main" val="170062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CONSERVING THE REMAINING WETLANDS AND GRASSLANDS </a:t>
            </a:r>
          </a:p>
          <a:p>
            <a:endParaRPr lang="en-US" b="1"/>
          </a:p>
          <a:p>
            <a:r>
              <a:rPr lang="en-US" b="0"/>
              <a:t>DUC’s agrologists and conservation specialists manage numerous conservation programs across the Prairies. This could be in the form of restoring wetlands and grasslands or providing expert advice to farmers to find the best programs and incentives that work for their farm to become more sustainable. </a:t>
            </a:r>
          </a:p>
          <a:p>
            <a:pPr marL="0" indent="0">
              <a:lnSpc>
                <a:spcPct val="107000"/>
              </a:lnSpc>
              <a:buNone/>
            </a:pPr>
            <a:endParaRPr lang="en-CA"/>
          </a:p>
          <a:p>
            <a:pPr marL="0" indent="0">
              <a:lnSpc>
                <a:spcPct val="107000"/>
              </a:lnSpc>
              <a:spcAft>
                <a:spcPts val="800"/>
              </a:spcAft>
              <a:buNone/>
            </a:pPr>
            <a:endParaRPr lang="en-US" sz="1200">
              <a:latin typeface="Calibri"/>
              <a:cs typeface="Calibri"/>
            </a:endParaRPr>
          </a:p>
          <a:p>
            <a:pPr marL="0" indent="0">
              <a:lnSpc>
                <a:spcPct val="107000"/>
              </a:lnSpc>
              <a:buNone/>
            </a:pPr>
            <a:endParaRPr lang="en-CA" b="1"/>
          </a:p>
          <a:p>
            <a:pPr marL="685800" lvl="1" indent="-228600">
              <a:lnSpc>
                <a:spcPct val="107000"/>
              </a:lnSpc>
              <a:spcAft>
                <a:spcPts val="800"/>
              </a:spcAft>
              <a:buAutoNum type="romanLcPeriod"/>
            </a:pPr>
            <a:endParaRPr lang="en-CA">
              <a:cs typeface="Calibri"/>
            </a:endParaRPr>
          </a:p>
          <a:p>
            <a:endParaRPr lang="en-US">
              <a:latin typeface="Calibri"/>
              <a:cs typeface="Calibri"/>
            </a:endParaRPr>
          </a:p>
          <a:p>
            <a:pPr>
              <a:lnSpc>
                <a:spcPct val="107000"/>
              </a:lnSpc>
              <a:spcAft>
                <a:spcPts val="800"/>
              </a:spcAft>
            </a:pPr>
            <a:endParaRPr lang="en-US" b="1">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36</a:t>
            </a:fld>
            <a:endParaRPr lang="en-CA"/>
          </a:p>
        </p:txBody>
      </p:sp>
    </p:spTree>
    <p:extLst>
      <p:ext uri="{BB962C8B-B14F-4D97-AF65-F5344CB8AC3E}">
        <p14:creationId xmlns:p14="http://schemas.microsoft.com/office/powerpoint/2010/main" val="34829969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a:lnSpc>
                <a:spcPct val="107000"/>
              </a:lnSpc>
              <a:spcAft>
                <a:spcPts val="800"/>
              </a:spcAft>
            </a:pPr>
            <a:r>
              <a:rPr lang="en-CA" b="0"/>
              <a:t>Our scientists are determining how Temperate Grasslands play a role in Mitigating Climate Change and what some of the best practices are to maintaining grasslands. Our science directly informs our conservation programs such as promoting cattle on the landscape to maintain and protect our remaining grasslands, and encouraging farmers to grow winter wheat!</a:t>
            </a:r>
          </a:p>
          <a:p>
            <a:pPr marL="57150">
              <a:lnSpc>
                <a:spcPct val="107000"/>
              </a:lnSpc>
              <a:spcAft>
                <a:spcPts val="800"/>
              </a:spcAft>
            </a:pPr>
            <a:endParaRPr lang="en-CA" b="0"/>
          </a:p>
          <a:p>
            <a:pPr marL="57150">
              <a:lnSpc>
                <a:spcPct val="107000"/>
              </a:lnSpc>
              <a:spcAft>
                <a:spcPts val="800"/>
              </a:spcAft>
            </a:pPr>
            <a:r>
              <a:rPr lang="en-CA" b="0"/>
              <a:t>Our scientists are also currently studying how different agricultural practices can help reduce GHG emissions on prairie farms. This will help to show the role that beef and forage industry can play in maintaining natural landscapes and their ecosystem services! </a:t>
            </a:r>
            <a:endParaRPr lang="en-CA">
              <a:cs typeface="Calibri"/>
            </a:endParaRPr>
          </a:p>
          <a:p>
            <a:endParaRPr lang="en-US">
              <a:latin typeface="Calibri"/>
              <a:cs typeface="Calibri"/>
            </a:endParaRPr>
          </a:p>
          <a:p>
            <a:pPr>
              <a:lnSpc>
                <a:spcPct val="107000"/>
              </a:lnSpc>
              <a:spcAft>
                <a:spcPts val="800"/>
              </a:spcAft>
            </a:pPr>
            <a:r>
              <a:rPr lang="en-US" b="1">
                <a:latin typeface="Calibri"/>
                <a:cs typeface="Calibri"/>
              </a:rPr>
              <a:t>From the article: “</a:t>
            </a:r>
            <a:r>
              <a:rPr lang="en-US" b="0" i="0">
                <a:solidFill>
                  <a:srgbClr val="222222"/>
                </a:solidFill>
                <a:effectLst/>
                <a:latin typeface="Open Sans" panose="020B0606030504020204" pitchFamily="34" charset="0"/>
              </a:rPr>
              <a:t>Towers equipped with sensors are deployed on farms and ranches near Riding Mountain National Park – the first time ‘flux towers’ will measure wetland emissions within the Prairie Pothole Region. Spanning Western Canada and several American states, the region contains natural grasslands and wetlands which provide flood and drought mitigation, water purification, carbon sequestration and biodiversity.” https://www.watercanada.net/duc-carbon-capture-study-wetlands-farms/</a:t>
            </a:r>
            <a:endParaRPr lang="en-US" b="1">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37</a:t>
            </a:fld>
            <a:endParaRPr lang="en-CA"/>
          </a:p>
        </p:txBody>
      </p:sp>
    </p:spTree>
    <p:extLst>
      <p:ext uri="{BB962C8B-B14F-4D97-AF65-F5344CB8AC3E}">
        <p14:creationId xmlns:p14="http://schemas.microsoft.com/office/powerpoint/2010/main" val="3006818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b="0" i="0" dirty="0">
                <a:solidFill>
                  <a:srgbClr val="453C37"/>
                </a:solidFill>
                <a:effectLst/>
                <a:latin typeface="freight-sans-pro"/>
              </a:rPr>
              <a:t>Saving grasslands begins with helping Canadians become aware of their value and DUC educates Canadians on their natural benefits! We accomplish this through many partnerships and collaborations to deliver educational opportunities to students, the public, and farmers!</a:t>
            </a:r>
          </a:p>
          <a:p>
            <a:pPr>
              <a:lnSpc>
                <a:spcPct val="107000"/>
              </a:lnSpc>
              <a:spcAft>
                <a:spcPts val="800"/>
              </a:spcAft>
            </a:pPr>
            <a:endParaRPr lang="en-US" sz="1100" b="0" i="0">
              <a:solidFill>
                <a:srgbClr val="453C37"/>
              </a:solidFill>
              <a:effectLst/>
              <a:latin typeface="freight-sans-pro"/>
              <a:cs typeface="Calibri"/>
            </a:endParaRPr>
          </a:p>
          <a:p>
            <a:pPr>
              <a:lnSpc>
                <a:spcPct val="107000"/>
              </a:lnSpc>
              <a:spcAft>
                <a:spcPts val="800"/>
              </a:spcAft>
            </a:pPr>
            <a:r>
              <a:rPr lang="en-US" sz="1100" b="0" i="0" dirty="0">
                <a:solidFill>
                  <a:srgbClr val="453C37"/>
                </a:solidFill>
                <a:effectLst/>
                <a:latin typeface="freight-sans-pro"/>
                <a:cs typeface="Calibri"/>
              </a:rPr>
              <a:t>In Manitoba, the Manitoba Beef and Forage Initiative (partnership with DUC, Manitoba Agriculture, </a:t>
            </a:r>
            <a:r>
              <a:rPr lang="en-US" dirty="0"/>
              <a:t>Manitoba Forage and Grassland Association, </a:t>
            </a:r>
            <a:r>
              <a:rPr lang="en-US" sz="1100" dirty="0">
                <a:solidFill>
                  <a:srgbClr val="453C37"/>
                </a:solidFill>
                <a:latin typeface="freight-sans-pro"/>
              </a:rPr>
              <a:t>and</a:t>
            </a:r>
            <a:r>
              <a:rPr lang="en-US" sz="1100" b="0" i="0" dirty="0">
                <a:solidFill>
                  <a:srgbClr val="453C37"/>
                </a:solidFill>
                <a:effectLst/>
                <a:latin typeface="freight-sans-pro"/>
                <a:cs typeface="Calibri"/>
              </a:rPr>
              <a:t> Manitoba Beef Producers) has opened a learning center </a:t>
            </a:r>
            <a:r>
              <a:rPr lang="en-US" sz="1600" b="0" i="0" dirty="0">
                <a:solidFill>
                  <a:srgbClr val="000000"/>
                </a:solidFill>
                <a:effectLst/>
                <a:latin typeface="Roboto"/>
                <a:ea typeface="Roboto"/>
                <a:cs typeface="Roboto"/>
              </a:rPr>
              <a:t>to host and create opportunities for producers, students and the general public to gather, learn and network – with hands on opportunity to learn from researchers in the field.</a:t>
            </a:r>
            <a:r>
              <a:rPr lang="en-US" sz="1600" dirty="0">
                <a:solidFill>
                  <a:srgbClr val="000000"/>
                </a:solidFill>
                <a:latin typeface="Roboto"/>
                <a:ea typeface="Roboto"/>
                <a:cs typeface="Roboto"/>
              </a:rPr>
              <a:t> </a:t>
            </a:r>
            <a:endParaRPr lang="en-US" sz="1100">
              <a:latin typeface="Calibri"/>
              <a:cs typeface="Calibri"/>
            </a:endParaRPr>
          </a:p>
          <a:p>
            <a:pPr marL="57150">
              <a:lnSpc>
                <a:spcPct val="107000"/>
              </a:lnSpc>
              <a:spcAft>
                <a:spcPts val="800"/>
              </a:spcAft>
            </a:pPr>
            <a:endParaRPr lang="en-CA" b="1"/>
          </a:p>
          <a:p>
            <a:pPr marL="685800" lvl="1" indent="-228600">
              <a:lnSpc>
                <a:spcPct val="107000"/>
              </a:lnSpc>
              <a:spcAft>
                <a:spcPts val="800"/>
              </a:spcAft>
              <a:buAutoNum type="romanLcPeriod"/>
            </a:pPr>
            <a:endParaRPr lang="en-CA">
              <a:cs typeface="Calibri"/>
            </a:endParaRPr>
          </a:p>
          <a:p>
            <a:endParaRPr lang="en-US">
              <a:latin typeface="Calibri"/>
              <a:cs typeface="Calibri"/>
            </a:endParaRPr>
          </a:p>
          <a:p>
            <a:pPr>
              <a:lnSpc>
                <a:spcPct val="107000"/>
              </a:lnSpc>
              <a:spcAft>
                <a:spcPts val="800"/>
              </a:spcAft>
            </a:pPr>
            <a:endParaRPr lang="en-US" b="1">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38</a:t>
            </a:fld>
            <a:endParaRPr lang="en-CA"/>
          </a:p>
        </p:txBody>
      </p:sp>
    </p:spTree>
    <p:extLst>
      <p:ext uri="{BB962C8B-B14F-4D97-AF65-F5344CB8AC3E}">
        <p14:creationId xmlns:p14="http://schemas.microsoft.com/office/powerpoint/2010/main" val="23106694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a:ea typeface="Calibri" panose="020F0502020204030204" pitchFamily="34" charset="0"/>
                <a:cs typeface="Calibri"/>
              </a:rPr>
              <a:t>Cows and </a:t>
            </a:r>
            <a:r>
              <a:rPr lang="en-US" sz="1800" b="1" dirty="0">
                <a:solidFill>
                  <a:srgbClr val="FF0000"/>
                </a:solidFill>
                <a:effectLst/>
                <a:latin typeface="Calibri"/>
                <a:ea typeface="Calibri" panose="020F0502020204030204" pitchFamily="34" charset="0"/>
                <a:cs typeface="Calibri"/>
              </a:rPr>
              <a:t>ducks</a:t>
            </a:r>
            <a:r>
              <a:rPr lang="en-US" sz="1800" dirty="0">
                <a:solidFill>
                  <a:srgbClr val="FF0000"/>
                </a:solidFill>
                <a:effectLst/>
                <a:latin typeface="Calibri"/>
                <a:ea typeface="Calibri" panose="020F0502020204030204" pitchFamily="34" charset="0"/>
                <a:cs typeface="Calibri"/>
              </a:rPr>
              <a:t> </a:t>
            </a:r>
            <a:r>
              <a:rPr lang="en-US" sz="1800" dirty="0">
                <a:effectLst/>
                <a:latin typeface="Calibri"/>
                <a:ea typeface="Calibri" panose="020F0502020204030204" pitchFamily="34" charset="0"/>
                <a:cs typeface="Calibri"/>
              </a:rPr>
              <a:t>both need grass and water to survive. They use the same habitat and co-exist swimmingly. </a:t>
            </a:r>
            <a:r>
              <a:rPr lang="en-US" dirty="0">
                <a:effectLst/>
              </a:rPr>
              <a:t>By partnering with the agricultural industry, DUC can further protect these ecosystems while improving habitat for not only waterfowl, but many other species of plants and wildlife as well!</a:t>
            </a:r>
            <a:r>
              <a:rPr lang="en-US" dirty="0"/>
              <a:t> </a:t>
            </a:r>
            <a:endParaRPr lang="en-CA" b="1" dirty="0"/>
          </a:p>
          <a:p>
            <a:pPr marL="685800" lvl="1" indent="-228600">
              <a:lnSpc>
                <a:spcPct val="107000"/>
              </a:lnSpc>
              <a:spcAft>
                <a:spcPts val="800"/>
              </a:spcAft>
              <a:buAutoNum type="romanLcPeriod"/>
            </a:pPr>
            <a:endParaRPr lang="en-CA">
              <a:cs typeface="Calibri"/>
            </a:endParaRPr>
          </a:p>
          <a:p>
            <a:endParaRPr lang="en-US">
              <a:latin typeface="Calibri"/>
              <a:cs typeface="Calibri"/>
            </a:endParaRPr>
          </a:p>
          <a:p>
            <a:pPr>
              <a:lnSpc>
                <a:spcPct val="107000"/>
              </a:lnSpc>
              <a:spcAft>
                <a:spcPts val="800"/>
              </a:spcAft>
            </a:pPr>
            <a:endParaRPr lang="en-US" b="1">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39</a:t>
            </a:fld>
            <a:endParaRPr lang="en-CA"/>
          </a:p>
        </p:txBody>
      </p:sp>
    </p:spTree>
    <p:extLst>
      <p:ext uri="{BB962C8B-B14F-4D97-AF65-F5344CB8AC3E}">
        <p14:creationId xmlns:p14="http://schemas.microsoft.com/office/powerpoint/2010/main" val="3838006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Start a Project: </a:t>
            </a:r>
            <a:r>
              <a:rPr lang="en-CA" sz="1200" dirty="0">
                <a:cs typeface="Calibri"/>
              </a:rPr>
              <a:t>Build a beehouse to help support the bees in your garden! </a:t>
            </a:r>
            <a:endParaRPr lang="en-CA" dirty="0">
              <a:cs typeface="Calibri"/>
            </a:endParaRPr>
          </a:p>
          <a:p>
            <a:pPr marL="0" lvl="0" indent="0">
              <a:lnSpc>
                <a:spcPct val="107000"/>
              </a:lnSpc>
              <a:buFont typeface="+mj-lt"/>
              <a:buNone/>
            </a:pPr>
            <a:endParaRPr lang="en-US" sz="1100" b="1" dirty="0">
              <a:effectLst/>
              <a:latin typeface="Calibri"/>
              <a:ea typeface="Calibri" panose="020F0502020204030204" pitchFamily="34" charset="0"/>
              <a:cs typeface="Calibri"/>
            </a:endParaRPr>
          </a:p>
          <a:p>
            <a:pPr marL="0" lvl="0" indent="0">
              <a:lnSpc>
                <a:spcPct val="107000"/>
              </a:lnSpc>
              <a:buFont typeface="+mj-lt"/>
              <a:buNone/>
            </a:pPr>
            <a:r>
              <a:rPr lang="en-US" sz="1100" b="1" dirty="0">
                <a:effectLst/>
                <a:latin typeface="Calibri"/>
                <a:ea typeface="Calibri" panose="020F0502020204030204" pitchFamily="34" charset="0"/>
                <a:cs typeface="Calibri"/>
              </a:rPr>
              <a:t>Spread the Word:</a:t>
            </a:r>
            <a:r>
              <a:rPr lang="en-US" sz="1100" dirty="0">
                <a:effectLst/>
                <a:latin typeface="Calibri"/>
                <a:ea typeface="Calibri" panose="020F0502020204030204" pitchFamily="34" charset="0"/>
                <a:cs typeface="Calibri"/>
              </a:rPr>
              <a:t> talk to your family and friends about our endangered Canadian grasslands – they might be surprised to learn that they are one of the most endangered ecosystems in the world!</a:t>
            </a:r>
          </a:p>
          <a:p>
            <a:pPr marL="0" lvl="0" indent="0">
              <a:lnSpc>
                <a:spcPct val="107000"/>
              </a:lnSpc>
              <a:buFont typeface="+mj-lt"/>
              <a:buNone/>
            </a:pPr>
            <a:endParaRPr lang="en-US" sz="1100" dirty="0">
              <a:effectLst/>
              <a:latin typeface="Calibri"/>
              <a:ea typeface="Calibri" panose="020F0502020204030204" pitchFamily="34" charset="0"/>
              <a:cs typeface="Calibri"/>
            </a:endParaRPr>
          </a:p>
          <a:p>
            <a:pPr marL="0" lvl="0" indent="0">
              <a:lnSpc>
                <a:spcPct val="107000"/>
              </a:lnSpc>
              <a:buFont typeface="+mj-lt"/>
              <a:buNone/>
            </a:pPr>
            <a:r>
              <a:rPr lang="en-US" sz="1100" b="1" dirty="0">
                <a:effectLst/>
                <a:latin typeface="Calibri"/>
                <a:ea typeface="Calibri" panose="020F0502020204030204" pitchFamily="34" charset="0"/>
                <a:cs typeface="Calibri"/>
              </a:rPr>
              <a:t>Continue to Learn: </a:t>
            </a:r>
            <a:r>
              <a:rPr lang="en-CA" sz="2400" dirty="0">
                <a:cs typeface="Calibri"/>
              </a:rPr>
              <a:t>learning more about the Grasslands is a great first step! Check out some of these awesome videos: </a:t>
            </a:r>
          </a:p>
          <a:p>
            <a:pPr marL="571500" lvl="0" indent="-571500">
              <a:lnSpc>
                <a:spcPct val="107000"/>
              </a:lnSpc>
              <a:buFont typeface="Arial" panose="020B0604020202020204" pitchFamily="34" charset="0"/>
              <a:buChar char="•"/>
            </a:pPr>
            <a:r>
              <a:rPr lang="en-CA" sz="4000" b="1" dirty="0">
                <a:cs typeface="Calibri"/>
              </a:rPr>
              <a:t>Guardians of the Grasslands </a:t>
            </a:r>
            <a:r>
              <a:rPr lang="en-CA" sz="4000" dirty="0">
                <a:cs typeface="Calibri"/>
              </a:rPr>
              <a:t>– Made in partnership by Ducks Unlimited Canada, Nature Conservancy of Canada, and Canadian Beef: https://guardiansofthegrasslands.ca/ </a:t>
            </a:r>
            <a:endParaRPr lang="en-CA" sz="2000" b="0" dirty="0">
              <a:cs typeface="Calibri"/>
            </a:endParaRPr>
          </a:p>
          <a:p>
            <a:pPr marL="571500" lvl="0" indent="-571500">
              <a:lnSpc>
                <a:spcPct val="107000"/>
              </a:lnSpc>
              <a:buFont typeface="Arial" panose="020B0604020202020204" pitchFamily="34" charset="0"/>
              <a:buChar char="•"/>
            </a:pPr>
            <a:r>
              <a:rPr lang="en-CA" sz="2000" b="1" dirty="0">
                <a:cs typeface="Calibri"/>
              </a:rPr>
              <a:t>David Suzuki's The Nature of Things: Grasslands – A Hidden Wilderness</a:t>
            </a:r>
            <a:r>
              <a:rPr lang="en-CA" sz="2000" dirty="0">
                <a:cs typeface="Calibri"/>
              </a:rPr>
              <a:t> </a:t>
            </a:r>
            <a:r>
              <a:rPr lang="en-US" sz="1100" b="0" dirty="0">
                <a:effectLst/>
                <a:latin typeface="Calibri"/>
                <a:ea typeface="Calibri" panose="020F0502020204030204" pitchFamily="34" charset="0"/>
                <a:cs typeface="Calibri"/>
              </a:rPr>
              <a:t>https://gem.cbc.ca/media/the-nature-of-things/s59e02 </a:t>
            </a:r>
          </a:p>
          <a:p>
            <a:pPr marL="457200" lvl="1" indent="0">
              <a:buFontTx/>
              <a:buNone/>
            </a:pPr>
            <a:endParaRPr lang="en-CA" dirty="0">
              <a:cs typeface="Calibri"/>
            </a:endParaRPr>
          </a:p>
          <a:p>
            <a:pPr marL="171450" indent="-171450">
              <a:buFontTx/>
              <a:buChar char="-"/>
            </a:pPr>
            <a:endParaRPr lang="en-CA" b="1" dirty="0"/>
          </a:p>
        </p:txBody>
      </p:sp>
      <p:sp>
        <p:nvSpPr>
          <p:cNvPr id="4" name="Slide Number Placeholder 3"/>
          <p:cNvSpPr>
            <a:spLocks noGrp="1"/>
          </p:cNvSpPr>
          <p:nvPr>
            <p:ph type="sldNum" sz="quarter" idx="5"/>
          </p:nvPr>
        </p:nvSpPr>
        <p:spPr/>
        <p:txBody>
          <a:bodyPr/>
          <a:lstStyle/>
          <a:p>
            <a:fld id="{863E6DDC-6814-426B-836F-B5C715FBAE47}" type="slidenum">
              <a:rPr lang="en-CA" smtClean="0"/>
              <a:t>41</a:t>
            </a:fld>
            <a:endParaRPr lang="en-CA"/>
          </a:p>
        </p:txBody>
      </p:sp>
    </p:spTree>
    <p:extLst>
      <p:ext uri="{BB962C8B-B14F-4D97-AF65-F5344CB8AC3E}">
        <p14:creationId xmlns:p14="http://schemas.microsoft.com/office/powerpoint/2010/main" val="21235081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At Home:</a:t>
            </a:r>
            <a:endParaRPr lang="en-CA" b="1"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b="0" dirty="0"/>
              <a:t>Try </a:t>
            </a:r>
            <a:r>
              <a:rPr lang="en-CA" b="1" dirty="0"/>
              <a:t>to reduce food waste </a:t>
            </a:r>
            <a:r>
              <a:rPr lang="en-CA" b="0" dirty="0"/>
              <a:t>at home! We know that globally we will need to produce 56% more food than we currently do to feed appx. 10 billion people by 2050. However, 58% of all current food production is currently lost or wasted! At home, Canadians waste 21% of food that could be avoidable </a:t>
            </a:r>
            <a:r>
              <a:rPr lang="en-US" b="0" dirty="0"/>
              <a:t>by throwing out leftovers, discarding food that has reached its best before date, and by purchasing too much food. </a:t>
            </a:r>
            <a:r>
              <a:rPr lang="en-US" b="0" i="1" dirty="0"/>
              <a:t>[Read more from the 2019 report here: : </a:t>
            </a:r>
            <a:r>
              <a:rPr lang="en-US" b="0" i="1" dirty="0" err="1"/>
              <a:t>Nikkel</a:t>
            </a:r>
            <a:r>
              <a:rPr lang="en-US" b="0" i="1" dirty="0"/>
              <a:t>, L., Maguire, M., Gooch, M., Bucknell, D., </a:t>
            </a:r>
            <a:r>
              <a:rPr lang="en-US" b="0" i="1" dirty="0" err="1"/>
              <a:t>LaPlain</a:t>
            </a:r>
            <a:r>
              <a:rPr lang="en-US" b="0" i="1" dirty="0"/>
              <a:t>, D., Dent, B., Whitehead, P., </a:t>
            </a:r>
            <a:r>
              <a:rPr lang="en-US" b="0" i="1" dirty="0" err="1"/>
              <a:t>Felfel</a:t>
            </a:r>
            <a:r>
              <a:rPr lang="en-US" b="0" i="1" dirty="0"/>
              <a:t>, A. (2019). The Avoidable Crisis of Food Waste: Roadmap; Second Harvest and Value Chain Management International; Ontario, Canada.]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b="0" dirty="0"/>
              <a:t>Choose </a:t>
            </a:r>
            <a:r>
              <a:rPr lang="en-CA" b="1" dirty="0"/>
              <a:t>Canadian Beef </a:t>
            </a:r>
            <a:r>
              <a:rPr lang="en-CA" b="0" dirty="0"/>
              <a:t>to help support local food producers and ranchers</a:t>
            </a:r>
            <a:r>
              <a:rPr lang="en-CA" dirty="0"/>
              <a:t> </a:t>
            </a:r>
            <a:endParaRPr lang="en-CA" b="0" dirty="0">
              <a:cs typeface="Calibri"/>
            </a:endParaRPr>
          </a:p>
          <a:p>
            <a:pPr marL="171450" indent="-171450">
              <a:buFont typeface="Arial" panose="020B0604020202020204" pitchFamily="34" charset="0"/>
              <a:buChar char="•"/>
            </a:pPr>
            <a:r>
              <a:rPr lang="en-CA" b="0" dirty="0"/>
              <a:t>Encourage </a:t>
            </a:r>
            <a:r>
              <a:rPr lang="en-CA" b="1" dirty="0"/>
              <a:t>No Mow May! </a:t>
            </a:r>
            <a:r>
              <a:rPr lang="en-CA" b="0" dirty="0"/>
              <a:t>April showers bring May flowers which are important for our pollinators! By not mowing and letting the flowers bloom, you are helping to provide an important source of pollen and nectar for our pollinators! Even dandelions are important here!</a:t>
            </a:r>
            <a:endParaRPr lang="en-CA" b="0" dirty="0">
              <a:cs typeface="Calibri"/>
            </a:endParaRPr>
          </a:p>
          <a:p>
            <a:pPr marL="171450" indent="-171450">
              <a:buFontTx/>
              <a:buChar char="-"/>
            </a:pPr>
            <a:endParaRPr lang="en-CA" b="1" dirty="0"/>
          </a:p>
        </p:txBody>
      </p:sp>
      <p:sp>
        <p:nvSpPr>
          <p:cNvPr id="4" name="Slide Number Placeholder 3"/>
          <p:cNvSpPr>
            <a:spLocks noGrp="1"/>
          </p:cNvSpPr>
          <p:nvPr>
            <p:ph type="sldNum" sz="quarter" idx="5"/>
          </p:nvPr>
        </p:nvSpPr>
        <p:spPr/>
        <p:txBody>
          <a:bodyPr/>
          <a:lstStyle/>
          <a:p>
            <a:fld id="{863E6DDC-6814-426B-836F-B5C715FBAE47}" type="slidenum">
              <a:rPr lang="en-CA" smtClean="0"/>
              <a:t>42</a:t>
            </a:fld>
            <a:endParaRPr lang="en-CA"/>
          </a:p>
        </p:txBody>
      </p:sp>
    </p:spTree>
    <p:extLst>
      <p:ext uri="{BB962C8B-B14F-4D97-AF65-F5344CB8AC3E}">
        <p14:creationId xmlns:p14="http://schemas.microsoft.com/office/powerpoint/2010/main" val="31209231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2800" b="1" dirty="0">
                <a:cs typeface="Calibri"/>
              </a:rPr>
              <a:t>Join a Community Garden: </a:t>
            </a:r>
            <a:r>
              <a:rPr lang="en-CA" sz="2800" dirty="0">
                <a:cs typeface="Calibri"/>
              </a:rPr>
              <a:t>start your own garden or join a community garden and raise awareness about food production! </a:t>
            </a:r>
            <a:r>
              <a:rPr lang="en-US" sz="2800" dirty="0">
                <a:effectLst/>
                <a:latin typeface="Calibri"/>
                <a:ea typeface="Calibri" panose="020F0502020204030204" pitchFamily="34" charset="0"/>
                <a:cs typeface="Calibri"/>
              </a:rPr>
              <a:t>This is a great way to connect you and your fellow students to where your food comes from</a:t>
            </a:r>
            <a:endParaRPr lang="en-CA" sz="2800" dirty="0">
              <a:cs typeface="Calibri"/>
            </a:endParaRPr>
          </a:p>
          <a:p>
            <a:pPr marL="0" lvl="0" indent="0">
              <a:lnSpc>
                <a:spcPct val="107000"/>
              </a:lnSpc>
              <a:buFont typeface="+mj-lt"/>
              <a:buNone/>
            </a:pPr>
            <a:endParaRPr lang="en-US" sz="1200" dirty="0">
              <a:effectLst/>
              <a:latin typeface="Calibri"/>
              <a:ea typeface="Calibri" panose="020F0502020204030204" pitchFamily="34" charset="0"/>
              <a:cs typeface="Calibri"/>
            </a:endParaRPr>
          </a:p>
          <a:p>
            <a:pPr marL="0" lvl="0" indent="0">
              <a:lnSpc>
                <a:spcPct val="107000"/>
              </a:lnSpc>
              <a:buFont typeface="+mj-lt"/>
              <a:buNone/>
            </a:pPr>
            <a:r>
              <a:rPr lang="en-US" sz="1200" b="1" dirty="0">
                <a:effectLst/>
                <a:latin typeface="Calibri"/>
                <a:ea typeface="Calibri" panose="020F0502020204030204" pitchFamily="34" charset="0"/>
                <a:cs typeface="Calibri"/>
              </a:rPr>
              <a:t>Take Action, Get Funding</a:t>
            </a:r>
            <a:r>
              <a:rPr lang="en-US" sz="1200" dirty="0">
                <a:effectLst/>
                <a:latin typeface="Calibri"/>
                <a:ea typeface="Calibri" panose="020F0502020204030204" pitchFamily="34" charset="0"/>
                <a:cs typeface="Calibri"/>
              </a:rPr>
              <a:t>: turn your environmental ideas into solutions! Join programs and competitions such as “Caring for our Watersheds” for a chance to win funding to take action on environmental concerns in your watershed! https://caringforourwatersheds.com/program-information/</a:t>
            </a:r>
          </a:p>
          <a:p>
            <a:endParaRPr lang="en-CA" b="1" dirty="0"/>
          </a:p>
          <a:p>
            <a:pPr marL="171450" indent="-171450">
              <a:buFontTx/>
              <a:buChar char="-"/>
            </a:pPr>
            <a:endParaRPr lang="en-CA" b="1" dirty="0"/>
          </a:p>
        </p:txBody>
      </p:sp>
      <p:sp>
        <p:nvSpPr>
          <p:cNvPr id="4" name="Slide Number Placeholder 3"/>
          <p:cNvSpPr>
            <a:spLocks noGrp="1"/>
          </p:cNvSpPr>
          <p:nvPr>
            <p:ph type="sldNum" sz="quarter" idx="5"/>
          </p:nvPr>
        </p:nvSpPr>
        <p:spPr/>
        <p:txBody>
          <a:bodyPr/>
          <a:lstStyle/>
          <a:p>
            <a:fld id="{863E6DDC-6814-426B-836F-B5C715FBAE47}" type="slidenum">
              <a:rPr lang="en-CA" smtClean="0"/>
              <a:t>43</a:t>
            </a:fld>
            <a:endParaRPr lang="en-CA"/>
          </a:p>
        </p:txBody>
      </p:sp>
    </p:spTree>
    <p:extLst>
      <p:ext uri="{BB962C8B-B14F-4D97-AF65-F5344CB8AC3E}">
        <p14:creationId xmlns:p14="http://schemas.microsoft.com/office/powerpoint/2010/main" val="18520977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CA" dirty="0"/>
              <a:t>The students at Lacombe Composite Highschool in Alberta have taken on several projects to help! </a:t>
            </a:r>
            <a:r>
              <a:rPr lang="en-US" b="0" i="0" dirty="0">
                <a:solidFill>
                  <a:srgbClr val="00477C"/>
                </a:solidFill>
                <a:effectLst/>
                <a:latin typeface="Open Sans" panose="020B0606030504020204" pitchFamily="34" charset="0"/>
              </a:rPr>
              <a:t> In 2016 they were the winners for the Caring for Our Watersheds Competition in Alberta and have since implemented at the school this year their </a:t>
            </a:r>
            <a:r>
              <a:rPr lang="en-US" b="0" i="0" dirty="0" err="1">
                <a:solidFill>
                  <a:srgbClr val="00477C"/>
                </a:solidFill>
                <a:effectLst/>
                <a:latin typeface="Open Sans" panose="020B0606030504020204" pitchFamily="34" charset="0"/>
              </a:rPr>
              <a:t>BeeWise</a:t>
            </a:r>
            <a:r>
              <a:rPr lang="en-US" b="0" i="0" dirty="0">
                <a:solidFill>
                  <a:srgbClr val="00477C"/>
                </a:solidFill>
                <a:effectLst/>
                <a:latin typeface="Open Sans" panose="020B0606030504020204" pitchFamily="34" charset="0"/>
              </a:rPr>
              <a:t> Program- creating a home for native pollinators. </a:t>
            </a:r>
          </a:p>
          <a:p>
            <a:pPr algn="l"/>
            <a:endParaRPr lang="en-US" b="0" i="0" dirty="0">
              <a:solidFill>
                <a:srgbClr val="00477C"/>
              </a:solidFill>
              <a:effectLst/>
              <a:latin typeface="Open Sans" panose="020B0606030504020204" pitchFamily="34" charset="0"/>
            </a:endParaRPr>
          </a:p>
          <a:p>
            <a:pPr algn="l"/>
            <a:r>
              <a:rPr lang="en-US" b="0" i="0" dirty="0">
                <a:solidFill>
                  <a:srgbClr val="00477C"/>
                </a:solidFill>
                <a:effectLst/>
                <a:latin typeface="Open Sans" panose="020B0606030504020204" pitchFamily="34" charset="0"/>
              </a:rPr>
              <a:t>Recognizing that pollinators such as bees are facing a drastic decline in their population which can in turn harm plants, including our food, which rely on pollinators, they sought out a solution. This </a:t>
            </a:r>
            <a:r>
              <a:rPr lang="en-US" b="0" i="0" dirty="0" err="1">
                <a:solidFill>
                  <a:srgbClr val="00477C"/>
                </a:solidFill>
                <a:effectLst/>
                <a:latin typeface="Open Sans" panose="020B0606030504020204" pitchFamily="34" charset="0"/>
              </a:rPr>
              <a:t>BeeWise</a:t>
            </a:r>
            <a:r>
              <a:rPr lang="en-US" b="0" i="0" dirty="0">
                <a:solidFill>
                  <a:srgbClr val="00477C"/>
                </a:solidFill>
                <a:effectLst/>
                <a:latin typeface="Open Sans" panose="020B0606030504020204" pitchFamily="34" charset="0"/>
              </a:rPr>
              <a:t> pollinator home provides much needed habitat, while ensuring the school’s gardens get the pollination they need.</a:t>
            </a:r>
          </a:p>
          <a:p>
            <a:pPr algn="l"/>
            <a:endParaRPr lang="en-US" b="0" i="0" dirty="0">
              <a:solidFill>
                <a:srgbClr val="00477C"/>
              </a:solidFill>
              <a:effectLst/>
              <a:latin typeface="Open Sans" panose="020B0606030504020204" pitchFamily="34" charset="0"/>
            </a:endParaRPr>
          </a:p>
          <a:p>
            <a:pPr algn="l"/>
            <a:r>
              <a:rPr lang="en-US" b="0" i="0" dirty="0">
                <a:solidFill>
                  <a:srgbClr val="00477C"/>
                </a:solidFill>
                <a:effectLst/>
                <a:latin typeface="Open Sans" panose="020B0606030504020204" pitchFamily="34" charset="0"/>
              </a:rPr>
              <a:t>Explore other Caring for our Watershed Initiatives and ways to participate here: https://caringforourwatersheds.com/ </a:t>
            </a:r>
          </a:p>
          <a:p>
            <a:pPr algn="l"/>
            <a:endParaRPr lang="en-US" b="0" i="0" dirty="0">
              <a:solidFill>
                <a:srgbClr val="00477C"/>
              </a:solidFill>
              <a:effectLst/>
              <a:latin typeface="Open Sans" panose="020B0606030504020204" pitchFamily="34" charset="0"/>
            </a:endParaRP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44</a:t>
            </a:fld>
            <a:endParaRPr lang="en-CA"/>
          </a:p>
        </p:txBody>
      </p:sp>
    </p:spTree>
    <p:extLst>
      <p:ext uri="{BB962C8B-B14F-4D97-AF65-F5344CB8AC3E}">
        <p14:creationId xmlns:p14="http://schemas.microsoft.com/office/powerpoint/2010/main" val="126311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CA" sz="1800" u="non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So far, we have talked about what grassland ecosystems are and *</a:t>
            </a:r>
            <a:r>
              <a:rPr lang="en-CA" sz="1800" b="1" u="non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click</a:t>
            </a:r>
            <a:r>
              <a:rPr lang="en-CA" sz="1800" u="non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all of the ecosystem services they provide, making them very important and biodiverse ecosystems in Canada! </a:t>
            </a:r>
          </a:p>
          <a:p>
            <a:pPr marL="0" marR="0" lvl="0" indent="0" algn="l" defTabSz="914400" rtl="0" eaLnBrk="1" fontAlgn="auto" latinLnBrk="0" hangingPunct="1">
              <a:lnSpc>
                <a:spcPct val="107000"/>
              </a:lnSpc>
              <a:spcBef>
                <a:spcPts val="0"/>
              </a:spcBef>
              <a:spcAft>
                <a:spcPts val="0"/>
              </a:spcAft>
              <a:buClrTx/>
              <a:buSzTx/>
              <a:buFontTx/>
              <a:buNone/>
              <a:tabLst/>
              <a:defRPr/>
            </a:pPr>
            <a:r>
              <a:rPr lang="en-CA" sz="1800" u="none" dirty="0">
                <a:solidFill>
                  <a:srgbClr val="FF0000"/>
                </a:solidFill>
                <a:effectLst/>
                <a:latin typeface="Calibri" panose="020F0502020204030204" pitchFamily="34" charset="0"/>
                <a:cs typeface="Times New Roman" panose="02020603050405020304" pitchFamily="18" charset="0"/>
              </a:rPr>
              <a:t>*</a:t>
            </a:r>
            <a:r>
              <a:rPr lang="en-CA" sz="1800" b="1" u="none" dirty="0">
                <a:solidFill>
                  <a:srgbClr val="FF0000"/>
                </a:solidFill>
                <a:effectLst/>
                <a:latin typeface="Calibri" panose="020F0502020204030204" pitchFamily="34" charset="0"/>
                <a:cs typeface="Times New Roman" panose="02020603050405020304" pitchFamily="18" charset="0"/>
              </a:rPr>
              <a:t>click</a:t>
            </a:r>
            <a:r>
              <a:rPr lang="en-CA" sz="1800" u="none" dirty="0">
                <a:solidFill>
                  <a:srgbClr val="FF0000"/>
                </a:solidFill>
                <a:effectLst/>
                <a:latin typeface="Calibri" panose="020F0502020204030204" pitchFamily="34" charset="0"/>
                <a:cs typeface="Times New Roman" panose="02020603050405020304" pitchFamily="18" charset="0"/>
              </a:rPr>
              <a:t>* </a:t>
            </a:r>
            <a:r>
              <a:rPr lang="en-CA" sz="1200" u="non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We have also discussed how these ecosystems are endangered and at risk! </a:t>
            </a:r>
          </a:p>
          <a:p>
            <a:pPr marL="0" marR="0" lvl="0" indent="0" algn="l" defTabSz="914400" rtl="0" eaLnBrk="1" fontAlgn="auto" latinLnBrk="0" hangingPunct="1">
              <a:lnSpc>
                <a:spcPct val="107000"/>
              </a:lnSpc>
              <a:spcBef>
                <a:spcPts val="0"/>
              </a:spcBef>
              <a:spcAft>
                <a:spcPts val="0"/>
              </a:spcAft>
              <a:buClrTx/>
              <a:buSzTx/>
              <a:buFontTx/>
              <a:buNone/>
              <a:tabLst/>
              <a:defRPr/>
            </a:pPr>
            <a:r>
              <a:rPr lang="en-CA" sz="1200" u="non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t>
            </a:r>
            <a:r>
              <a:rPr lang="en-CA" sz="1200" b="1" u="non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click</a:t>
            </a:r>
            <a:r>
              <a:rPr lang="en-CA" sz="1200" u="non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And have looked at how the landscape across Canada has changed over time and how that has impacted the way we live on the land, how we use the land, and these ecosystems. </a:t>
            </a:r>
            <a:endParaRPr lang="en-CA" u="none" dirty="0">
              <a:cs typeface="Calibri" panose="020F0502020204030204"/>
            </a:endParaRPr>
          </a:p>
          <a:p>
            <a:pPr>
              <a:lnSpc>
                <a:spcPct val="107000"/>
              </a:lnSpc>
            </a:pPr>
            <a:endParaRPr lang="en-CA" u="none"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4</a:t>
            </a:fld>
            <a:endParaRPr lang="en-CA"/>
          </a:p>
        </p:txBody>
      </p:sp>
    </p:spTree>
    <p:extLst>
      <p:ext uri="{BB962C8B-B14F-4D97-AF65-F5344CB8AC3E}">
        <p14:creationId xmlns:p14="http://schemas.microsoft.com/office/powerpoint/2010/main" val="20659368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Change happens on many different levels, both on a personal scale and on a societal scale with changes in communities, cities, provinces, and countries. The individual actions you take can help create a ripple effect having positive impacts at these larger scaled! But know you are not working alone – these changes are happening with many partners at many different scales as we have learned about in this module, from expert traditional knowledge holders of the land, to industry leaders in agriculture, to conservation organizations such as DUC!</a:t>
            </a: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04791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DUC Education wants to help you too and we want to hear from you! We help support, recognize and promote youth-led conservation projects. Reach out to us over email (</a:t>
            </a:r>
            <a:r>
              <a:rPr lang="en-US" dirty="0">
                <a:cs typeface="Calibri"/>
                <a:hlinkClick r:id="rId3"/>
              </a:rPr>
              <a:t>education@ducks.ca</a:t>
            </a:r>
            <a:r>
              <a:rPr lang="en-US" dirty="0">
                <a:cs typeface="Calibri"/>
              </a:rPr>
              <a:t>) or on Instagram (@duc_youth)</a:t>
            </a:r>
          </a:p>
          <a:p>
            <a:endParaRPr lang="en-US" dirty="0">
              <a:cs typeface="Calibri"/>
            </a:endParaRPr>
          </a:p>
          <a:p>
            <a:r>
              <a:rPr lang="en-US" dirty="0">
                <a:cs typeface="Calibri"/>
              </a:rPr>
              <a:t>For more information: </a:t>
            </a:r>
            <a:r>
              <a:rPr lang="en-US" dirty="0">
                <a:hlinkClick r:id="rId4"/>
              </a:rPr>
              <a:t>https://www.ducks.ca/our-work/education/</a:t>
            </a:r>
            <a:endParaRPr lang="en-US" dirty="0">
              <a:cs typeface="Calibri"/>
            </a:endParaRP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46</a:t>
            </a:fld>
            <a:endParaRPr lang="en-CA"/>
          </a:p>
        </p:txBody>
      </p:sp>
    </p:spTree>
    <p:extLst>
      <p:ext uri="{BB962C8B-B14F-4D97-AF65-F5344CB8AC3E}">
        <p14:creationId xmlns:p14="http://schemas.microsoft.com/office/powerpoint/2010/main" val="2276312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u="none">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We know that our Grasslands have been under threat from land conversion – mostly relating to agriculture and development! BUT we learned a lot about agriculture too, and how agriculture is a type of ecosystem itself which both provides and relies on many ecosystem services! So, how has and can agriculture continue to evolve to help restore nature and our grassland ecosystems? Let’s explore ways that regenerative and sustainable agriculture practices from both Indigenous and Western Science perspectives have been used to help restore the landscape!</a:t>
            </a:r>
            <a:endParaRPr lang="en-CA" u="none"/>
          </a:p>
        </p:txBody>
      </p:sp>
      <p:sp>
        <p:nvSpPr>
          <p:cNvPr id="4" name="Slide Number Placeholder 3"/>
          <p:cNvSpPr>
            <a:spLocks noGrp="1"/>
          </p:cNvSpPr>
          <p:nvPr>
            <p:ph type="sldNum" sz="quarter" idx="5"/>
          </p:nvPr>
        </p:nvSpPr>
        <p:spPr/>
        <p:txBody>
          <a:bodyPr/>
          <a:lstStyle/>
          <a:p>
            <a:fld id="{E577B990-32D2-424B-B863-490B29350DFB}" type="slidenum">
              <a:rPr lang="en-CA" smtClean="0"/>
              <a:t>5</a:t>
            </a:fld>
            <a:endParaRPr lang="en-CA"/>
          </a:p>
        </p:txBody>
      </p:sp>
    </p:spTree>
    <p:extLst>
      <p:ext uri="{BB962C8B-B14F-4D97-AF65-F5344CB8AC3E}">
        <p14:creationId xmlns:p14="http://schemas.microsoft.com/office/powerpoint/2010/main" val="3815052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dirty="0">
                <a:effectLst/>
              </a:rPr>
              <a:t>There have been great advances in sustainable and regenerative agriculture methods, using the natural landscape to develop practices which help to conserve key habitats and ecosystems.</a:t>
            </a:r>
            <a:endParaRPr lang="en-CA" dirty="0">
              <a:effectLst/>
              <a:cs typeface="Calibri"/>
            </a:endParaRPr>
          </a:p>
          <a:p>
            <a:pPr>
              <a:lnSpc>
                <a:spcPct val="107000"/>
              </a:lnSpc>
              <a:spcAft>
                <a:spcPts val="800"/>
              </a:spcAft>
            </a:pPr>
            <a:endParaRPr lang="en-CA" dirty="0">
              <a:cs typeface="Calibri"/>
            </a:endParaRPr>
          </a:p>
          <a:p>
            <a:r>
              <a:rPr lang="en-CA" dirty="0"/>
              <a:t>To DUC the fundamentals of sustainable agriculture are to produce more environmental goods (like biodiversity, carbon, clean water etc.) but also maintain or increase the production of agriculture products (like food, fuel and fibre). We need to bring science and nature together to meet the needs of people while also protecting the environment.</a:t>
            </a:r>
            <a:endParaRPr lang="en-CA" dirty="0">
              <a:cs typeface="Calibri"/>
            </a:endParaRPr>
          </a:p>
          <a:p>
            <a:endParaRPr lang="en-CA" dirty="0">
              <a:cs typeface="Calibri"/>
            </a:endParaRPr>
          </a:p>
          <a:p>
            <a:r>
              <a:rPr lang="en-CA" dirty="0"/>
              <a:t>Regenerative agriculture practices can help us to achieve this including generating soil health and fertility, increasing water retention and clean water runoff, enhancing or conserving biodiversity, improving ecosystem health, reducing pesticide use and sequestering carbon</a:t>
            </a:r>
            <a:endParaRPr lang="en-CA" dirty="0">
              <a:cs typeface="Calibri"/>
            </a:endParaRPr>
          </a:p>
          <a:p>
            <a:pPr>
              <a:lnSpc>
                <a:spcPct val="107000"/>
              </a:lnSpc>
              <a:spcAft>
                <a:spcPts val="800"/>
              </a:spcAft>
            </a:pPr>
            <a:endParaRPr lang="en-CA" dirty="0">
              <a:cs typeface="Calibri"/>
            </a:endParaRPr>
          </a:p>
        </p:txBody>
      </p:sp>
      <p:sp>
        <p:nvSpPr>
          <p:cNvPr id="4" name="Slide Number Placeholder 3"/>
          <p:cNvSpPr>
            <a:spLocks noGrp="1"/>
          </p:cNvSpPr>
          <p:nvPr>
            <p:ph type="sldNum" sz="quarter" idx="5"/>
          </p:nvPr>
        </p:nvSpPr>
        <p:spPr/>
        <p:txBody>
          <a:bodyPr/>
          <a:lstStyle/>
          <a:p>
            <a:fld id="{8C9311CB-16F7-47F3-8618-42B9C004305A}" type="slidenum">
              <a:rPr lang="en-CA" smtClean="0"/>
              <a:t>6</a:t>
            </a:fld>
            <a:endParaRPr lang="en-CA"/>
          </a:p>
        </p:txBody>
      </p:sp>
    </p:spTree>
    <p:extLst>
      <p:ext uri="{BB962C8B-B14F-4D97-AF65-F5344CB8AC3E}">
        <p14:creationId xmlns:p14="http://schemas.microsoft.com/office/powerpoint/2010/main" val="1841130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a:ea typeface="Calibri" panose="020F0502020204030204" pitchFamily="34" charset="0"/>
                <a:cs typeface="Calibri"/>
              </a:rPr>
              <a:t>These agricultural systems are deeply intertwined with our natural ecosystems. </a:t>
            </a:r>
            <a:r>
              <a:rPr lang="en-US" sz="1800" b="1" dirty="0">
                <a:effectLst/>
                <a:latin typeface="Calibri"/>
                <a:ea typeface="Calibri" panose="020F0502020204030204" pitchFamily="34" charset="0"/>
                <a:cs typeface="Calibri"/>
              </a:rPr>
              <a:t>*CLICK*</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Calibri"/>
                <a:ea typeface="Calibri" panose="020F0502020204030204" pitchFamily="34" charset="0"/>
                <a:cs typeface="Calibri"/>
              </a:rPr>
              <a:t>Our Grasslands and Wetlands can be incredibly valuable to Agriculture! </a:t>
            </a:r>
            <a:r>
              <a:rPr lang="en-US" sz="1800" dirty="0">
                <a:latin typeface="Calibri"/>
                <a:ea typeface="Calibri" panose="020F0502020204030204" pitchFamily="34" charset="0"/>
                <a:cs typeface="Calibri"/>
              </a:rPr>
              <a:t>Sustainable and regenerative</a:t>
            </a:r>
            <a:r>
              <a:rPr lang="en-US" sz="1800" dirty="0">
                <a:effectLst/>
                <a:latin typeface="Calibri"/>
                <a:ea typeface="Calibri" panose="020F0502020204030204" pitchFamily="34" charset="0"/>
                <a:cs typeface="Calibri"/>
              </a:rPr>
              <a:t> </a:t>
            </a:r>
            <a:r>
              <a:rPr lang="en-US" sz="1800" dirty="0">
                <a:latin typeface="Calibri"/>
                <a:ea typeface="Calibri" panose="020F0502020204030204" pitchFamily="34" charset="0"/>
                <a:cs typeface="Calibri"/>
              </a:rPr>
              <a:t>agriculture</a:t>
            </a:r>
            <a:r>
              <a:rPr lang="en-US" sz="1800" dirty="0">
                <a:effectLst/>
                <a:latin typeface="Calibri"/>
                <a:ea typeface="Calibri" panose="020F0502020204030204" pitchFamily="34" charset="0"/>
                <a:cs typeface="Calibri"/>
              </a:rPr>
              <a:t> methods can help to protect our Grasslands and Wetlands. When combined, these systems offer so many benefits and services to us.</a:t>
            </a:r>
            <a:endParaRPr lang="en-CA" sz="1800" dirty="0">
              <a:effectLst/>
              <a:latin typeface="Calibri"/>
              <a:ea typeface="Calibri" panose="020F0502020204030204" pitchFamily="34" charset="0"/>
              <a:cs typeface="Calibri"/>
            </a:endParaRPr>
          </a:p>
          <a:p>
            <a:pPr marL="0" marR="0">
              <a:lnSpc>
                <a:spcPct val="107000"/>
              </a:lnSpc>
              <a:spcBef>
                <a:spcPts val="0"/>
              </a:spcBef>
              <a:spcAft>
                <a:spcPts val="800"/>
              </a:spcAft>
            </a:pPr>
            <a:endParaRPr lang="en-US" sz="1800" strike="sngStrike" dirty="0">
              <a:effectLst/>
              <a:latin typeface="Calibri" panose="020F0502020204030204" pitchFamily="34" charset="0"/>
              <a:ea typeface="Calibri" panose="020F0502020204030204" pitchFamily="34" charset="0"/>
              <a:cs typeface="Calibri"/>
            </a:endParaRPr>
          </a:p>
          <a:p>
            <a:pPr marL="0" marR="0">
              <a:lnSpc>
                <a:spcPct val="107000"/>
              </a:lnSpc>
              <a:spcBef>
                <a:spcPts val="0"/>
              </a:spcBef>
              <a:spcAft>
                <a:spcPts val="800"/>
              </a:spcAft>
            </a:pPr>
            <a:endParaRPr lang="en-US" sz="1800" strike="sngStrike" dirty="0">
              <a:solidFill>
                <a:srgbClr val="000000"/>
              </a:solidFill>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7</a:t>
            </a:fld>
            <a:endParaRPr lang="en-CA"/>
          </a:p>
        </p:txBody>
      </p:sp>
    </p:spTree>
    <p:extLst>
      <p:ext uri="{BB962C8B-B14F-4D97-AF65-F5344CB8AC3E}">
        <p14:creationId xmlns:p14="http://schemas.microsoft.com/office/powerpoint/2010/main" val="780074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https://www.ducks.ca/assets/2021/01/image-20201014-184235-4f7ac9d7-scaled-1000x678-c-default.jpeg</a:t>
            </a:r>
            <a:endParaRPr lang="en-US" dirty="0"/>
          </a:p>
          <a:p>
            <a:r>
              <a:rPr lang="en-US" dirty="0">
                <a:cs typeface="Calibri"/>
              </a:rPr>
              <a:t>Some key examples of how grassland and wetlands help to support agriculture are:</a:t>
            </a:r>
          </a:p>
          <a:p>
            <a:r>
              <a:rPr lang="en-US" dirty="0">
                <a:cs typeface="Calibri"/>
              </a:rPr>
              <a:t>Grasslands:</a:t>
            </a:r>
            <a:endParaRPr lang="en-US" dirty="0"/>
          </a:p>
          <a:p>
            <a:pPr marL="285750" indent="-285750">
              <a:lnSpc>
                <a:spcPct val="107000"/>
              </a:lnSpc>
              <a:buFont typeface="Arial" panose="020B0604020202020204" pitchFamily="34" charset="0"/>
              <a:buChar char="•"/>
            </a:pPr>
            <a:r>
              <a:rPr lang="en-US" b="1" u="none" dirty="0"/>
              <a:t>Pollinates crops: </a:t>
            </a:r>
            <a:r>
              <a:rPr lang="en-US" b="0" u="none" dirty="0"/>
              <a:t>They are a habitat for pollinators who fertilize our crops (1 out of 3 bites comes from an insect pollinated crop)  </a:t>
            </a:r>
            <a:endParaRPr lang="en-CA" b="0" u="none" dirty="0"/>
          </a:p>
          <a:p>
            <a:pPr marL="285750" indent="-285750">
              <a:lnSpc>
                <a:spcPct val="107000"/>
              </a:lnSpc>
              <a:buFont typeface="Arial" panose="020B0604020202020204" pitchFamily="34" charset="0"/>
              <a:buChar char="•"/>
            </a:pPr>
            <a:r>
              <a:rPr lang="en-US" b="1" u="none" dirty="0"/>
              <a:t>Pest control: </a:t>
            </a:r>
            <a:r>
              <a:rPr lang="en-US" b="0" u="none" dirty="0"/>
              <a:t>if there are more insects, than it helps have insects that eat pest insects. Like wasps and ground beetles act as a natural pest control for crops because they feast on aphids and grasshoppers.  </a:t>
            </a:r>
            <a:endParaRPr lang="en-CA" b="0" u="none" dirty="0"/>
          </a:p>
          <a:p>
            <a:pPr marL="285750" indent="-285750">
              <a:lnSpc>
                <a:spcPct val="107000"/>
              </a:lnSpc>
              <a:buFont typeface="Arial" panose="020B0604020202020204" pitchFamily="34" charset="0"/>
              <a:buChar char="•"/>
            </a:pPr>
            <a:r>
              <a:rPr lang="en-US" b="1" u="none" dirty="0"/>
              <a:t>Grasslands maintain soil stability</a:t>
            </a:r>
            <a:r>
              <a:rPr lang="en-US" b="0" u="none" dirty="0"/>
              <a:t>, prevent soil erosion   </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b="1" u="none" dirty="0"/>
              <a:t>Maintains invasive species </a:t>
            </a:r>
            <a:r>
              <a:rPr lang="en-US" b="0" u="none" dirty="0"/>
              <a:t>outside of crops: By keeping the wetland and the grassland, the native plants are more resistant to invasive species than if the wetland was removed.  </a:t>
            </a:r>
            <a:endParaRPr lang="en-CA" b="0" u="none" dirty="0"/>
          </a:p>
          <a:p>
            <a:pPr marL="285750" indent="-285750">
              <a:lnSpc>
                <a:spcPct val="107000"/>
              </a:lnSpc>
              <a:spcAft>
                <a:spcPts val="800"/>
              </a:spcAft>
              <a:buFont typeface="Arial" panose="020B0604020202020204" pitchFamily="34" charset="0"/>
              <a:buChar char="•"/>
            </a:pPr>
            <a:r>
              <a:rPr lang="en-US" b="1" u="none" dirty="0"/>
              <a:t>Grasslands feed our livestock. </a:t>
            </a:r>
            <a:endParaRPr lang="en-US" b="1" u="none"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8</a:t>
            </a:fld>
            <a:endParaRPr lang="en-CA"/>
          </a:p>
        </p:txBody>
      </p:sp>
    </p:spTree>
    <p:extLst>
      <p:ext uri="{BB962C8B-B14F-4D97-AF65-F5344CB8AC3E}">
        <p14:creationId xmlns:p14="http://schemas.microsoft.com/office/powerpoint/2010/main" val="206824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Some key examples of how wetlands help to support agriculture include:</a:t>
            </a:r>
          </a:p>
          <a:p>
            <a:endParaRPr lang="en-US" dirty="0">
              <a:cs typeface="Calibri"/>
            </a:endParaRPr>
          </a:p>
          <a:p>
            <a:pPr marL="285750" indent="-285750">
              <a:lnSpc>
                <a:spcPct val="107000"/>
              </a:lnSpc>
              <a:buFont typeface="Arial" panose="020B0604020202020204" pitchFamily="34" charset="0"/>
              <a:buChar char="•"/>
            </a:pPr>
            <a:r>
              <a:rPr lang="en-US" u="none" dirty="0"/>
              <a:t>Wetlands are a reliable </a:t>
            </a:r>
            <a:r>
              <a:rPr lang="en-US" b="1" u="none" dirty="0"/>
              <a:t>source of water for </a:t>
            </a:r>
            <a:r>
              <a:rPr lang="en-US" u="none" dirty="0"/>
              <a:t>plants and cattle</a:t>
            </a:r>
          </a:p>
          <a:p>
            <a:pPr marL="285750" indent="-285750">
              <a:lnSpc>
                <a:spcPct val="107000"/>
              </a:lnSpc>
              <a:buFont typeface="Arial" panose="020B0604020202020204" pitchFamily="34" charset="0"/>
              <a:buChar char="•"/>
            </a:pPr>
            <a:r>
              <a:rPr lang="en-US" b="0" u="none" dirty="0"/>
              <a:t>Wetlands</a:t>
            </a:r>
            <a:r>
              <a:rPr lang="en-US" b="1" u="none" dirty="0"/>
              <a:t> increase moisture </a:t>
            </a:r>
            <a:r>
              <a:rPr lang="en-US" u="none" dirty="0"/>
              <a:t>on land and can help to regulate local climate (more moisture is better for crops!)  </a:t>
            </a:r>
            <a:endParaRPr lang="en-CA" u="none" dirty="0"/>
          </a:p>
          <a:p>
            <a:pPr marL="285750" indent="-285750">
              <a:lnSpc>
                <a:spcPct val="107000"/>
              </a:lnSpc>
              <a:buFont typeface="Arial" panose="020B0604020202020204" pitchFamily="34" charset="0"/>
              <a:buChar char="•"/>
            </a:pPr>
            <a:r>
              <a:rPr lang="en-US" b="0" u="none" dirty="0"/>
              <a:t>Wetlands can </a:t>
            </a:r>
            <a:r>
              <a:rPr lang="en-US" b="1" u="none" dirty="0"/>
              <a:t>prevent floods </a:t>
            </a:r>
            <a:r>
              <a:rPr lang="en-US" u="none" dirty="0"/>
              <a:t>on farms and in downstream cities </a:t>
            </a:r>
            <a:endParaRPr lang="en-CA" u="none" dirty="0"/>
          </a:p>
          <a:p>
            <a:pPr marL="285750" indent="-285750">
              <a:lnSpc>
                <a:spcPct val="107000"/>
              </a:lnSpc>
              <a:spcAft>
                <a:spcPts val="800"/>
              </a:spcAft>
              <a:buFont typeface="Arial" panose="020B0604020202020204" pitchFamily="34" charset="0"/>
              <a:buChar char="•"/>
            </a:pPr>
            <a:r>
              <a:rPr lang="en-US" b="0" u="none" dirty="0"/>
              <a:t>Wetlands can catch and </a:t>
            </a:r>
            <a:r>
              <a:rPr lang="en-US" b="1" u="none" dirty="0"/>
              <a:t>reduce runoff </a:t>
            </a:r>
            <a:r>
              <a:rPr lang="en-US" b="0" u="none" dirty="0"/>
              <a:t>from agriculture lands, helping to filter and clean water</a:t>
            </a:r>
            <a:endParaRPr lang="en-US" b="0" u="none"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9</a:t>
            </a:fld>
            <a:endParaRPr lang="en-CA"/>
          </a:p>
        </p:txBody>
      </p:sp>
    </p:spTree>
    <p:extLst>
      <p:ext uri="{BB962C8B-B14F-4D97-AF65-F5344CB8AC3E}">
        <p14:creationId xmlns:p14="http://schemas.microsoft.com/office/powerpoint/2010/main" val="768575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0925A-A20D-8377-6720-863F6391F72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7F53C608-0163-6E60-CE3D-4C5853FE0E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5708B250-517E-C1FD-7C83-49A4C05A66C0}"/>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5" name="Footer Placeholder 4">
            <a:extLst>
              <a:ext uri="{FF2B5EF4-FFF2-40B4-BE49-F238E27FC236}">
                <a16:creationId xmlns:a16="http://schemas.microsoft.com/office/drawing/2014/main" id="{4E318AA8-D330-AA90-4A50-7D5BF9C30E7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176E68E-2057-F6CF-DCBE-568240098FB5}"/>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3486471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0EE70-29BE-6E80-E9F8-41BB4086E2AD}"/>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DDAFABC2-C790-CF27-919D-E0BF79CA21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10AC545-A8B7-6FD2-F175-657C4F44CF3F}"/>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5" name="Footer Placeholder 4">
            <a:extLst>
              <a:ext uri="{FF2B5EF4-FFF2-40B4-BE49-F238E27FC236}">
                <a16:creationId xmlns:a16="http://schemas.microsoft.com/office/drawing/2014/main" id="{D8516DD5-F44E-497D-4454-6502D12E9A2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567C4DB2-DF67-9AE2-D05C-8D01005F2EDB}"/>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3868156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368F79-AEE6-B42F-6839-3165875B37A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0052EBA-5199-A431-AF5A-ABF4D20FE09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D6CB7795-A316-5855-808C-896C1DCDB590}"/>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5" name="Footer Placeholder 4">
            <a:extLst>
              <a:ext uri="{FF2B5EF4-FFF2-40B4-BE49-F238E27FC236}">
                <a16:creationId xmlns:a16="http://schemas.microsoft.com/office/drawing/2014/main" id="{87BF3B84-053E-1753-3E96-7B3F94CBE200}"/>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2E303A31-5736-DF50-E112-E182413889DE}"/>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2684797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FDC9E-CEBB-36E6-0A31-38FFFE9696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43DD7383-6EDE-F183-7CE5-92C658E082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E79E7FC3-B2D5-C4A9-AAF2-4B6FD8EDF6A6}"/>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F5060A26-CE4F-E79B-2AE7-55F4739345A3}"/>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A8F6757-BED3-AC38-0BC1-F1B040603EAF}"/>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1941069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4B3AD-0E40-361F-84F4-A7E611D443B7}"/>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AE40F4FC-ED97-79DF-5355-DFE1012FC5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1B264A1-41D5-EC0D-31A9-6670202E34CB}"/>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DD98C6AA-F20C-DABE-0F29-A162FA3A6771}"/>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BAB1EF1-E0EA-EC08-12DE-E437A91AADF4}"/>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7095089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3A071-3682-C3A2-BFC0-5C74C67ABD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44ABF179-698E-E405-9AB0-2367A21706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D2D0D3-DCD0-A7E7-9A89-0E7CA8DEAD82}"/>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23D247B2-C4D7-FCA6-1E97-9A267B2C3F81}"/>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F35CC3C-4AED-A9A1-DEF1-FB6E34102DE7}"/>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404757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9821-CE03-3273-2E6E-BB7A12F24B37}"/>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950948F8-1273-CE73-8D04-B3080CED44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98518DAB-D9A5-D7F5-BD81-281A7619BE0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FB4A38C8-91BA-D75F-0268-C606F32E9356}"/>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6" name="Footer Placeholder 5">
            <a:extLst>
              <a:ext uri="{FF2B5EF4-FFF2-40B4-BE49-F238E27FC236}">
                <a16:creationId xmlns:a16="http://schemas.microsoft.com/office/drawing/2014/main" id="{112C2BAC-3FF9-8FC0-04F3-A5BA47F3A889}"/>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6D8EF9A-4535-77F5-419B-B922E408BACA}"/>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23695064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E175F-C6F4-5D6B-AC4C-AB1F71B33870}"/>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0CAEC80A-4CE0-F2C1-CF97-DC2F255B3C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35D5BB-F2A1-BB18-7CE1-852B63B88F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98092289-98E9-17DE-CE75-1BDBA32B27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450882-8CF9-FCC9-AAAE-DEEE516DF17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58E3617F-6A50-65B7-075C-12BEBDE98CDF}"/>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8" name="Footer Placeholder 7">
            <a:extLst>
              <a:ext uri="{FF2B5EF4-FFF2-40B4-BE49-F238E27FC236}">
                <a16:creationId xmlns:a16="http://schemas.microsoft.com/office/drawing/2014/main" id="{19B7450B-7B8E-37F7-A12F-2E8A2A7862A1}"/>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9866E631-3E2D-4387-34FF-517C140A775B}"/>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4309920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05A8-2B7F-7749-4ACD-A78C1E039B56}"/>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0BE01DC4-4B3D-53D6-68FE-79227B2B4523}"/>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4" name="Footer Placeholder 3">
            <a:extLst>
              <a:ext uri="{FF2B5EF4-FFF2-40B4-BE49-F238E27FC236}">
                <a16:creationId xmlns:a16="http://schemas.microsoft.com/office/drawing/2014/main" id="{FD10F0D8-5F4B-C1AC-191E-59D3778A5BCA}"/>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E4E8E8EA-88B9-FBC0-1284-C83A7B8CC9F7}"/>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9557269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A04B5F-56C5-78E4-CA3D-1DDD3109F9E2}"/>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3" name="Footer Placeholder 2">
            <a:extLst>
              <a:ext uri="{FF2B5EF4-FFF2-40B4-BE49-F238E27FC236}">
                <a16:creationId xmlns:a16="http://schemas.microsoft.com/office/drawing/2014/main" id="{509D8744-68BD-2CCC-033E-82C7271869E5}"/>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CED30204-1BD2-189D-5520-B5FC7DFD4C91}"/>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303669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D1198-2FBD-144D-9FBE-2C40AFE335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5FFBFE76-ECA7-D4F5-73A8-49F383E5A1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73BD025-C12C-6A25-7453-952506A2C7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0E8CE7-119F-2C89-AD56-8CAEBD3ECEE3}"/>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6" name="Footer Placeholder 5">
            <a:extLst>
              <a:ext uri="{FF2B5EF4-FFF2-40B4-BE49-F238E27FC236}">
                <a16:creationId xmlns:a16="http://schemas.microsoft.com/office/drawing/2014/main" id="{2457751C-2B16-E2B0-CE29-7F48869DD231}"/>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C77A279-9D51-7416-BB97-4131A95C98D0}"/>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4159079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CCF8F-A5F9-1D30-E9F0-3B39215DE4CC}"/>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126CFFF9-B3F9-F868-3511-74F1F8E3F03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6047660B-D9B4-5CFA-8B92-C0D97787926F}"/>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5" name="Footer Placeholder 4">
            <a:extLst>
              <a:ext uri="{FF2B5EF4-FFF2-40B4-BE49-F238E27FC236}">
                <a16:creationId xmlns:a16="http://schemas.microsoft.com/office/drawing/2014/main" id="{AC84BF5F-F7DC-1BC2-2B12-5E1E2C8AFAB5}"/>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357D39C-0350-BCFD-61E4-D539C3AB3DEB}"/>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2495314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92559-1CB2-0600-F352-4EF300D9EC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1B3CB199-2A32-3C5B-9F72-3AF634B36A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960AAC07-CFCB-24BC-EAC0-086BB23A64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CE0719-97CF-E646-40AA-720AF306854F}"/>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6" name="Footer Placeholder 5">
            <a:extLst>
              <a:ext uri="{FF2B5EF4-FFF2-40B4-BE49-F238E27FC236}">
                <a16:creationId xmlns:a16="http://schemas.microsoft.com/office/drawing/2014/main" id="{5BFFAF84-0737-3E09-558B-5F46EE708D73}"/>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21DBF4CC-D95E-20DC-A2DF-817D2C43F305}"/>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6745056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17E5A-AA7D-C5CF-0CA3-CA89D0CB6BE7}"/>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18B2F414-B123-F9C3-C323-92E51367A80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5FCD0CC5-D273-91D6-E770-EDB2A18BD16A}"/>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997D2EE4-D71E-3E47-DC68-515B2CAB8ECF}"/>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173CA84-96DE-BF91-5426-D563A2E70803}"/>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40330112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3EBD3C-B55B-6C7D-4B96-2E3335587DE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13DA6F0D-838E-C34A-705D-706BC200730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177081CF-35BF-0B65-0F37-3D62FE912B8A}"/>
              </a:ext>
            </a:extLst>
          </p:cNvPr>
          <p:cNvSpPr>
            <a:spLocks noGrp="1"/>
          </p:cNvSpPr>
          <p:nvPr>
            <p:ph type="dt" sz="half" idx="10"/>
          </p:nvPr>
        </p:nvSpPr>
        <p:spPr/>
        <p:txBody>
          <a:body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B9DA6027-82A0-9231-762D-F019CE9FFC1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EB32CC06-F2B9-0DE3-5C87-866E0BA7D8FD}"/>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34893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A6152-7D5F-B7CD-66AC-1054739735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2BD8FE28-CC9A-F4EB-3D48-C8A2C71538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887005-8DCD-E2D3-DB68-84345614A1CC}"/>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5" name="Footer Placeholder 4">
            <a:extLst>
              <a:ext uri="{FF2B5EF4-FFF2-40B4-BE49-F238E27FC236}">
                <a16:creationId xmlns:a16="http://schemas.microsoft.com/office/drawing/2014/main" id="{A1A674FA-0697-BDC8-BECB-ABB79911F28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3D59DB5-DB2C-CB19-E5E7-3B5A148C8C25}"/>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1890271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E1E82-D0C4-6CED-2E58-A1CB8AEFD64B}"/>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5D15C989-965B-4534-8203-B350464DE66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7F074FDD-4EA9-D704-6C31-1CD7B6D311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2AA430B7-77E7-409B-B9C4-358065390613}"/>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6" name="Footer Placeholder 5">
            <a:extLst>
              <a:ext uri="{FF2B5EF4-FFF2-40B4-BE49-F238E27FC236}">
                <a16:creationId xmlns:a16="http://schemas.microsoft.com/office/drawing/2014/main" id="{284143A9-41D8-C2A8-23B8-5D9917FB9067}"/>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EF448F5-4436-8855-318B-EE7DCD420E1D}"/>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652170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287BA-A6C7-E806-A2AD-5B465E245EFD}"/>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160C5014-C4AA-FA31-5566-8744BAEEC2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2C6338-D3CD-47D0-4EB0-D22C68E37D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B24B54CD-E0E4-E69D-97DF-BD5206DB83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8C2F51-781F-63AA-9730-2FE2F12E02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B9748130-CDF8-192E-2F11-26A31EE690ED}"/>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8" name="Footer Placeholder 7">
            <a:extLst>
              <a:ext uri="{FF2B5EF4-FFF2-40B4-BE49-F238E27FC236}">
                <a16:creationId xmlns:a16="http://schemas.microsoft.com/office/drawing/2014/main" id="{9F3221AC-1A19-22B2-461D-01C1571D81BB}"/>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F8421269-EAFE-8987-7623-8681526A812B}"/>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1536545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78050-1E50-D209-1EC5-2B55B1B87249}"/>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2D84C27D-5F90-5AA5-6637-D6830CA1B9B4}"/>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4" name="Footer Placeholder 3">
            <a:extLst>
              <a:ext uri="{FF2B5EF4-FFF2-40B4-BE49-F238E27FC236}">
                <a16:creationId xmlns:a16="http://schemas.microsoft.com/office/drawing/2014/main" id="{91F7AD5B-4413-67D9-2A3E-34FA0BC601AE}"/>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6EF39E07-4163-6BEA-E46F-DAA4F78DF58D}"/>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1125372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FD1D92-02DB-0725-DD56-9839FE57C788}"/>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3" name="Footer Placeholder 2">
            <a:extLst>
              <a:ext uri="{FF2B5EF4-FFF2-40B4-BE49-F238E27FC236}">
                <a16:creationId xmlns:a16="http://schemas.microsoft.com/office/drawing/2014/main" id="{3A6112F7-A913-DB70-A547-8D0913C18CFC}"/>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65BEEBD6-637B-DF0A-2159-EA7E1A391E0D}"/>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1665195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6B02D-310C-97CE-9783-59AA1ACC24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E4272A9E-2328-16D0-8722-11DFC0BA95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BE646E27-77B3-72D7-2243-98ED6F0871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8E5DEC-F48C-D669-13F7-10342F2048AA}"/>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6" name="Footer Placeholder 5">
            <a:extLst>
              <a:ext uri="{FF2B5EF4-FFF2-40B4-BE49-F238E27FC236}">
                <a16:creationId xmlns:a16="http://schemas.microsoft.com/office/drawing/2014/main" id="{1C8A5C4A-BFE8-9DC7-9C43-C510B848DC1B}"/>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782961BE-5D9B-363F-6032-BFC1C92919B7}"/>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3743419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2DCCD-AE9F-2F86-20A5-CE158EDFE2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509C5D1B-9DBB-8358-67C8-A1727D728A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7794FB6A-9A93-75CB-6C1E-E0BCA1E1BF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7CC608-A0EF-B2F0-BAA6-891547D8C12E}"/>
              </a:ext>
            </a:extLst>
          </p:cNvPr>
          <p:cNvSpPr>
            <a:spLocks noGrp="1"/>
          </p:cNvSpPr>
          <p:nvPr>
            <p:ph type="dt" sz="half" idx="10"/>
          </p:nvPr>
        </p:nvSpPr>
        <p:spPr/>
        <p:txBody>
          <a:bodyPr/>
          <a:lstStyle/>
          <a:p>
            <a:fld id="{A998C016-B873-4D0A-B500-036CC7D00716}" type="datetimeFigureOut">
              <a:rPr lang="en-CA" smtClean="0"/>
              <a:t>2023-05-24</a:t>
            </a:fld>
            <a:endParaRPr lang="en-CA"/>
          </a:p>
        </p:txBody>
      </p:sp>
      <p:sp>
        <p:nvSpPr>
          <p:cNvPr id="6" name="Footer Placeholder 5">
            <a:extLst>
              <a:ext uri="{FF2B5EF4-FFF2-40B4-BE49-F238E27FC236}">
                <a16:creationId xmlns:a16="http://schemas.microsoft.com/office/drawing/2014/main" id="{2A31415C-0527-C41F-2563-6949E5445003}"/>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17BBD8D3-4109-2E4E-B90A-EB01CDD4362B}"/>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3545299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284143-52E8-C84E-8909-255E1097DB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EC73D1B4-C6A4-EDC1-6B7B-065E93CE30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FFCB90FF-38DB-ED34-415A-E955E300DA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98C016-B873-4D0A-B500-036CC7D00716}" type="datetimeFigureOut">
              <a:rPr lang="en-CA" smtClean="0"/>
              <a:t>2023-05-24</a:t>
            </a:fld>
            <a:endParaRPr lang="en-CA"/>
          </a:p>
        </p:txBody>
      </p:sp>
      <p:sp>
        <p:nvSpPr>
          <p:cNvPr id="5" name="Footer Placeholder 4">
            <a:extLst>
              <a:ext uri="{FF2B5EF4-FFF2-40B4-BE49-F238E27FC236}">
                <a16:creationId xmlns:a16="http://schemas.microsoft.com/office/drawing/2014/main" id="{0DACE257-9860-D1C0-DB94-998757A479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C5D6D7A1-970D-C179-3671-BD94D0B7AA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021265-1771-43DF-AFE4-A5C0BE810DD0}" type="slidenum">
              <a:rPr lang="en-CA" smtClean="0"/>
              <a:t>‹#›</a:t>
            </a:fld>
            <a:endParaRPr lang="en-CA"/>
          </a:p>
        </p:txBody>
      </p:sp>
    </p:spTree>
    <p:extLst>
      <p:ext uri="{BB962C8B-B14F-4D97-AF65-F5344CB8AC3E}">
        <p14:creationId xmlns:p14="http://schemas.microsoft.com/office/powerpoint/2010/main" val="25368305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59A423-FF93-E31C-A888-C8188E7A23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F2926F7F-6AB6-E3C6-014F-AEE4F21881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0F7EE366-D07B-0924-E65D-2D53CE6773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BEDA69-87BE-49B7-AB20-A12C78010272}" type="datetimeFigureOut">
              <a:rPr lang="en-CA" smtClean="0"/>
              <a:t>2023-05-24</a:t>
            </a:fld>
            <a:endParaRPr lang="en-CA"/>
          </a:p>
        </p:txBody>
      </p:sp>
      <p:sp>
        <p:nvSpPr>
          <p:cNvPr id="5" name="Footer Placeholder 4">
            <a:extLst>
              <a:ext uri="{FF2B5EF4-FFF2-40B4-BE49-F238E27FC236}">
                <a16:creationId xmlns:a16="http://schemas.microsoft.com/office/drawing/2014/main" id="{EE77037F-A1B1-0470-56F1-4421A2C8B0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2DD4411F-58E5-A445-5BAD-E838F6BF2B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E59C42-9454-4314-9CD8-B5956D0503D5}" type="slidenum">
              <a:rPr lang="en-CA" smtClean="0"/>
              <a:t>‹#›</a:t>
            </a:fld>
            <a:endParaRPr lang="en-CA"/>
          </a:p>
        </p:txBody>
      </p:sp>
    </p:spTree>
    <p:extLst>
      <p:ext uri="{BB962C8B-B14F-4D97-AF65-F5344CB8AC3E}">
        <p14:creationId xmlns:p14="http://schemas.microsoft.com/office/powerpoint/2010/main" val="15154587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6" Type="http://schemas.openxmlformats.org/officeDocument/2006/relationships/image" Target="../media/image42.svg"/><Relationship Id="rId21" Type="http://schemas.openxmlformats.org/officeDocument/2006/relationships/image" Target="../media/image37.png"/><Relationship Id="rId34" Type="http://schemas.openxmlformats.org/officeDocument/2006/relationships/image" Target="../media/image50.svg"/><Relationship Id="rId42" Type="http://schemas.openxmlformats.org/officeDocument/2006/relationships/image" Target="../media/image58.svg"/><Relationship Id="rId47" Type="http://schemas.openxmlformats.org/officeDocument/2006/relationships/image" Target="../media/image63.png"/><Relationship Id="rId50" Type="http://schemas.openxmlformats.org/officeDocument/2006/relationships/image" Target="../media/image66.svg"/><Relationship Id="rId55" Type="http://schemas.openxmlformats.org/officeDocument/2006/relationships/image" Target="../media/image71.png"/><Relationship Id="rId63" Type="http://schemas.openxmlformats.org/officeDocument/2006/relationships/image" Target="../media/image79.png"/><Relationship Id="rId7" Type="http://schemas.openxmlformats.org/officeDocument/2006/relationships/image" Target="../media/image23.png"/><Relationship Id="rId2" Type="http://schemas.openxmlformats.org/officeDocument/2006/relationships/notesSlide" Target="../notesSlides/notesSlide12.xml"/><Relationship Id="rId16" Type="http://schemas.openxmlformats.org/officeDocument/2006/relationships/image" Target="../media/image32.svg"/><Relationship Id="rId29" Type="http://schemas.openxmlformats.org/officeDocument/2006/relationships/image" Target="../media/image45.png"/><Relationship Id="rId11" Type="http://schemas.openxmlformats.org/officeDocument/2006/relationships/image" Target="../media/image27.png"/><Relationship Id="rId24" Type="http://schemas.openxmlformats.org/officeDocument/2006/relationships/image" Target="../media/image40.svg"/><Relationship Id="rId32" Type="http://schemas.openxmlformats.org/officeDocument/2006/relationships/image" Target="../media/image48.svg"/><Relationship Id="rId37" Type="http://schemas.openxmlformats.org/officeDocument/2006/relationships/image" Target="../media/image53.png"/><Relationship Id="rId40" Type="http://schemas.openxmlformats.org/officeDocument/2006/relationships/image" Target="../media/image56.svg"/><Relationship Id="rId45" Type="http://schemas.openxmlformats.org/officeDocument/2006/relationships/image" Target="../media/image61.png"/><Relationship Id="rId53" Type="http://schemas.openxmlformats.org/officeDocument/2006/relationships/image" Target="../media/image69.png"/><Relationship Id="rId58" Type="http://schemas.openxmlformats.org/officeDocument/2006/relationships/image" Target="../media/image74.svg"/><Relationship Id="rId66" Type="http://schemas.openxmlformats.org/officeDocument/2006/relationships/image" Target="../media/image82.svg"/><Relationship Id="rId5" Type="http://schemas.openxmlformats.org/officeDocument/2006/relationships/image" Target="../media/image21.png"/><Relationship Id="rId61" Type="http://schemas.openxmlformats.org/officeDocument/2006/relationships/image" Target="../media/image77.png"/><Relationship Id="rId19" Type="http://schemas.openxmlformats.org/officeDocument/2006/relationships/image" Target="../media/image35.png"/><Relationship Id="rId14" Type="http://schemas.openxmlformats.org/officeDocument/2006/relationships/image" Target="../media/image30.svg"/><Relationship Id="rId22" Type="http://schemas.openxmlformats.org/officeDocument/2006/relationships/image" Target="../media/image38.svg"/><Relationship Id="rId27" Type="http://schemas.openxmlformats.org/officeDocument/2006/relationships/image" Target="../media/image43.png"/><Relationship Id="rId30" Type="http://schemas.openxmlformats.org/officeDocument/2006/relationships/image" Target="../media/image46.svg"/><Relationship Id="rId35" Type="http://schemas.openxmlformats.org/officeDocument/2006/relationships/image" Target="../media/image51.png"/><Relationship Id="rId43" Type="http://schemas.openxmlformats.org/officeDocument/2006/relationships/image" Target="../media/image59.png"/><Relationship Id="rId48" Type="http://schemas.openxmlformats.org/officeDocument/2006/relationships/image" Target="../media/image64.svg"/><Relationship Id="rId56" Type="http://schemas.openxmlformats.org/officeDocument/2006/relationships/image" Target="../media/image72.svg"/><Relationship Id="rId64" Type="http://schemas.openxmlformats.org/officeDocument/2006/relationships/image" Target="../media/image80.svg"/><Relationship Id="rId8" Type="http://schemas.openxmlformats.org/officeDocument/2006/relationships/image" Target="../media/image24.svg"/><Relationship Id="rId51" Type="http://schemas.openxmlformats.org/officeDocument/2006/relationships/image" Target="../media/image67.png"/><Relationship Id="rId3" Type="http://schemas.openxmlformats.org/officeDocument/2006/relationships/image" Target="../media/image19.png"/><Relationship Id="rId12" Type="http://schemas.openxmlformats.org/officeDocument/2006/relationships/image" Target="../media/image28.svg"/><Relationship Id="rId17" Type="http://schemas.openxmlformats.org/officeDocument/2006/relationships/image" Target="../media/image33.png"/><Relationship Id="rId25" Type="http://schemas.openxmlformats.org/officeDocument/2006/relationships/image" Target="../media/image41.png"/><Relationship Id="rId33" Type="http://schemas.openxmlformats.org/officeDocument/2006/relationships/image" Target="../media/image49.png"/><Relationship Id="rId38" Type="http://schemas.openxmlformats.org/officeDocument/2006/relationships/image" Target="../media/image54.svg"/><Relationship Id="rId46" Type="http://schemas.openxmlformats.org/officeDocument/2006/relationships/image" Target="../media/image62.svg"/><Relationship Id="rId59" Type="http://schemas.openxmlformats.org/officeDocument/2006/relationships/image" Target="../media/image75.png"/><Relationship Id="rId67" Type="http://schemas.openxmlformats.org/officeDocument/2006/relationships/image" Target="../media/image4.png"/><Relationship Id="rId20" Type="http://schemas.openxmlformats.org/officeDocument/2006/relationships/image" Target="../media/image36.svg"/><Relationship Id="rId41" Type="http://schemas.openxmlformats.org/officeDocument/2006/relationships/image" Target="../media/image57.png"/><Relationship Id="rId54" Type="http://schemas.openxmlformats.org/officeDocument/2006/relationships/image" Target="../media/image70.svg"/><Relationship Id="rId62" Type="http://schemas.openxmlformats.org/officeDocument/2006/relationships/image" Target="../media/image78.svg"/><Relationship Id="rId1" Type="http://schemas.openxmlformats.org/officeDocument/2006/relationships/slideLayout" Target="../slideLayouts/slideLayout2.xml"/><Relationship Id="rId6" Type="http://schemas.openxmlformats.org/officeDocument/2006/relationships/image" Target="../media/image22.svg"/><Relationship Id="rId15" Type="http://schemas.openxmlformats.org/officeDocument/2006/relationships/image" Target="../media/image31.png"/><Relationship Id="rId23" Type="http://schemas.openxmlformats.org/officeDocument/2006/relationships/image" Target="../media/image39.png"/><Relationship Id="rId28" Type="http://schemas.openxmlformats.org/officeDocument/2006/relationships/image" Target="../media/image44.svg"/><Relationship Id="rId36" Type="http://schemas.openxmlformats.org/officeDocument/2006/relationships/image" Target="../media/image52.svg"/><Relationship Id="rId49" Type="http://schemas.openxmlformats.org/officeDocument/2006/relationships/image" Target="../media/image65.png"/><Relationship Id="rId57" Type="http://schemas.openxmlformats.org/officeDocument/2006/relationships/image" Target="../media/image73.png"/><Relationship Id="rId10" Type="http://schemas.openxmlformats.org/officeDocument/2006/relationships/image" Target="../media/image26.svg"/><Relationship Id="rId31" Type="http://schemas.openxmlformats.org/officeDocument/2006/relationships/image" Target="../media/image47.png"/><Relationship Id="rId44" Type="http://schemas.openxmlformats.org/officeDocument/2006/relationships/image" Target="../media/image60.svg"/><Relationship Id="rId52" Type="http://schemas.openxmlformats.org/officeDocument/2006/relationships/image" Target="../media/image68.svg"/><Relationship Id="rId60" Type="http://schemas.openxmlformats.org/officeDocument/2006/relationships/image" Target="../media/image76.svg"/><Relationship Id="rId65" Type="http://schemas.openxmlformats.org/officeDocument/2006/relationships/image" Target="../media/image81.png"/><Relationship Id="rId4" Type="http://schemas.openxmlformats.org/officeDocument/2006/relationships/image" Target="../media/image20.svg"/><Relationship Id="rId9" Type="http://schemas.openxmlformats.org/officeDocument/2006/relationships/image" Target="../media/image25.png"/><Relationship Id="rId13" Type="http://schemas.openxmlformats.org/officeDocument/2006/relationships/image" Target="../media/image29.png"/><Relationship Id="rId18" Type="http://schemas.openxmlformats.org/officeDocument/2006/relationships/image" Target="../media/image34.svg"/><Relationship Id="rId39"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jpeg"/><Relationship Id="rId7" Type="http://schemas.openxmlformats.org/officeDocument/2006/relationships/image" Target="../media/image88.sv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svg"/><Relationship Id="rId10" Type="http://schemas.openxmlformats.org/officeDocument/2006/relationships/image" Target="../media/image4.png"/><Relationship Id="rId4" Type="http://schemas.openxmlformats.org/officeDocument/2006/relationships/image" Target="../media/image85.png"/><Relationship Id="rId9" Type="http://schemas.openxmlformats.org/officeDocument/2006/relationships/image" Target="../media/image90.svg"/></Relationships>
</file>

<file path=ppt/slides/_rels/slide1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86.svg"/><Relationship Id="rId4" Type="http://schemas.openxmlformats.org/officeDocument/2006/relationships/image" Target="../media/image85.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5.png"/><Relationship Id="rId7" Type="http://schemas.openxmlformats.org/officeDocument/2006/relationships/image" Target="../media/image99.sv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svg"/><Relationship Id="rId4" Type="http://schemas.openxmlformats.org/officeDocument/2006/relationships/image" Target="../media/image96.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9.png"/><Relationship Id="rId7" Type="http://schemas.openxmlformats.org/officeDocument/2006/relationships/image" Target="../media/image100.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90.svg"/></Relationships>
</file>

<file path=ppt/slides/_rels/slide2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https://www.youtube.com/embed/_CG4ROvCu0Y?start=305&amp;feature=oembed" TargetMode="External"/><Relationship Id="rId1" Type="http://schemas.openxmlformats.org/officeDocument/2006/relationships/video" Target="https://www.youtube.com/embed/_CG4ROvCu0Y?start=477&amp;feature=oembed" TargetMode="External"/><Relationship Id="rId6" Type="http://schemas.openxmlformats.org/officeDocument/2006/relationships/image" Target="../media/image4.png"/><Relationship Id="rId5" Type="http://schemas.openxmlformats.org/officeDocument/2006/relationships/image" Target="../media/image102.jpeg"/><Relationship Id="rId4"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9.png"/><Relationship Id="rId7" Type="http://schemas.openxmlformats.org/officeDocument/2006/relationships/image" Target="../media/image106.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90.sv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7.png"/><Relationship Id="rId7" Type="http://schemas.openxmlformats.org/officeDocument/2006/relationships/image" Target="../media/image111.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10.svg"/><Relationship Id="rId5" Type="http://schemas.openxmlformats.org/officeDocument/2006/relationships/image" Target="../media/image109.png"/><Relationship Id="rId4" Type="http://schemas.openxmlformats.org/officeDocument/2006/relationships/image" Target="../media/image108.svg"/></Relationships>
</file>

<file path=ppt/slides/_rels/slide3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12.png"/><Relationship Id="rId7" Type="http://schemas.openxmlformats.org/officeDocument/2006/relationships/image" Target="../media/image88.sv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108.svg"/><Relationship Id="rId4" Type="http://schemas.openxmlformats.org/officeDocument/2006/relationships/image" Target="../media/image107.png"/></Relationships>
</file>

<file path=ppt/slides/_rels/slide32.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113.jpeg"/><Relationship Id="rId7" Type="http://schemas.openxmlformats.org/officeDocument/2006/relationships/image" Target="../media/image108.sv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90.svg"/><Relationship Id="rId4" Type="http://schemas.openxmlformats.org/officeDocument/2006/relationships/image" Target="../media/image89.png"/><Relationship Id="rId9"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0.jpeg"/><Relationship Id="rId7"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22.png"/><Relationship Id="rId5" Type="http://schemas.openxmlformats.org/officeDocument/2006/relationships/image" Target="../media/image121.jpeg"/><Relationship Id="rId4" Type="http://schemas.openxmlformats.org/officeDocument/2006/relationships/image" Target="../media/image15.jpeg"/></Relationships>
</file>

<file path=ppt/slides/_rels/slide42.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2.png"/><Relationship Id="rId4" Type="http://schemas.openxmlformats.org/officeDocument/2006/relationships/image" Target="../media/image123.png"/></Relationships>
</file>

<file path=ppt/slides/_rels/slide43.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25.jpeg"/><Relationship Id="rId4" Type="http://schemas.openxmlformats.org/officeDocument/2006/relationships/image" Target="../media/image124.jpeg"/></Relationships>
</file>

<file path=ppt/slides/_rels/slide44.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16.jpeg"/><Relationship Id="rId5" Type="http://schemas.openxmlformats.org/officeDocument/2006/relationships/image" Target="../media/image91.png"/><Relationship Id="rId4" Type="http://schemas.openxmlformats.org/officeDocument/2006/relationships/image" Target="../media/image126.jpe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www.clairescully.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ACC62C64-5393-C94B-B4E5-E916D8A20DA4}"/>
              </a:ext>
            </a:extLst>
          </p:cNvPr>
          <p:cNvSpPr txBox="1"/>
          <p:nvPr/>
        </p:nvSpPr>
        <p:spPr>
          <a:xfrm>
            <a:off x="863600" y="5038825"/>
            <a:ext cx="10775244" cy="1261499"/>
          </a:xfrm>
          <a:prstGeom prst="rect">
            <a:avLst/>
          </a:prstGeom>
          <a:noFill/>
          <a:ln w="38100" cap="rnd" cmpd="sng">
            <a:noFill/>
            <a:miter lim="800000"/>
          </a:ln>
        </p:spPr>
        <p:style>
          <a:lnRef idx="0">
            <a:scrgbClr r="0" g="0" b="0"/>
          </a:lnRef>
          <a:fillRef idx="0">
            <a:scrgbClr r="0" g="0" b="0"/>
          </a:fillRef>
          <a:effectRef idx="0">
            <a:scrgbClr r="0" g="0" b="0"/>
          </a:effectRef>
          <a:fontRef idx="minor">
            <a:schemeClr val="accent2"/>
          </a:fontRef>
        </p:style>
        <p:txBody>
          <a:bodyPr wrap="square" rtlCol="0">
            <a:spAutoFit/>
          </a:bodyPr>
          <a:lstStyle/>
          <a:p>
            <a:pPr>
              <a:lnSpc>
                <a:spcPts val="4500"/>
              </a:lnSpc>
            </a:pPr>
            <a:r>
              <a:rPr lang="en-CA" sz="5400" b="1">
                <a:solidFill>
                  <a:srgbClr val="E9E642"/>
                </a:solidFill>
                <a:latin typeface="Branding Black" pitchFamily="2" charset="77"/>
              </a:rPr>
              <a:t>AGRICULTURE AND GRASSLANDS:</a:t>
            </a:r>
            <a:br>
              <a:rPr lang="en-CA" sz="5400" b="1">
                <a:solidFill>
                  <a:srgbClr val="E9E642"/>
                </a:solidFill>
                <a:latin typeface="Branding Black" pitchFamily="2" charset="77"/>
              </a:rPr>
            </a:br>
            <a:r>
              <a:rPr lang="en-CA" sz="5400" b="1">
                <a:solidFill>
                  <a:srgbClr val="FFC000"/>
                </a:solidFill>
                <a:latin typeface="Branding Black" pitchFamily="2" charset="77"/>
              </a:rPr>
              <a:t>PARTNERS IN CONSERVATION</a:t>
            </a:r>
          </a:p>
        </p:txBody>
      </p:sp>
      <p:pic>
        <p:nvPicPr>
          <p:cNvPr id="10" name="Picture 9">
            <a:extLst>
              <a:ext uri="{FF2B5EF4-FFF2-40B4-BE49-F238E27FC236}">
                <a16:creationId xmlns:a16="http://schemas.microsoft.com/office/drawing/2014/main" id="{64974997-797E-A940-AAD8-9D8777C2B5B4}"/>
              </a:ext>
            </a:extLst>
          </p:cNvPr>
          <p:cNvPicPr>
            <a:picLocks noChangeAspect="1"/>
          </p:cNvPicPr>
          <p:nvPr/>
        </p:nvPicPr>
        <p:blipFill>
          <a:blip r:embed="rId4"/>
          <a:stretch>
            <a:fillRect/>
          </a:stretch>
        </p:blipFill>
        <p:spPr>
          <a:xfrm>
            <a:off x="863600" y="0"/>
            <a:ext cx="1754205" cy="1819176"/>
          </a:xfrm>
          <a:prstGeom prst="rect">
            <a:avLst/>
          </a:prstGeom>
        </p:spPr>
      </p:pic>
    </p:spTree>
    <p:extLst>
      <p:ext uri="{BB962C8B-B14F-4D97-AF65-F5344CB8AC3E}">
        <p14:creationId xmlns:p14="http://schemas.microsoft.com/office/powerpoint/2010/main" val="1999713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247C20-B0CF-8847-A3F4-60DE2D9693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6" name="Content Placeholder 2">
            <a:extLst>
              <a:ext uri="{FF2B5EF4-FFF2-40B4-BE49-F238E27FC236}">
                <a16:creationId xmlns:a16="http://schemas.microsoft.com/office/drawing/2014/main" id="{53EC70D8-9C55-0343-AC39-B07F948A6050}"/>
              </a:ext>
            </a:extLst>
          </p:cNvPr>
          <p:cNvSpPr txBox="1">
            <a:spLocks/>
          </p:cNvSpPr>
          <p:nvPr/>
        </p:nvSpPr>
        <p:spPr>
          <a:xfrm>
            <a:off x="0" y="799838"/>
            <a:ext cx="12192000" cy="84288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en-CA" sz="4800" b="1" dirty="0">
                <a:solidFill>
                  <a:srgbClr val="B73A71"/>
                </a:solidFill>
                <a:latin typeface="Branding Black"/>
              </a:rPr>
              <a:t>GRASSLAND HEROES </a:t>
            </a:r>
            <a:r>
              <a:rPr lang="en-CA" sz="4800" b="1" dirty="0">
                <a:solidFill>
                  <a:srgbClr val="783E63"/>
                </a:solidFill>
                <a:latin typeface="Branding Black"/>
              </a:rPr>
              <a:t>TO THE RESCUE!</a:t>
            </a:r>
          </a:p>
        </p:txBody>
      </p:sp>
      <p:sp>
        <p:nvSpPr>
          <p:cNvPr id="16" name="TextBox 15">
            <a:extLst>
              <a:ext uri="{FF2B5EF4-FFF2-40B4-BE49-F238E27FC236}">
                <a16:creationId xmlns:a16="http://schemas.microsoft.com/office/drawing/2014/main" id="{698C9D12-98C0-E44B-AEDE-38B5B5AD23EB}"/>
              </a:ext>
            </a:extLst>
          </p:cNvPr>
          <p:cNvSpPr txBox="1"/>
          <p:nvPr/>
        </p:nvSpPr>
        <p:spPr>
          <a:xfrm>
            <a:off x="12700" y="1465277"/>
            <a:ext cx="12166600" cy="954107"/>
          </a:xfrm>
          <a:prstGeom prst="rect">
            <a:avLst/>
          </a:prstGeom>
          <a:noFill/>
        </p:spPr>
        <p:txBody>
          <a:bodyPr wrap="square" lIns="91440" tIns="45720" rIns="91440" bIns="45720" anchor="t">
            <a:spAutoFit/>
          </a:bodyPr>
          <a:lstStyle/>
          <a:p>
            <a:pPr algn="ctr"/>
            <a:r>
              <a:rPr lang="en-US" sz="2800" b="1" dirty="0">
                <a:latin typeface="Branding SemiBold"/>
                <a:ea typeface="+mn-lt"/>
                <a:cs typeface="+mn-lt"/>
              </a:rPr>
              <a:t>Explore the people and practices that can help to improve our ecosystems</a:t>
            </a:r>
          </a:p>
          <a:p>
            <a:pPr algn="ctr"/>
            <a:endParaRPr lang="en-US" sz="2800" b="1">
              <a:latin typeface="Branding SemiBold" pitchFamily="2" charset="77"/>
              <a:ea typeface="+mn-lt"/>
              <a:cs typeface="+mn-lt"/>
            </a:endParaRPr>
          </a:p>
        </p:txBody>
      </p:sp>
      <p:sp>
        <p:nvSpPr>
          <p:cNvPr id="18" name="Oval 17">
            <a:extLst>
              <a:ext uri="{FF2B5EF4-FFF2-40B4-BE49-F238E27FC236}">
                <a16:creationId xmlns:a16="http://schemas.microsoft.com/office/drawing/2014/main" id="{2824EFA2-D069-9D43-829D-3D27CCBD98CF}"/>
              </a:ext>
            </a:extLst>
          </p:cNvPr>
          <p:cNvSpPr/>
          <p:nvPr/>
        </p:nvSpPr>
        <p:spPr>
          <a:xfrm>
            <a:off x="601894" y="373169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A4B5AF27-3D44-684F-BF8D-5D905C5C8B60}"/>
              </a:ext>
            </a:extLst>
          </p:cNvPr>
          <p:cNvSpPr txBox="1">
            <a:spLocks/>
          </p:cNvSpPr>
          <p:nvPr/>
        </p:nvSpPr>
        <p:spPr>
          <a:xfrm>
            <a:off x="601454" y="4747292"/>
            <a:ext cx="2486723" cy="129384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000" b="1" dirty="0">
                <a:latin typeface="Branding BoldItalic"/>
                <a:ea typeface="+mn-lt"/>
                <a:cs typeface="+mn-lt"/>
              </a:rPr>
              <a:t>INDIGENOUS-LED</a:t>
            </a:r>
            <a:br>
              <a:rPr lang="en-US" sz="2000" b="1" dirty="0">
                <a:latin typeface="Branding BoldItalic" pitchFamily="2" charset="77"/>
                <a:ea typeface="+mn-lt"/>
                <a:cs typeface="+mn-lt"/>
              </a:rPr>
            </a:br>
            <a:r>
              <a:rPr lang="en-US" sz="2000" b="1" dirty="0">
                <a:latin typeface="Branding BoldItalic"/>
                <a:ea typeface="+mn-lt"/>
                <a:cs typeface="+mn-lt"/>
              </a:rPr>
              <a:t>MANAGEMENT</a:t>
            </a:r>
          </a:p>
        </p:txBody>
      </p:sp>
      <p:sp>
        <p:nvSpPr>
          <p:cNvPr id="22" name="Oval 21">
            <a:extLst>
              <a:ext uri="{FF2B5EF4-FFF2-40B4-BE49-F238E27FC236}">
                <a16:creationId xmlns:a16="http://schemas.microsoft.com/office/drawing/2014/main" id="{1F55DED5-E6E2-6D41-B3D5-BC4E03F14C16}"/>
              </a:ext>
            </a:extLst>
          </p:cNvPr>
          <p:cNvSpPr/>
          <p:nvPr/>
        </p:nvSpPr>
        <p:spPr>
          <a:xfrm>
            <a:off x="9150090" y="373169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8B727401-572B-7648-96E1-E6B735D42D0B}"/>
              </a:ext>
            </a:extLst>
          </p:cNvPr>
          <p:cNvSpPr txBox="1">
            <a:spLocks/>
          </p:cNvSpPr>
          <p:nvPr/>
        </p:nvSpPr>
        <p:spPr>
          <a:xfrm>
            <a:off x="9149650" y="4747292"/>
            <a:ext cx="2486723" cy="109268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000" b="1" dirty="0">
                <a:latin typeface="Branding BoldItalic"/>
                <a:ea typeface="+mn-lt"/>
                <a:cs typeface="+mn-lt"/>
              </a:rPr>
              <a:t>DUCKS UNLIMITED CANADA</a:t>
            </a:r>
            <a:endParaRPr lang="en-US" dirty="0"/>
          </a:p>
        </p:txBody>
      </p:sp>
      <p:sp>
        <p:nvSpPr>
          <p:cNvPr id="24" name="Oval 23">
            <a:extLst>
              <a:ext uri="{FF2B5EF4-FFF2-40B4-BE49-F238E27FC236}">
                <a16:creationId xmlns:a16="http://schemas.microsoft.com/office/drawing/2014/main" id="{5598C114-710C-F44A-95D6-A4F109330521}"/>
              </a:ext>
            </a:extLst>
          </p:cNvPr>
          <p:cNvSpPr/>
          <p:nvPr/>
        </p:nvSpPr>
        <p:spPr>
          <a:xfrm>
            <a:off x="3468618" y="373169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A1AFE829-189D-2143-B910-151727F10323}"/>
              </a:ext>
            </a:extLst>
          </p:cNvPr>
          <p:cNvSpPr txBox="1">
            <a:spLocks/>
          </p:cNvSpPr>
          <p:nvPr/>
        </p:nvSpPr>
        <p:spPr>
          <a:xfrm>
            <a:off x="3468178" y="4747292"/>
            <a:ext cx="2486723" cy="118579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000" b="1" dirty="0">
                <a:latin typeface="Branding BoldItalic"/>
                <a:ea typeface="+mn-lt"/>
                <a:cs typeface="+mn-lt"/>
              </a:rPr>
              <a:t>CATTLE FARMERS</a:t>
            </a:r>
            <a:endParaRPr lang="en-US" dirty="0"/>
          </a:p>
          <a:p>
            <a:pPr marL="0" indent="0" algn="ctr">
              <a:lnSpc>
                <a:spcPts val="2000"/>
              </a:lnSpc>
              <a:buNone/>
            </a:pPr>
            <a:endParaRPr lang="en-US" sz="2400" b="1">
              <a:latin typeface="Branding BoldItalic" pitchFamily="2" charset="77"/>
              <a:ea typeface="+mn-lt"/>
              <a:cs typeface="+mn-lt"/>
            </a:endParaRPr>
          </a:p>
        </p:txBody>
      </p:sp>
      <p:sp>
        <p:nvSpPr>
          <p:cNvPr id="26" name="Oval 25">
            <a:extLst>
              <a:ext uri="{FF2B5EF4-FFF2-40B4-BE49-F238E27FC236}">
                <a16:creationId xmlns:a16="http://schemas.microsoft.com/office/drawing/2014/main" id="{173DC2ED-A818-144B-A40C-01ABF1BECE1C}"/>
              </a:ext>
            </a:extLst>
          </p:cNvPr>
          <p:cNvSpPr/>
          <p:nvPr/>
        </p:nvSpPr>
        <p:spPr>
          <a:xfrm>
            <a:off x="6290186" y="373169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C42F8D22-807F-964F-8CA8-7FF6013EA76D}"/>
              </a:ext>
            </a:extLst>
          </p:cNvPr>
          <p:cNvSpPr txBox="1">
            <a:spLocks/>
          </p:cNvSpPr>
          <p:nvPr/>
        </p:nvSpPr>
        <p:spPr>
          <a:xfrm>
            <a:off x="6289746" y="4800209"/>
            <a:ext cx="2486723" cy="118579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000" b="1" dirty="0">
                <a:latin typeface="Branding BoldItalic"/>
                <a:ea typeface="+mn-lt"/>
                <a:cs typeface="+mn-lt"/>
              </a:rPr>
              <a:t>CROP FARMERS</a:t>
            </a:r>
            <a:endParaRPr lang="en-US" dirty="0"/>
          </a:p>
          <a:p>
            <a:pPr marL="0" indent="0" algn="ctr">
              <a:lnSpc>
                <a:spcPts val="2000"/>
              </a:lnSpc>
              <a:buNone/>
            </a:pPr>
            <a:endParaRPr lang="en-US" sz="2400" b="1">
              <a:latin typeface="Branding BoldItalic" pitchFamily="2" charset="77"/>
              <a:ea typeface="+mn-lt"/>
              <a:cs typeface="+mn-lt"/>
            </a:endParaRPr>
          </a:p>
        </p:txBody>
      </p:sp>
      <p:pic>
        <p:nvPicPr>
          <p:cNvPr id="2" name="Picture 2">
            <a:extLst>
              <a:ext uri="{FF2B5EF4-FFF2-40B4-BE49-F238E27FC236}">
                <a16:creationId xmlns:a16="http://schemas.microsoft.com/office/drawing/2014/main" id="{FED99539-3FA5-7B7A-C968-2223319A24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48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2" grpId="0" animBg="1"/>
      <p:bldP spid="23" grpId="0"/>
      <p:bldP spid="24" grpId="0" animBg="1"/>
      <p:bldP spid="25" grpId="0"/>
      <p:bldP spid="26" grpId="0" animBg="1"/>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79320-1DA5-A9E7-D406-CD2228DDBB7D}"/>
              </a:ext>
            </a:extLst>
          </p:cNvPr>
          <p:cNvSpPr>
            <a:spLocks noGrp="1"/>
          </p:cNvSpPr>
          <p:nvPr>
            <p:ph type="title"/>
          </p:nvPr>
        </p:nvSpPr>
        <p:spPr/>
        <p:txBody>
          <a:bodyPr/>
          <a:lstStyle/>
          <a:p>
            <a:endParaRPr lang="en-US"/>
          </a:p>
        </p:txBody>
      </p:sp>
      <p:pic>
        <p:nvPicPr>
          <p:cNvPr id="7" name="Picture 7">
            <a:extLst>
              <a:ext uri="{FF2B5EF4-FFF2-40B4-BE49-F238E27FC236}">
                <a16:creationId xmlns:a16="http://schemas.microsoft.com/office/drawing/2014/main" id="{59708BC8-A562-1ECE-7762-690F259461A5}"/>
              </a:ext>
            </a:extLst>
          </p:cNvPr>
          <p:cNvPicPr>
            <a:picLocks noChangeAspect="1"/>
          </p:cNvPicPr>
          <p:nvPr/>
        </p:nvPicPr>
        <p:blipFill>
          <a:blip r:embed="rId2"/>
          <a:stretch>
            <a:fillRect/>
          </a:stretch>
        </p:blipFill>
        <p:spPr>
          <a:xfrm>
            <a:off x="-4016188" y="-86541"/>
            <a:ext cx="16916400" cy="7568965"/>
          </a:xfrm>
          <a:prstGeom prst="rect">
            <a:avLst/>
          </a:prstGeom>
        </p:spPr>
      </p:pic>
      <p:sp>
        <p:nvSpPr>
          <p:cNvPr id="9" name="Content Placeholder 8">
            <a:extLst>
              <a:ext uri="{FF2B5EF4-FFF2-40B4-BE49-F238E27FC236}">
                <a16:creationId xmlns:a16="http://schemas.microsoft.com/office/drawing/2014/main" id="{579BC0FE-AF3D-DB05-20C2-70EB51350F3D}"/>
              </a:ext>
            </a:extLst>
          </p:cNvPr>
          <p:cNvSpPr>
            <a:spLocks noGrp="1"/>
          </p:cNvSpPr>
          <p:nvPr>
            <p:ph idx="1"/>
          </p:nvPr>
        </p:nvSpPr>
        <p:spPr/>
        <p:txBody>
          <a:bodyPr/>
          <a:lstStyle/>
          <a:p>
            <a:endParaRPr lang="en-US"/>
          </a:p>
        </p:txBody>
      </p:sp>
      <p:sp>
        <p:nvSpPr>
          <p:cNvPr id="11" name="Content Placeholder 2">
            <a:extLst>
              <a:ext uri="{FF2B5EF4-FFF2-40B4-BE49-F238E27FC236}">
                <a16:creationId xmlns:a16="http://schemas.microsoft.com/office/drawing/2014/main" id="{F8369A33-3561-935D-7F88-86856D569C1B}"/>
              </a:ext>
            </a:extLst>
          </p:cNvPr>
          <p:cNvSpPr txBox="1">
            <a:spLocks/>
          </p:cNvSpPr>
          <p:nvPr/>
        </p:nvSpPr>
        <p:spPr>
          <a:xfrm>
            <a:off x="400350" y="1827989"/>
            <a:ext cx="11945579" cy="602590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None/>
            </a:pPr>
            <a:r>
              <a:rPr lang="en-CA" sz="5600" b="1" dirty="0">
                <a:solidFill>
                  <a:srgbClr val="E9E642"/>
                </a:solidFill>
                <a:latin typeface="Branding Black"/>
              </a:rPr>
              <a:t>INDIGENOUS-LED </a:t>
            </a:r>
            <a:endParaRPr lang="en-US" dirty="0"/>
          </a:p>
          <a:p>
            <a:pPr marL="0" indent="0">
              <a:lnSpc>
                <a:spcPts val="4400"/>
              </a:lnSpc>
              <a:buNone/>
            </a:pPr>
            <a:r>
              <a:rPr lang="en-CA" sz="5600" b="1" dirty="0">
                <a:solidFill>
                  <a:srgbClr val="E9E642"/>
                </a:solidFill>
                <a:latin typeface="Branding Black"/>
                <a:cs typeface="Calibri"/>
              </a:rPr>
              <a:t>MANAGEMENT</a:t>
            </a:r>
          </a:p>
        </p:txBody>
      </p:sp>
      <p:pic>
        <p:nvPicPr>
          <p:cNvPr id="3" name="Picture 2">
            <a:extLst>
              <a:ext uri="{FF2B5EF4-FFF2-40B4-BE49-F238E27FC236}">
                <a16:creationId xmlns:a16="http://schemas.microsoft.com/office/drawing/2014/main" id="{B3D8F3F6-3365-1D2E-74E9-70A81982CC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8187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nvSpPr>
        <p:spPr>
          <a:xfrm>
            <a:off x="1081668" y="1173565"/>
            <a:ext cx="5921298" cy="127460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dirty="0">
                <a:solidFill>
                  <a:srgbClr val="E9E642"/>
                </a:solidFill>
                <a:latin typeface="Branding Black"/>
              </a:rPr>
              <a:t>TRUE OR FALSE?</a:t>
            </a:r>
          </a:p>
        </p:txBody>
      </p:sp>
      <p:sp>
        <p:nvSpPr>
          <p:cNvPr id="8" name="Content Placeholder 2">
            <a:extLst>
              <a:ext uri="{FF2B5EF4-FFF2-40B4-BE49-F238E27FC236}">
                <a16:creationId xmlns:a16="http://schemas.microsoft.com/office/drawing/2014/main" id="{2AAA3AD6-E0E0-C44B-9D40-088BADB28DEC}"/>
              </a:ext>
            </a:extLst>
          </p:cNvPr>
          <p:cNvSpPr txBox="1">
            <a:spLocks/>
          </p:cNvSpPr>
          <p:nvPr/>
        </p:nvSpPr>
        <p:spPr>
          <a:xfrm>
            <a:off x="1081667" y="2442118"/>
            <a:ext cx="10028665" cy="19403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chemeClr val="bg1"/>
                </a:solidFill>
                <a:latin typeface="Branding Medium"/>
                <a:ea typeface="+mn-lt"/>
                <a:cs typeface="+mn-lt"/>
              </a:rPr>
              <a:t>Lands managed by Indigenous communities hold more biodiversity than national parks.</a:t>
            </a:r>
          </a:p>
        </p:txBody>
      </p:sp>
      <p:grpSp>
        <p:nvGrpSpPr>
          <p:cNvPr id="13" name="Group 12">
            <a:extLst>
              <a:ext uri="{FF2B5EF4-FFF2-40B4-BE49-F238E27FC236}">
                <a16:creationId xmlns:a16="http://schemas.microsoft.com/office/drawing/2014/main" id="{1392B8F8-0E9A-2545-A6BD-BA4DB6CFAC3D}"/>
              </a:ext>
            </a:extLst>
          </p:cNvPr>
          <p:cNvGrpSpPr/>
          <p:nvPr/>
        </p:nvGrpSpPr>
        <p:grpSpPr>
          <a:xfrm>
            <a:off x="1260087" y="4178339"/>
            <a:ext cx="3668752" cy="1441876"/>
            <a:chOff x="1260087" y="4178339"/>
            <a:chExt cx="3668752" cy="1441876"/>
          </a:xfrm>
        </p:grpSpPr>
        <p:sp>
          <p:nvSpPr>
            <p:cNvPr id="12" name="Rectangle 11">
              <a:extLst>
                <a:ext uri="{FF2B5EF4-FFF2-40B4-BE49-F238E27FC236}">
                  <a16:creationId xmlns:a16="http://schemas.microsoft.com/office/drawing/2014/main" id="{BBDA9BE5-61AA-ED45-B5F7-22331374C7E2}"/>
                </a:ext>
              </a:extLst>
            </p:cNvPr>
            <p:cNvSpPr/>
            <p:nvPr/>
          </p:nvSpPr>
          <p:spPr>
            <a:xfrm>
              <a:off x="1260087" y="4178339"/>
              <a:ext cx="3668752" cy="1441876"/>
            </a:xfrm>
            <a:prstGeom prst="rect">
              <a:avLst/>
            </a:prstGeom>
            <a:solidFill>
              <a:srgbClr val="783E63"/>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68744357-737D-CE4B-971A-9934B1DFA35F}"/>
                </a:ext>
              </a:extLst>
            </p:cNvPr>
            <p:cNvSpPr txBox="1">
              <a:spLocks/>
            </p:cNvSpPr>
            <p:nvPr/>
          </p:nvSpPr>
          <p:spPr>
            <a:xfrm>
              <a:off x="1260087" y="4683513"/>
              <a:ext cx="3668752" cy="82518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chemeClr val="bg1"/>
                  </a:solidFill>
                  <a:latin typeface="Branding Black"/>
                </a:rPr>
                <a:t>TRUE</a:t>
              </a:r>
              <a:endParaRPr lang="en-CA" sz="5600" b="1" dirty="0">
                <a:solidFill>
                  <a:srgbClr val="E9E642"/>
                </a:solidFill>
                <a:latin typeface="Branding Black" pitchFamily="2" charset="77"/>
              </a:endParaRPr>
            </a:p>
          </p:txBody>
        </p:sp>
      </p:grpSp>
      <p:grpSp>
        <p:nvGrpSpPr>
          <p:cNvPr id="4" name="Group 3">
            <a:extLst>
              <a:ext uri="{FF2B5EF4-FFF2-40B4-BE49-F238E27FC236}">
                <a16:creationId xmlns:a16="http://schemas.microsoft.com/office/drawing/2014/main" id="{EB6E4E9F-7D17-C482-3813-5496E1D59D85}"/>
              </a:ext>
            </a:extLst>
          </p:cNvPr>
          <p:cNvGrpSpPr/>
          <p:nvPr/>
        </p:nvGrpSpPr>
        <p:grpSpPr>
          <a:xfrm>
            <a:off x="8583083" y="-103905"/>
            <a:ext cx="3608918" cy="669605"/>
            <a:chOff x="8583083" y="-103905"/>
            <a:chExt cx="3608918" cy="669605"/>
          </a:xfrm>
        </p:grpSpPr>
        <p:sp>
          <p:nvSpPr>
            <p:cNvPr id="2" name="Rectangle 1">
              <a:extLst>
                <a:ext uri="{FF2B5EF4-FFF2-40B4-BE49-F238E27FC236}">
                  <a16:creationId xmlns:a16="http://schemas.microsoft.com/office/drawing/2014/main" id="{F9B54486-B294-5C3C-F818-53CF4CAF0037}"/>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Content Placeholder 2">
              <a:extLst>
                <a:ext uri="{FF2B5EF4-FFF2-40B4-BE49-F238E27FC236}">
                  <a16:creationId xmlns:a16="http://schemas.microsoft.com/office/drawing/2014/main" id="{66DACD54-582E-D79A-63ED-FC58567AE2C5}"/>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INDIGENOUS-LED MANAGEMENT</a:t>
              </a:r>
              <a:endParaRPr lang="en-US" sz="1700">
                <a:cs typeface="Calibri"/>
              </a:endParaRPr>
            </a:p>
          </p:txBody>
        </p:sp>
      </p:grpSp>
      <p:pic>
        <p:nvPicPr>
          <p:cNvPr id="6" name="Picture 2">
            <a:extLst>
              <a:ext uri="{FF2B5EF4-FFF2-40B4-BE49-F238E27FC236}">
                <a16:creationId xmlns:a16="http://schemas.microsoft.com/office/drawing/2014/main" id="{8CA6313B-18D6-9AE2-E0C7-F3D86D683C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471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B3C5CE80-337A-D344-BF2C-83D735C92A2C}"/>
              </a:ext>
            </a:extLst>
          </p:cNvPr>
          <p:cNvSpPr txBox="1">
            <a:spLocks/>
          </p:cNvSpPr>
          <p:nvPr/>
        </p:nvSpPr>
        <p:spPr>
          <a:xfrm>
            <a:off x="727746" y="476422"/>
            <a:ext cx="5905089" cy="19839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a:solidFill>
                  <a:srgbClr val="E9E642"/>
                </a:solidFill>
                <a:latin typeface="Branding Black" pitchFamily="2" charset="77"/>
              </a:rPr>
              <a:t>RESTORING </a:t>
            </a:r>
            <a:r>
              <a:rPr lang="en-CA" sz="5400" b="1">
                <a:solidFill>
                  <a:schemeClr val="bg1"/>
                </a:solidFill>
                <a:latin typeface="Branding Black" pitchFamily="2" charset="77"/>
              </a:rPr>
              <a:t>INDIGENOUS-</a:t>
            </a:r>
            <a:br>
              <a:rPr lang="en-CA" sz="5400" b="1">
                <a:solidFill>
                  <a:schemeClr val="bg1"/>
                </a:solidFill>
                <a:latin typeface="Branding Black" pitchFamily="2" charset="77"/>
              </a:rPr>
            </a:br>
            <a:r>
              <a:rPr lang="en-CA" sz="5400" b="1">
                <a:solidFill>
                  <a:schemeClr val="bg1"/>
                </a:solidFill>
                <a:latin typeface="Branding Black" pitchFamily="2" charset="77"/>
              </a:rPr>
              <a:t>MANAGED LANDS</a:t>
            </a:r>
            <a:endParaRPr lang="en-CA" sz="5400" b="1">
              <a:solidFill>
                <a:srgbClr val="E9E642"/>
              </a:solidFill>
              <a:latin typeface="Branding Black" pitchFamily="2" charset="77"/>
            </a:endParaRPr>
          </a:p>
        </p:txBody>
      </p:sp>
      <p:grpSp>
        <p:nvGrpSpPr>
          <p:cNvPr id="2" name="Group 1">
            <a:extLst>
              <a:ext uri="{FF2B5EF4-FFF2-40B4-BE49-F238E27FC236}">
                <a16:creationId xmlns:a16="http://schemas.microsoft.com/office/drawing/2014/main" id="{CCC6F25E-566F-1346-963B-E7993CEEA024}"/>
              </a:ext>
            </a:extLst>
          </p:cNvPr>
          <p:cNvGrpSpPr/>
          <p:nvPr/>
        </p:nvGrpSpPr>
        <p:grpSpPr>
          <a:xfrm>
            <a:off x="5966111" y="661353"/>
            <a:ext cx="6103232" cy="5961550"/>
            <a:chOff x="4933576" y="152400"/>
            <a:chExt cx="7112000" cy="6946900"/>
          </a:xfrm>
        </p:grpSpPr>
        <p:pic>
          <p:nvPicPr>
            <p:cNvPr id="9" name="Graphic 8" descr="Earth globe: Americas with solid fill">
              <a:extLst>
                <a:ext uri="{FF2B5EF4-FFF2-40B4-BE49-F238E27FC236}">
                  <a16:creationId xmlns:a16="http://schemas.microsoft.com/office/drawing/2014/main" id="{C40A4636-EBDC-8995-EFB3-B6F378260B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33576" y="152400"/>
              <a:ext cx="7111998" cy="6936016"/>
            </a:xfrm>
            <a:prstGeom prst="rect">
              <a:avLst/>
            </a:prstGeom>
          </p:spPr>
        </p:pic>
        <p:pic>
          <p:nvPicPr>
            <p:cNvPr id="3" name="Graphic 2" descr="Earth globe: Americas with solid fill">
              <a:extLst>
                <a:ext uri="{FF2B5EF4-FFF2-40B4-BE49-F238E27FC236}">
                  <a16:creationId xmlns:a16="http://schemas.microsoft.com/office/drawing/2014/main" id="{76F053D6-0186-1F83-0956-086F725AEBC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33578" y="163284"/>
              <a:ext cx="7111998" cy="6936016"/>
            </a:xfrm>
            <a:prstGeom prst="pie">
              <a:avLst>
                <a:gd name="adj1" fmla="val 20437112"/>
                <a:gd name="adj2" fmla="val 16200000"/>
              </a:avLst>
            </a:prstGeom>
          </p:spPr>
        </p:pic>
        <p:cxnSp>
          <p:nvCxnSpPr>
            <p:cNvPr id="10" name="Straight Connector 9">
              <a:extLst>
                <a:ext uri="{FF2B5EF4-FFF2-40B4-BE49-F238E27FC236}">
                  <a16:creationId xmlns:a16="http://schemas.microsoft.com/office/drawing/2014/main" id="{6D0BA43F-1C5C-FA3F-01CC-31983FDF6AEF}"/>
                </a:ext>
              </a:extLst>
            </p:cNvPr>
            <p:cNvCxnSpPr>
              <a:cxnSpLocks/>
            </p:cNvCxnSpPr>
            <p:nvPr/>
          </p:nvCxnSpPr>
          <p:spPr>
            <a:xfrm>
              <a:off x="8485794" y="886237"/>
              <a:ext cx="3781" cy="2745055"/>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2EF7D0A-D1BF-F82D-2704-C43C5676134D}"/>
                </a:ext>
              </a:extLst>
            </p:cNvPr>
            <p:cNvCxnSpPr>
              <a:cxnSpLocks/>
            </p:cNvCxnSpPr>
            <p:nvPr/>
          </p:nvCxnSpPr>
          <p:spPr>
            <a:xfrm flipV="1">
              <a:off x="8489572" y="2682132"/>
              <a:ext cx="2648291" cy="949161"/>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pic>
          <p:nvPicPr>
            <p:cNvPr id="25" name="Graphic 24" descr="Chameleon with solid fill">
              <a:extLst>
                <a:ext uri="{FF2B5EF4-FFF2-40B4-BE49-F238E27FC236}">
                  <a16:creationId xmlns:a16="http://schemas.microsoft.com/office/drawing/2014/main" id="{BBA761C7-AA21-1CCB-E244-77EE5A1EC74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2432243">
              <a:off x="9830174" y="1086334"/>
              <a:ext cx="179314" cy="179314"/>
            </a:xfrm>
            <a:prstGeom prst="rect">
              <a:avLst/>
            </a:prstGeom>
          </p:spPr>
        </p:pic>
        <p:pic>
          <p:nvPicPr>
            <p:cNvPr id="29" name="Graphic 28" descr="Sheep with solid fill">
              <a:extLst>
                <a:ext uri="{FF2B5EF4-FFF2-40B4-BE49-F238E27FC236}">
                  <a16:creationId xmlns:a16="http://schemas.microsoft.com/office/drawing/2014/main" id="{00D58647-F567-5B25-B3D2-393C02392F9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8905347">
              <a:off x="9814190" y="5963670"/>
              <a:ext cx="550263" cy="550263"/>
            </a:xfrm>
            <a:prstGeom prst="rect">
              <a:avLst/>
            </a:prstGeom>
          </p:spPr>
        </p:pic>
        <p:pic>
          <p:nvPicPr>
            <p:cNvPr id="33" name="Graphic 32" descr="Chicken with solid fill">
              <a:extLst>
                <a:ext uri="{FF2B5EF4-FFF2-40B4-BE49-F238E27FC236}">
                  <a16:creationId xmlns:a16="http://schemas.microsoft.com/office/drawing/2014/main" id="{56FC1410-E6E0-BE8C-1040-C66614D35EF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3518472">
              <a:off x="11045421" y="2177438"/>
              <a:ext cx="246474" cy="246474"/>
            </a:xfrm>
            <a:prstGeom prst="rect">
              <a:avLst/>
            </a:prstGeom>
          </p:spPr>
        </p:pic>
        <p:pic>
          <p:nvPicPr>
            <p:cNvPr id="35" name="Graphic 34" descr="Turtle with solid fill">
              <a:extLst>
                <a:ext uri="{FF2B5EF4-FFF2-40B4-BE49-F238E27FC236}">
                  <a16:creationId xmlns:a16="http://schemas.microsoft.com/office/drawing/2014/main" id="{3DBEBB9B-9EB4-9EF5-FFA6-43DD5533157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20071687">
              <a:off x="6837076" y="705857"/>
              <a:ext cx="550263" cy="550263"/>
            </a:xfrm>
            <a:prstGeom prst="rect">
              <a:avLst/>
            </a:prstGeom>
          </p:spPr>
        </p:pic>
        <p:pic>
          <p:nvPicPr>
            <p:cNvPr id="39" name="Graphic 38" descr="Bats with solid fill">
              <a:extLst>
                <a:ext uri="{FF2B5EF4-FFF2-40B4-BE49-F238E27FC236}">
                  <a16:creationId xmlns:a16="http://schemas.microsoft.com/office/drawing/2014/main" id="{16212F49-5DD5-C519-DA5F-4044E4B00E5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rot="1714650">
              <a:off x="10080159" y="847678"/>
              <a:ext cx="324042" cy="324042"/>
            </a:xfrm>
            <a:prstGeom prst="rect">
              <a:avLst/>
            </a:prstGeom>
          </p:spPr>
        </p:pic>
        <p:pic>
          <p:nvPicPr>
            <p:cNvPr id="41" name="Graphic 40" descr="Penguin with solid fill">
              <a:extLst>
                <a:ext uri="{FF2B5EF4-FFF2-40B4-BE49-F238E27FC236}">
                  <a16:creationId xmlns:a16="http://schemas.microsoft.com/office/drawing/2014/main" id="{079031AD-BCCF-2C9E-8275-CE46CD847AB3}"/>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rot="6433849">
              <a:off x="11287896" y="3895539"/>
              <a:ext cx="550263" cy="550263"/>
            </a:xfrm>
            <a:prstGeom prst="rect">
              <a:avLst/>
            </a:prstGeom>
          </p:spPr>
        </p:pic>
        <p:pic>
          <p:nvPicPr>
            <p:cNvPr id="43" name="Graphic 42" descr="Frog with solid fill">
              <a:extLst>
                <a:ext uri="{FF2B5EF4-FFF2-40B4-BE49-F238E27FC236}">
                  <a16:creationId xmlns:a16="http://schemas.microsoft.com/office/drawing/2014/main" id="{EF2D37EF-2C5B-0262-4349-5FB45DE82348}"/>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rot="1891744">
              <a:off x="9970616" y="1119983"/>
              <a:ext cx="278424" cy="278424"/>
            </a:xfrm>
            <a:prstGeom prst="rect">
              <a:avLst/>
            </a:prstGeom>
          </p:spPr>
        </p:pic>
        <p:pic>
          <p:nvPicPr>
            <p:cNvPr id="45" name="Graphic 44" descr="Beaver with solid fill">
              <a:extLst>
                <a:ext uri="{FF2B5EF4-FFF2-40B4-BE49-F238E27FC236}">
                  <a16:creationId xmlns:a16="http://schemas.microsoft.com/office/drawing/2014/main" id="{359D6CAE-0FD8-B93F-A32B-C1DD59BECAA1}"/>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rot="1926172">
              <a:off x="9531991" y="705830"/>
              <a:ext cx="237823" cy="237823"/>
            </a:xfrm>
            <a:prstGeom prst="rect">
              <a:avLst/>
            </a:prstGeom>
          </p:spPr>
        </p:pic>
        <p:pic>
          <p:nvPicPr>
            <p:cNvPr id="47" name="Graphic 46" descr="Cow with solid fill">
              <a:extLst>
                <a:ext uri="{FF2B5EF4-FFF2-40B4-BE49-F238E27FC236}">
                  <a16:creationId xmlns:a16="http://schemas.microsoft.com/office/drawing/2014/main" id="{0B3AC56F-B021-A210-E086-76CEE30D1CF2}"/>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rot="3290001">
              <a:off x="10776546" y="1920861"/>
              <a:ext cx="268493" cy="268493"/>
            </a:xfrm>
            <a:prstGeom prst="rect">
              <a:avLst/>
            </a:prstGeom>
          </p:spPr>
        </p:pic>
        <p:pic>
          <p:nvPicPr>
            <p:cNvPr id="49" name="Graphic 48" descr="Fish with solid fill">
              <a:extLst>
                <a:ext uri="{FF2B5EF4-FFF2-40B4-BE49-F238E27FC236}">
                  <a16:creationId xmlns:a16="http://schemas.microsoft.com/office/drawing/2014/main" id="{57DA61AB-3277-FB18-9E91-08B9EE4DB8E1}"/>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0781624" y="1705670"/>
              <a:ext cx="213473" cy="213473"/>
            </a:xfrm>
            <a:prstGeom prst="rect">
              <a:avLst/>
            </a:prstGeom>
          </p:spPr>
        </p:pic>
        <p:pic>
          <p:nvPicPr>
            <p:cNvPr id="51" name="Graphic 50" descr="Rabbit with solid fill">
              <a:extLst>
                <a:ext uri="{FF2B5EF4-FFF2-40B4-BE49-F238E27FC236}">
                  <a16:creationId xmlns:a16="http://schemas.microsoft.com/office/drawing/2014/main" id="{FBEA55AF-E9D3-8B4F-4A87-26C659974A12}"/>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rot="3635458">
              <a:off x="11076110" y="2498192"/>
              <a:ext cx="179314" cy="179314"/>
            </a:xfrm>
            <a:prstGeom prst="rect">
              <a:avLst/>
            </a:prstGeom>
          </p:spPr>
        </p:pic>
        <p:pic>
          <p:nvPicPr>
            <p:cNvPr id="55" name="Graphic 54" descr="Snake with solid fill">
              <a:extLst>
                <a:ext uri="{FF2B5EF4-FFF2-40B4-BE49-F238E27FC236}">
                  <a16:creationId xmlns:a16="http://schemas.microsoft.com/office/drawing/2014/main" id="{0D5C0694-14B3-BF7E-343B-07DF2D95F944}"/>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10185368" y="1178571"/>
              <a:ext cx="279316" cy="279316"/>
            </a:xfrm>
            <a:prstGeom prst="rect">
              <a:avLst/>
            </a:prstGeom>
          </p:spPr>
        </p:pic>
        <p:pic>
          <p:nvPicPr>
            <p:cNvPr id="57" name="Graphic 56" descr="Bear with solid fill">
              <a:extLst>
                <a:ext uri="{FF2B5EF4-FFF2-40B4-BE49-F238E27FC236}">
                  <a16:creationId xmlns:a16="http://schemas.microsoft.com/office/drawing/2014/main" id="{BE2B5A99-1735-BAA4-5DA2-3C1066B53D38}"/>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rot="14735449">
              <a:off x="5338247" y="4517636"/>
              <a:ext cx="550263" cy="550263"/>
            </a:xfrm>
            <a:prstGeom prst="rect">
              <a:avLst/>
            </a:prstGeom>
          </p:spPr>
        </p:pic>
        <p:pic>
          <p:nvPicPr>
            <p:cNvPr id="59" name="Graphic 58" descr="Pig with solid fill">
              <a:extLst>
                <a:ext uri="{FF2B5EF4-FFF2-40B4-BE49-F238E27FC236}">
                  <a16:creationId xmlns:a16="http://schemas.microsoft.com/office/drawing/2014/main" id="{0114A6B8-092A-15B0-55C9-FBD6B50E4F25}"/>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rot="4119509">
              <a:off x="11019603" y="2366774"/>
              <a:ext cx="179314" cy="179314"/>
            </a:xfrm>
            <a:prstGeom prst="rect">
              <a:avLst/>
            </a:prstGeom>
          </p:spPr>
        </p:pic>
        <p:pic>
          <p:nvPicPr>
            <p:cNvPr id="61" name="Graphic 60" descr="Gecko with solid fill">
              <a:extLst>
                <a:ext uri="{FF2B5EF4-FFF2-40B4-BE49-F238E27FC236}">
                  <a16:creationId xmlns:a16="http://schemas.microsoft.com/office/drawing/2014/main" id="{89C928A3-155F-0D9E-698C-800EC525E2BC}"/>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9225205" y="728880"/>
              <a:ext cx="310508" cy="310508"/>
            </a:xfrm>
            <a:prstGeom prst="rect">
              <a:avLst/>
            </a:prstGeom>
          </p:spPr>
        </p:pic>
        <p:pic>
          <p:nvPicPr>
            <p:cNvPr id="1028" name="Graphic 1027" descr="Snail with solid fill">
              <a:extLst>
                <a:ext uri="{FF2B5EF4-FFF2-40B4-BE49-F238E27FC236}">
                  <a16:creationId xmlns:a16="http://schemas.microsoft.com/office/drawing/2014/main" id="{9CC8A683-4C52-1086-7094-0D319F9493E0}"/>
                </a:ext>
              </a:extLst>
            </p:cNvPr>
            <p:cNvPicPr>
              <a:picLocks noChangeAspect="1"/>
            </p:cNvPicPr>
            <p:nvPr/>
          </p:nvPicPr>
          <p:blipFill>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tretch>
              <a:fillRect/>
            </a:stretch>
          </p:blipFill>
          <p:spPr>
            <a:xfrm>
              <a:off x="8526806" y="668069"/>
              <a:ext cx="278038" cy="278038"/>
            </a:xfrm>
            <a:prstGeom prst="rect">
              <a:avLst/>
            </a:prstGeom>
          </p:spPr>
        </p:pic>
        <p:pic>
          <p:nvPicPr>
            <p:cNvPr id="1030" name="Graphic 1029" descr="Crab with solid fill">
              <a:extLst>
                <a:ext uri="{FF2B5EF4-FFF2-40B4-BE49-F238E27FC236}">
                  <a16:creationId xmlns:a16="http://schemas.microsoft.com/office/drawing/2014/main" id="{B5DC6B50-B6C9-9245-F0E7-F08C2E2CDF60}"/>
                </a:ext>
              </a:extLst>
            </p:cNvPr>
            <p:cNvPicPr>
              <a:picLocks noChangeAspect="1"/>
            </p:cNvPicPr>
            <p:nvPr/>
          </p:nvPicPr>
          <p:blipFill>
            <a:blip r:embed="rId39">
              <a:extLst>
                <a:ext uri="{28A0092B-C50C-407E-A947-70E740481C1C}">
                  <a14:useLocalDpi xmlns:a14="http://schemas.microsoft.com/office/drawing/2010/main" val="0"/>
                </a:ext>
                <a:ext uri="{96DAC541-7B7A-43D3-8B79-37D633B846F1}">
                  <asvg:svgBlip xmlns:asvg="http://schemas.microsoft.com/office/drawing/2016/SVG/main" r:embed="rId40"/>
                </a:ext>
              </a:extLst>
            </a:blip>
            <a:stretch>
              <a:fillRect/>
            </a:stretch>
          </p:blipFill>
          <p:spPr>
            <a:xfrm rot="2597148">
              <a:off x="10572607" y="1650343"/>
              <a:ext cx="213473" cy="213473"/>
            </a:xfrm>
            <a:prstGeom prst="rect">
              <a:avLst/>
            </a:prstGeom>
          </p:spPr>
        </p:pic>
        <p:pic>
          <p:nvPicPr>
            <p:cNvPr id="1034" name="Graphic 1033" descr="Seahorse with solid fill">
              <a:extLst>
                <a:ext uri="{FF2B5EF4-FFF2-40B4-BE49-F238E27FC236}">
                  <a16:creationId xmlns:a16="http://schemas.microsoft.com/office/drawing/2014/main" id="{769A7947-D0B8-8991-2AC0-85D7E95EFC00}"/>
                </a:ext>
              </a:extLst>
            </p:cNvPr>
            <p:cNvPicPr>
              <a:picLocks noChangeAspect="1"/>
            </p:cNvPicPr>
            <p:nvPr/>
          </p:nvPicPr>
          <p:blipFill>
            <a:blip r:embed="rId41">
              <a:extLst>
                <a:ext uri="{28A0092B-C50C-407E-A947-70E740481C1C}">
                  <a14:useLocalDpi xmlns:a14="http://schemas.microsoft.com/office/drawing/2010/main" val="0"/>
                </a:ext>
                <a:ext uri="{96DAC541-7B7A-43D3-8B79-37D633B846F1}">
                  <asvg:svgBlip xmlns:asvg="http://schemas.microsoft.com/office/drawing/2016/SVG/main" r:embed="rId42"/>
                </a:ext>
              </a:extLst>
            </a:blip>
            <a:stretch>
              <a:fillRect/>
            </a:stretch>
          </p:blipFill>
          <p:spPr>
            <a:xfrm rot="1694269">
              <a:off x="9428841" y="872915"/>
              <a:ext cx="179314" cy="179314"/>
            </a:xfrm>
            <a:prstGeom prst="rect">
              <a:avLst/>
            </a:prstGeom>
          </p:spPr>
        </p:pic>
        <p:pic>
          <p:nvPicPr>
            <p:cNvPr id="1038" name="Graphic 1037" descr="Elephant with solid fill">
              <a:extLst>
                <a:ext uri="{FF2B5EF4-FFF2-40B4-BE49-F238E27FC236}">
                  <a16:creationId xmlns:a16="http://schemas.microsoft.com/office/drawing/2014/main" id="{E48AF830-DF1D-E744-F82E-BCBD6EE0B713}"/>
                </a:ext>
              </a:extLst>
            </p:cNvPr>
            <p:cNvPicPr>
              <a:picLocks noChangeAspect="1"/>
            </p:cNvPicPr>
            <p:nvPr/>
          </p:nvPicPr>
          <p:blipFill>
            <a:blip r:embed="rId43">
              <a:extLst>
                <a:ext uri="{28A0092B-C50C-407E-A947-70E740481C1C}">
                  <a14:useLocalDpi xmlns:a14="http://schemas.microsoft.com/office/drawing/2010/main" val="0"/>
                </a:ext>
                <a:ext uri="{96DAC541-7B7A-43D3-8B79-37D633B846F1}">
                  <asvg:svgBlip xmlns:asvg="http://schemas.microsoft.com/office/drawing/2016/SVG/main" r:embed="rId44"/>
                </a:ext>
              </a:extLst>
            </a:blip>
            <a:stretch>
              <a:fillRect/>
            </a:stretch>
          </p:blipFill>
          <p:spPr>
            <a:xfrm rot="12297340">
              <a:off x="6819293" y="6077605"/>
              <a:ext cx="550263" cy="550263"/>
            </a:xfrm>
            <a:prstGeom prst="rect">
              <a:avLst/>
            </a:prstGeom>
          </p:spPr>
        </p:pic>
        <p:pic>
          <p:nvPicPr>
            <p:cNvPr id="1040" name="Graphic 1039" descr="Skunk with solid fill">
              <a:extLst>
                <a:ext uri="{FF2B5EF4-FFF2-40B4-BE49-F238E27FC236}">
                  <a16:creationId xmlns:a16="http://schemas.microsoft.com/office/drawing/2014/main" id="{8522C539-D675-0D74-1E36-0E21B8050806}"/>
                </a:ext>
              </a:extLst>
            </p:cNvPr>
            <p:cNvPicPr>
              <a:picLocks noChangeAspect="1"/>
            </p:cNvPicPr>
            <p:nvPr/>
          </p:nvPicPr>
          <p:blipFill>
            <a:blip r:embed="rId45">
              <a:extLst>
                <a:ext uri="{28A0092B-C50C-407E-A947-70E740481C1C}">
                  <a14:useLocalDpi xmlns:a14="http://schemas.microsoft.com/office/drawing/2010/main" val="0"/>
                </a:ext>
                <a:ext uri="{96DAC541-7B7A-43D3-8B79-37D633B846F1}">
                  <asvg:svgBlip xmlns:asvg="http://schemas.microsoft.com/office/drawing/2016/SVG/main" r:embed="rId46"/>
                </a:ext>
              </a:extLst>
            </a:blip>
            <a:stretch>
              <a:fillRect/>
            </a:stretch>
          </p:blipFill>
          <p:spPr>
            <a:xfrm rot="3678047">
              <a:off x="10929242" y="2134872"/>
              <a:ext cx="228792" cy="228792"/>
            </a:xfrm>
            <a:prstGeom prst="rect">
              <a:avLst/>
            </a:prstGeom>
          </p:spPr>
        </p:pic>
        <p:pic>
          <p:nvPicPr>
            <p:cNvPr id="1046" name="Graphic 1045" descr="Deer with solid fill">
              <a:extLst>
                <a:ext uri="{FF2B5EF4-FFF2-40B4-BE49-F238E27FC236}">
                  <a16:creationId xmlns:a16="http://schemas.microsoft.com/office/drawing/2014/main" id="{67D768E7-A161-8E9D-6E7D-FEB24F261458}"/>
                </a:ext>
              </a:extLst>
            </p:cNvPr>
            <p:cNvPicPr>
              <a:picLocks noChangeAspect="1"/>
            </p:cNvPicPr>
            <p:nvPr/>
          </p:nvPicPr>
          <p:blipFill>
            <a:blip r:embed="rId47">
              <a:extLst>
                <a:ext uri="{28A0092B-C50C-407E-A947-70E740481C1C}">
                  <a14:useLocalDpi xmlns:a14="http://schemas.microsoft.com/office/drawing/2010/main" val="0"/>
                </a:ext>
                <a:ext uri="{96DAC541-7B7A-43D3-8B79-37D633B846F1}">
                  <asvg:svgBlip xmlns:asvg="http://schemas.microsoft.com/office/drawing/2016/SVG/main" r:embed="rId48"/>
                </a:ext>
              </a:extLst>
            </a:blip>
            <a:stretch>
              <a:fillRect/>
            </a:stretch>
          </p:blipFill>
          <p:spPr>
            <a:xfrm rot="17345949">
              <a:off x="5212364" y="2475974"/>
              <a:ext cx="550263" cy="550263"/>
            </a:xfrm>
            <a:prstGeom prst="rect">
              <a:avLst/>
            </a:prstGeom>
          </p:spPr>
        </p:pic>
        <p:pic>
          <p:nvPicPr>
            <p:cNvPr id="1048" name="Graphic 1047" descr="Sparrow with solid fill">
              <a:extLst>
                <a:ext uri="{FF2B5EF4-FFF2-40B4-BE49-F238E27FC236}">
                  <a16:creationId xmlns:a16="http://schemas.microsoft.com/office/drawing/2014/main" id="{9A77BA47-BAB9-B98C-75FA-BA8EA3A9F693}"/>
                </a:ext>
              </a:extLst>
            </p:cNvPr>
            <p:cNvPicPr>
              <a:picLocks noChangeAspect="1"/>
            </p:cNvPicPr>
            <p:nvPr/>
          </p:nvPicPr>
          <p:blipFill>
            <a:blip r:embed="rId49">
              <a:extLst>
                <a:ext uri="{28A0092B-C50C-407E-A947-70E740481C1C}">
                  <a14:useLocalDpi xmlns:a14="http://schemas.microsoft.com/office/drawing/2010/main" val="0"/>
                </a:ext>
                <a:ext uri="{96DAC541-7B7A-43D3-8B79-37D633B846F1}">
                  <asvg:svgBlip xmlns:asvg="http://schemas.microsoft.com/office/drawing/2016/SVG/main" r:embed="rId50"/>
                </a:ext>
              </a:extLst>
            </a:blip>
            <a:stretch>
              <a:fillRect/>
            </a:stretch>
          </p:blipFill>
          <p:spPr>
            <a:xfrm>
              <a:off x="8751876" y="564594"/>
              <a:ext cx="179314" cy="179314"/>
            </a:xfrm>
            <a:prstGeom prst="rect">
              <a:avLst/>
            </a:prstGeom>
          </p:spPr>
        </p:pic>
        <p:pic>
          <p:nvPicPr>
            <p:cNvPr id="1052" name="Graphic 1051" descr="Deciduous tree outline">
              <a:extLst>
                <a:ext uri="{FF2B5EF4-FFF2-40B4-BE49-F238E27FC236}">
                  <a16:creationId xmlns:a16="http://schemas.microsoft.com/office/drawing/2014/main" id="{B88D1DA8-276A-CF5C-AFE4-C740EF724C06}"/>
                </a:ext>
              </a:extLst>
            </p:cNvPr>
            <p:cNvPicPr>
              <a:picLocks noChangeAspect="1"/>
            </p:cNvPicPr>
            <p:nvPr/>
          </p:nvPicPr>
          <p:blipFill>
            <a:blip r:embed="rId51">
              <a:extLst>
                <a:ext uri="{28A0092B-C50C-407E-A947-70E740481C1C}">
                  <a14:useLocalDpi xmlns:a14="http://schemas.microsoft.com/office/drawing/2010/main" val="0"/>
                </a:ext>
                <a:ext uri="{96DAC541-7B7A-43D3-8B79-37D633B846F1}">
                  <asvg:svgBlip xmlns:asvg="http://schemas.microsoft.com/office/drawing/2016/SVG/main" r:embed="rId52"/>
                </a:ext>
              </a:extLst>
            </a:blip>
            <a:stretch>
              <a:fillRect/>
            </a:stretch>
          </p:blipFill>
          <p:spPr>
            <a:xfrm rot="1822500">
              <a:off x="9678399" y="802721"/>
              <a:ext cx="400881" cy="400881"/>
            </a:xfrm>
            <a:prstGeom prst="rect">
              <a:avLst/>
            </a:prstGeom>
          </p:spPr>
        </p:pic>
        <p:pic>
          <p:nvPicPr>
            <p:cNvPr id="1058" name="Graphic 1057" descr="Plant with solid fill">
              <a:extLst>
                <a:ext uri="{FF2B5EF4-FFF2-40B4-BE49-F238E27FC236}">
                  <a16:creationId xmlns:a16="http://schemas.microsoft.com/office/drawing/2014/main" id="{A871D015-A79C-21B9-294C-70421CAFBEF4}"/>
                </a:ext>
              </a:extLst>
            </p:cNvPr>
            <p:cNvPicPr>
              <a:picLocks noChangeAspect="1"/>
            </p:cNvPicPr>
            <p:nvPr/>
          </p:nvPicPr>
          <p:blipFill>
            <a:blip r:embed="rId53">
              <a:extLst>
                <a:ext uri="{28A0092B-C50C-407E-A947-70E740481C1C}">
                  <a14:useLocalDpi xmlns:a14="http://schemas.microsoft.com/office/drawing/2010/main" val="0"/>
                </a:ext>
                <a:ext uri="{96DAC541-7B7A-43D3-8B79-37D633B846F1}">
                  <asvg:svgBlip xmlns:asvg="http://schemas.microsoft.com/office/drawing/2016/SVG/main" r:embed="rId54"/>
                </a:ext>
              </a:extLst>
            </a:blip>
            <a:stretch>
              <a:fillRect/>
            </a:stretch>
          </p:blipFill>
          <p:spPr>
            <a:xfrm rot="2899469">
              <a:off x="10495005" y="1567901"/>
              <a:ext cx="179314" cy="179314"/>
            </a:xfrm>
            <a:prstGeom prst="rect">
              <a:avLst/>
            </a:prstGeom>
          </p:spPr>
        </p:pic>
        <p:pic>
          <p:nvPicPr>
            <p:cNvPr id="114" name="Graphic 113" descr="Monkey with solid fill">
              <a:extLst>
                <a:ext uri="{FF2B5EF4-FFF2-40B4-BE49-F238E27FC236}">
                  <a16:creationId xmlns:a16="http://schemas.microsoft.com/office/drawing/2014/main" id="{80303195-0DDE-EAD2-C194-1C73EA1BCC33}"/>
                </a:ext>
              </a:extLst>
            </p:cNvPr>
            <p:cNvPicPr>
              <a:picLocks noChangeAspect="1"/>
            </p:cNvPicPr>
            <p:nvPr/>
          </p:nvPicPr>
          <p:blipFill>
            <a:blip r:embed="rId55">
              <a:extLst>
                <a:ext uri="{28A0092B-C50C-407E-A947-70E740481C1C}">
                  <a14:useLocalDpi xmlns:a14="http://schemas.microsoft.com/office/drawing/2010/main" val="0"/>
                </a:ext>
                <a:ext uri="{96DAC541-7B7A-43D3-8B79-37D633B846F1}">
                  <asvg:svgBlip xmlns:asvg="http://schemas.microsoft.com/office/drawing/2016/SVG/main" r:embed="rId56"/>
                </a:ext>
              </a:extLst>
            </a:blip>
            <a:stretch>
              <a:fillRect/>
            </a:stretch>
          </p:blipFill>
          <p:spPr>
            <a:xfrm>
              <a:off x="8972726" y="677859"/>
              <a:ext cx="303130" cy="303130"/>
            </a:xfrm>
            <a:prstGeom prst="rect">
              <a:avLst/>
            </a:prstGeom>
          </p:spPr>
        </p:pic>
        <p:pic>
          <p:nvPicPr>
            <p:cNvPr id="115" name="Graphic 114" descr="Crocodile with solid fill">
              <a:extLst>
                <a:ext uri="{FF2B5EF4-FFF2-40B4-BE49-F238E27FC236}">
                  <a16:creationId xmlns:a16="http://schemas.microsoft.com/office/drawing/2014/main" id="{6D1945F2-C558-F22D-3313-5E5933A439E6}"/>
                </a:ext>
              </a:extLst>
            </p:cNvPr>
            <p:cNvPicPr>
              <a:picLocks noChangeAspect="1"/>
            </p:cNvPicPr>
            <p:nvPr/>
          </p:nvPicPr>
          <p:blipFill>
            <a:blip r:embed="rId57">
              <a:extLst>
                <a:ext uri="{28A0092B-C50C-407E-A947-70E740481C1C}">
                  <a14:useLocalDpi xmlns:a14="http://schemas.microsoft.com/office/drawing/2010/main" val="0"/>
                </a:ext>
                <a:ext uri="{96DAC541-7B7A-43D3-8B79-37D633B846F1}">
                  <asvg:svgBlip xmlns:asvg="http://schemas.microsoft.com/office/drawing/2016/SVG/main" r:embed="rId58"/>
                </a:ext>
              </a:extLst>
            </a:blip>
            <a:stretch>
              <a:fillRect/>
            </a:stretch>
          </p:blipFill>
          <p:spPr>
            <a:xfrm rot="1590016">
              <a:off x="9537156" y="916466"/>
              <a:ext cx="256728" cy="256728"/>
            </a:xfrm>
            <a:prstGeom prst="rect">
              <a:avLst/>
            </a:prstGeom>
          </p:spPr>
        </p:pic>
        <p:pic>
          <p:nvPicPr>
            <p:cNvPr id="116" name="Graphic 115" descr="Bug with solid fill">
              <a:extLst>
                <a:ext uri="{FF2B5EF4-FFF2-40B4-BE49-F238E27FC236}">
                  <a16:creationId xmlns:a16="http://schemas.microsoft.com/office/drawing/2014/main" id="{D18D6FEF-35A0-1B2E-738C-757CE5767817}"/>
                </a:ext>
              </a:extLst>
            </p:cNvPr>
            <p:cNvPicPr>
              <a:picLocks noChangeAspect="1"/>
            </p:cNvPicPr>
            <p:nvPr/>
          </p:nvPicPr>
          <p:blipFill>
            <a:blip r:embed="rId59">
              <a:extLst>
                <a:ext uri="{28A0092B-C50C-407E-A947-70E740481C1C}">
                  <a14:useLocalDpi xmlns:a14="http://schemas.microsoft.com/office/drawing/2010/main" val="0"/>
                </a:ext>
                <a:ext uri="{96DAC541-7B7A-43D3-8B79-37D633B846F1}">
                  <asvg:svgBlip xmlns:asvg="http://schemas.microsoft.com/office/drawing/2016/SVG/main" r:embed="rId60"/>
                </a:ext>
              </a:extLst>
            </a:blip>
            <a:stretch>
              <a:fillRect/>
            </a:stretch>
          </p:blipFill>
          <p:spPr>
            <a:xfrm rot="2275360">
              <a:off x="10310399" y="1360646"/>
              <a:ext cx="229691" cy="229691"/>
            </a:xfrm>
            <a:prstGeom prst="rect">
              <a:avLst/>
            </a:prstGeom>
          </p:spPr>
        </p:pic>
        <p:pic>
          <p:nvPicPr>
            <p:cNvPr id="118" name="Graphic 117" descr="Giraffe with solid fill">
              <a:extLst>
                <a:ext uri="{FF2B5EF4-FFF2-40B4-BE49-F238E27FC236}">
                  <a16:creationId xmlns:a16="http://schemas.microsoft.com/office/drawing/2014/main" id="{D0A4DAF9-4B51-7BA8-C2FC-8119DA1D7D8E}"/>
                </a:ext>
              </a:extLst>
            </p:cNvPr>
            <p:cNvPicPr>
              <a:picLocks noChangeAspect="1"/>
            </p:cNvPicPr>
            <p:nvPr/>
          </p:nvPicPr>
          <p:blipFill>
            <a:blip r:embed="rId61">
              <a:extLst>
                <a:ext uri="{28A0092B-C50C-407E-A947-70E740481C1C}">
                  <a14:useLocalDpi xmlns:a14="http://schemas.microsoft.com/office/drawing/2010/main" val="0"/>
                </a:ext>
                <a:ext uri="{96DAC541-7B7A-43D3-8B79-37D633B846F1}">
                  <asvg:svgBlip xmlns:asvg="http://schemas.microsoft.com/office/drawing/2016/SVG/main" r:embed="rId62"/>
                </a:ext>
              </a:extLst>
            </a:blip>
            <a:stretch>
              <a:fillRect/>
            </a:stretch>
          </p:blipFill>
          <p:spPr>
            <a:xfrm rot="826719">
              <a:off x="8773757" y="500514"/>
              <a:ext cx="422429" cy="422429"/>
            </a:xfrm>
            <a:prstGeom prst="rect">
              <a:avLst/>
            </a:prstGeom>
          </p:spPr>
        </p:pic>
        <p:pic>
          <p:nvPicPr>
            <p:cNvPr id="119" name="Graphic 118" descr="Fir tree with solid fill">
              <a:extLst>
                <a:ext uri="{FF2B5EF4-FFF2-40B4-BE49-F238E27FC236}">
                  <a16:creationId xmlns:a16="http://schemas.microsoft.com/office/drawing/2014/main" id="{3C2A8E4D-0BBF-F056-040C-48929B3C1A74}"/>
                </a:ext>
              </a:extLst>
            </p:cNvPr>
            <p:cNvPicPr>
              <a:picLocks noChangeAspect="1"/>
            </p:cNvPicPr>
            <p:nvPr/>
          </p:nvPicPr>
          <p:blipFill>
            <a:blip r:embed="rId63">
              <a:extLst>
                <a:ext uri="{28A0092B-C50C-407E-A947-70E740481C1C}">
                  <a14:useLocalDpi xmlns:a14="http://schemas.microsoft.com/office/drawing/2010/main" val="0"/>
                </a:ext>
                <a:ext uri="{96DAC541-7B7A-43D3-8B79-37D633B846F1}">
                  <asvg:svgBlip xmlns:asvg="http://schemas.microsoft.com/office/drawing/2016/SVG/main" r:embed="rId64"/>
                </a:ext>
              </a:extLst>
            </a:blip>
            <a:stretch>
              <a:fillRect/>
            </a:stretch>
          </p:blipFill>
          <p:spPr>
            <a:xfrm rot="2823337">
              <a:off x="10489040" y="1165376"/>
              <a:ext cx="315291" cy="573917"/>
            </a:xfrm>
            <a:prstGeom prst="rect">
              <a:avLst/>
            </a:prstGeom>
          </p:spPr>
        </p:pic>
        <p:pic>
          <p:nvPicPr>
            <p:cNvPr id="120" name="Graphic 119" descr="Flower with solid fill">
              <a:extLst>
                <a:ext uri="{FF2B5EF4-FFF2-40B4-BE49-F238E27FC236}">
                  <a16:creationId xmlns:a16="http://schemas.microsoft.com/office/drawing/2014/main" id="{DA3F36AF-D0A4-7E4B-02D8-AE41A304A1E9}"/>
                </a:ext>
              </a:extLst>
            </p:cNvPr>
            <p:cNvPicPr>
              <a:picLocks noChangeAspect="1"/>
            </p:cNvPicPr>
            <p:nvPr/>
          </p:nvPicPr>
          <p:blipFill>
            <a:blip r:embed="rId65">
              <a:extLst>
                <a:ext uri="{28A0092B-C50C-407E-A947-70E740481C1C}">
                  <a14:useLocalDpi xmlns:a14="http://schemas.microsoft.com/office/drawing/2010/main" val="0"/>
                </a:ext>
                <a:ext uri="{96DAC541-7B7A-43D3-8B79-37D633B846F1}">
                  <asvg:svgBlip xmlns:asvg="http://schemas.microsoft.com/office/drawing/2016/SVG/main" r:embed="rId66"/>
                </a:ext>
              </a:extLst>
            </a:blip>
            <a:stretch>
              <a:fillRect/>
            </a:stretch>
          </p:blipFill>
          <p:spPr>
            <a:xfrm rot="3313628">
              <a:off x="10731321" y="1834776"/>
              <a:ext cx="126534" cy="178819"/>
            </a:xfrm>
            <a:prstGeom prst="rect">
              <a:avLst/>
            </a:prstGeom>
          </p:spPr>
        </p:pic>
      </p:grpSp>
      <p:sp>
        <p:nvSpPr>
          <p:cNvPr id="130" name="TextBox 129">
            <a:extLst>
              <a:ext uri="{FF2B5EF4-FFF2-40B4-BE49-F238E27FC236}">
                <a16:creationId xmlns:a16="http://schemas.microsoft.com/office/drawing/2014/main" id="{6B250707-F22A-82A4-97FB-3EC0ECF9E8BD}"/>
              </a:ext>
            </a:extLst>
          </p:cNvPr>
          <p:cNvSpPr txBox="1"/>
          <p:nvPr/>
        </p:nvSpPr>
        <p:spPr>
          <a:xfrm>
            <a:off x="3656299" y="2757770"/>
            <a:ext cx="2644355" cy="1631216"/>
          </a:xfrm>
          <a:prstGeom prst="rect">
            <a:avLst/>
          </a:prstGeom>
          <a:noFill/>
        </p:spPr>
        <p:txBody>
          <a:bodyPr wrap="square" lIns="91440" tIns="45720" rIns="91440" bIns="45720" anchor="t">
            <a:spAutoFit/>
          </a:bodyPr>
          <a:lstStyle/>
          <a:p>
            <a:pPr>
              <a:lnSpc>
                <a:spcPts val="2400"/>
              </a:lnSpc>
            </a:pPr>
            <a:r>
              <a:rPr lang="en-CA" sz="2400" b="1" dirty="0">
                <a:solidFill>
                  <a:schemeClr val="bg1"/>
                </a:solidFill>
                <a:latin typeface="Branding SemiBold"/>
              </a:rPr>
              <a:t>of the Earth’s territory is </a:t>
            </a:r>
            <a:r>
              <a:rPr lang="en-CA" sz="2400" b="1" dirty="0">
                <a:solidFill>
                  <a:schemeClr val="bg1"/>
                </a:solidFill>
                <a:latin typeface="Branding Black"/>
              </a:rPr>
              <a:t>Indigenous-managed lands</a:t>
            </a:r>
            <a:r>
              <a:rPr lang="en-CA" sz="2400" b="1" dirty="0">
                <a:solidFill>
                  <a:schemeClr val="bg1"/>
                </a:solidFill>
                <a:latin typeface="Branding SemiBold"/>
              </a:rPr>
              <a:t>, which contain</a:t>
            </a:r>
          </a:p>
        </p:txBody>
      </p:sp>
      <p:sp>
        <p:nvSpPr>
          <p:cNvPr id="131" name="TextBox 130">
            <a:extLst>
              <a:ext uri="{FF2B5EF4-FFF2-40B4-BE49-F238E27FC236}">
                <a16:creationId xmlns:a16="http://schemas.microsoft.com/office/drawing/2014/main" id="{2E9963FB-4A0D-CBCB-6162-B5B710BE6F68}"/>
              </a:ext>
            </a:extLst>
          </p:cNvPr>
          <p:cNvSpPr txBox="1"/>
          <p:nvPr/>
        </p:nvSpPr>
        <p:spPr>
          <a:xfrm>
            <a:off x="3656300" y="4823886"/>
            <a:ext cx="2490208" cy="1015663"/>
          </a:xfrm>
          <a:prstGeom prst="rect">
            <a:avLst/>
          </a:prstGeom>
          <a:noFill/>
        </p:spPr>
        <p:txBody>
          <a:bodyPr wrap="square">
            <a:spAutoFit/>
          </a:bodyPr>
          <a:lstStyle/>
          <a:p>
            <a:pPr>
              <a:lnSpc>
                <a:spcPts val="2400"/>
              </a:lnSpc>
            </a:pPr>
            <a:r>
              <a:rPr lang="en-CA" sz="2400" b="1">
                <a:solidFill>
                  <a:srgbClr val="E9E642"/>
                </a:solidFill>
                <a:latin typeface="Branding Black" pitchFamily="2" charset="77"/>
              </a:rPr>
              <a:t>of the world’s remaining biodiversity.</a:t>
            </a:r>
          </a:p>
        </p:txBody>
      </p:sp>
      <p:sp>
        <p:nvSpPr>
          <p:cNvPr id="44" name="Content Placeholder 2">
            <a:extLst>
              <a:ext uri="{FF2B5EF4-FFF2-40B4-BE49-F238E27FC236}">
                <a16:creationId xmlns:a16="http://schemas.microsoft.com/office/drawing/2014/main" id="{9EE369B0-FC9F-464A-B697-E3B0E8BF9990}"/>
              </a:ext>
            </a:extLst>
          </p:cNvPr>
          <p:cNvSpPr txBox="1">
            <a:spLocks/>
          </p:cNvSpPr>
          <p:nvPr/>
        </p:nvSpPr>
        <p:spPr>
          <a:xfrm>
            <a:off x="400928" y="2218579"/>
            <a:ext cx="2535872" cy="230009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CA" sz="14400" b="1" spc="-800">
                <a:solidFill>
                  <a:schemeClr val="bg1"/>
                </a:solidFill>
                <a:latin typeface="Branding Black" pitchFamily="2" charset="77"/>
              </a:rPr>
              <a:t>20</a:t>
            </a:r>
            <a:endParaRPr lang="en-CA" sz="3600" b="1" spc="-800">
              <a:solidFill>
                <a:schemeClr val="bg1"/>
              </a:solidFill>
              <a:latin typeface="Branding Black" pitchFamily="2" charset="77"/>
            </a:endParaRPr>
          </a:p>
        </p:txBody>
      </p:sp>
      <p:sp>
        <p:nvSpPr>
          <p:cNvPr id="46" name="Content Placeholder 2">
            <a:extLst>
              <a:ext uri="{FF2B5EF4-FFF2-40B4-BE49-F238E27FC236}">
                <a16:creationId xmlns:a16="http://schemas.microsoft.com/office/drawing/2014/main" id="{EBC67B3A-BC1D-AD46-967D-A04A1B69DB8E}"/>
              </a:ext>
            </a:extLst>
          </p:cNvPr>
          <p:cNvSpPr txBox="1">
            <a:spLocks/>
          </p:cNvSpPr>
          <p:nvPr/>
        </p:nvSpPr>
        <p:spPr>
          <a:xfrm>
            <a:off x="380148" y="4081479"/>
            <a:ext cx="2535872" cy="230009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CA" sz="14400" b="1" spc="-800">
                <a:solidFill>
                  <a:srgbClr val="E9E642"/>
                </a:solidFill>
                <a:latin typeface="Branding Black" pitchFamily="2" charset="77"/>
              </a:rPr>
              <a:t>80</a:t>
            </a:r>
            <a:endParaRPr lang="en-CA" sz="3600" b="1" spc="-800">
              <a:solidFill>
                <a:srgbClr val="E9E642"/>
              </a:solidFill>
              <a:latin typeface="Branding Black" pitchFamily="2" charset="77"/>
            </a:endParaRPr>
          </a:p>
        </p:txBody>
      </p:sp>
      <p:sp>
        <p:nvSpPr>
          <p:cNvPr id="48" name="TextBox 47">
            <a:extLst>
              <a:ext uri="{FF2B5EF4-FFF2-40B4-BE49-F238E27FC236}">
                <a16:creationId xmlns:a16="http://schemas.microsoft.com/office/drawing/2014/main" id="{68976C46-3FC0-4747-A19B-1EF06BF7EE24}"/>
              </a:ext>
            </a:extLst>
          </p:cNvPr>
          <p:cNvSpPr txBox="1"/>
          <p:nvPr/>
        </p:nvSpPr>
        <p:spPr>
          <a:xfrm>
            <a:off x="2780597" y="4837884"/>
            <a:ext cx="773382" cy="464743"/>
          </a:xfrm>
          <a:prstGeom prst="rect">
            <a:avLst/>
          </a:prstGeom>
          <a:noFill/>
        </p:spPr>
        <p:txBody>
          <a:bodyPr wrap="square">
            <a:spAutoFit/>
          </a:bodyPr>
          <a:lstStyle/>
          <a:p>
            <a:pPr>
              <a:lnSpc>
                <a:spcPts val="2400"/>
              </a:lnSpc>
            </a:pPr>
            <a:r>
              <a:rPr lang="en-CA" sz="4800" b="1">
                <a:solidFill>
                  <a:srgbClr val="E9E642"/>
                </a:solidFill>
                <a:latin typeface="Branding Black" pitchFamily="2" charset="77"/>
              </a:rPr>
              <a:t>%</a:t>
            </a:r>
          </a:p>
        </p:txBody>
      </p:sp>
      <p:sp>
        <p:nvSpPr>
          <p:cNvPr id="50" name="TextBox 49">
            <a:extLst>
              <a:ext uri="{FF2B5EF4-FFF2-40B4-BE49-F238E27FC236}">
                <a16:creationId xmlns:a16="http://schemas.microsoft.com/office/drawing/2014/main" id="{5BCB6C04-206C-8E4E-A411-347CE13E7FFE}"/>
              </a:ext>
            </a:extLst>
          </p:cNvPr>
          <p:cNvSpPr txBox="1"/>
          <p:nvPr/>
        </p:nvSpPr>
        <p:spPr>
          <a:xfrm>
            <a:off x="2780595" y="2978029"/>
            <a:ext cx="773382" cy="464743"/>
          </a:xfrm>
          <a:prstGeom prst="rect">
            <a:avLst/>
          </a:prstGeom>
          <a:noFill/>
        </p:spPr>
        <p:txBody>
          <a:bodyPr wrap="square">
            <a:spAutoFit/>
          </a:bodyPr>
          <a:lstStyle/>
          <a:p>
            <a:pPr>
              <a:lnSpc>
                <a:spcPts val="2400"/>
              </a:lnSpc>
            </a:pPr>
            <a:r>
              <a:rPr lang="en-CA" sz="4800" b="1">
                <a:solidFill>
                  <a:schemeClr val="bg1"/>
                </a:solidFill>
                <a:latin typeface="Branding Black" pitchFamily="2" charset="77"/>
              </a:rPr>
              <a:t>%</a:t>
            </a:r>
          </a:p>
        </p:txBody>
      </p:sp>
      <p:grpSp>
        <p:nvGrpSpPr>
          <p:cNvPr id="13" name="Group 12">
            <a:extLst>
              <a:ext uri="{FF2B5EF4-FFF2-40B4-BE49-F238E27FC236}">
                <a16:creationId xmlns:a16="http://schemas.microsoft.com/office/drawing/2014/main" id="{70FBDF92-9076-749F-151E-C644C429CE87}"/>
              </a:ext>
            </a:extLst>
          </p:cNvPr>
          <p:cNvGrpSpPr/>
          <p:nvPr/>
        </p:nvGrpSpPr>
        <p:grpSpPr>
          <a:xfrm>
            <a:off x="8583083" y="-103905"/>
            <a:ext cx="3608918" cy="669605"/>
            <a:chOff x="8583083" y="-103905"/>
            <a:chExt cx="3608918" cy="669605"/>
          </a:xfrm>
        </p:grpSpPr>
        <p:sp>
          <p:nvSpPr>
            <p:cNvPr id="8" name="Rectangle 7">
              <a:extLst>
                <a:ext uri="{FF2B5EF4-FFF2-40B4-BE49-F238E27FC236}">
                  <a16:creationId xmlns:a16="http://schemas.microsoft.com/office/drawing/2014/main" id="{67B356E8-C524-892E-8B0B-0663268B6ECE}"/>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Content Placeholder 2">
              <a:extLst>
                <a:ext uri="{FF2B5EF4-FFF2-40B4-BE49-F238E27FC236}">
                  <a16:creationId xmlns:a16="http://schemas.microsoft.com/office/drawing/2014/main" id="{E8960C70-60C9-0B60-36AA-81CEE14B689C}"/>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INDIGENOUS-LED MANAGEMENT</a:t>
              </a:r>
              <a:endParaRPr lang="en-US" sz="1700" dirty="0">
                <a:cs typeface="Calibri"/>
              </a:endParaRPr>
            </a:p>
          </p:txBody>
        </p:sp>
      </p:grpSp>
      <p:pic>
        <p:nvPicPr>
          <p:cNvPr id="4" name="Picture 2">
            <a:extLst>
              <a:ext uri="{FF2B5EF4-FFF2-40B4-BE49-F238E27FC236}">
                <a16:creationId xmlns:a16="http://schemas.microsoft.com/office/drawing/2014/main" id="{CA507566-2355-8FB4-0B93-0C1344926840}"/>
              </a:ext>
            </a:extLst>
          </p:cNvPr>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2461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25" name="Rectangle: Rounded Corners 4">
            <a:extLst>
              <a:ext uri="{FF2B5EF4-FFF2-40B4-BE49-F238E27FC236}">
                <a16:creationId xmlns:a16="http://schemas.microsoft.com/office/drawing/2014/main" id="{EE022581-BD0E-0FB2-9B9E-EADD266569DE}"/>
              </a:ext>
            </a:extLst>
          </p:cNvPr>
          <p:cNvSpPr txBox="1"/>
          <p:nvPr/>
        </p:nvSpPr>
        <p:spPr>
          <a:xfrm>
            <a:off x="694805" y="2971550"/>
            <a:ext cx="5865652" cy="213772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marL="514350" lvl="0" indent="-514350" algn="l" defTabSz="1466850">
              <a:lnSpc>
                <a:spcPts val="3200"/>
              </a:lnSpc>
              <a:spcBef>
                <a:spcPct val="0"/>
              </a:spcBef>
              <a:spcAft>
                <a:spcPct val="35000"/>
              </a:spcAft>
              <a:buFont typeface="+mj-lt"/>
              <a:buAutoNum type="arabicPeriod"/>
            </a:pPr>
            <a:r>
              <a:rPr lang="en-US" sz="3200" b="1" kern="1200" dirty="0">
                <a:solidFill>
                  <a:schemeClr val="bg1"/>
                </a:solidFill>
                <a:latin typeface="Branding Black" pitchFamily="2" charset="77"/>
                <a:ea typeface="+mn-lt"/>
                <a:cs typeface="+mn-lt"/>
              </a:rPr>
              <a:t>Restoring Grasslands</a:t>
            </a:r>
          </a:p>
          <a:p>
            <a:pPr marL="971550" lvl="1" indent="-514350" defTabSz="1466850">
              <a:lnSpc>
                <a:spcPts val="3200"/>
              </a:lnSpc>
              <a:spcBef>
                <a:spcPct val="0"/>
              </a:spcBef>
              <a:spcAft>
                <a:spcPct val="35000"/>
              </a:spcAft>
              <a:buFont typeface="Arial" panose="020B0604020202020204" pitchFamily="34" charset="0"/>
              <a:buChar char="•"/>
            </a:pPr>
            <a:r>
              <a:rPr lang="en-US" sz="2800" b="1" kern="1200" dirty="0">
                <a:solidFill>
                  <a:schemeClr val="bg1"/>
                </a:solidFill>
                <a:latin typeface="Branding Black" pitchFamily="2" charset="77"/>
                <a:ea typeface="+mn-lt"/>
                <a:cs typeface="+mn-lt"/>
              </a:rPr>
              <a:t>Restoring cultivated lands</a:t>
            </a:r>
          </a:p>
          <a:p>
            <a:pPr marL="971550" lvl="1" indent="-514350" defTabSz="1466850">
              <a:lnSpc>
                <a:spcPts val="3200"/>
              </a:lnSpc>
              <a:spcBef>
                <a:spcPct val="0"/>
              </a:spcBef>
              <a:spcAft>
                <a:spcPct val="35000"/>
              </a:spcAft>
              <a:buFont typeface="Arial" panose="020B0604020202020204" pitchFamily="34" charset="0"/>
              <a:buChar char="•"/>
            </a:pPr>
            <a:r>
              <a:rPr lang="en-US" sz="2800" b="1" dirty="0">
                <a:solidFill>
                  <a:schemeClr val="bg1"/>
                </a:solidFill>
                <a:latin typeface="Branding Black" pitchFamily="2" charset="77"/>
                <a:ea typeface="+mn-lt"/>
                <a:cs typeface="+mn-lt"/>
              </a:rPr>
              <a:t>Fire management</a:t>
            </a:r>
          </a:p>
          <a:p>
            <a:pPr marL="971550" lvl="1" indent="-514350" defTabSz="1466850">
              <a:lnSpc>
                <a:spcPts val="3200"/>
              </a:lnSpc>
              <a:spcBef>
                <a:spcPct val="0"/>
              </a:spcBef>
              <a:spcAft>
                <a:spcPct val="35000"/>
              </a:spcAft>
              <a:buFont typeface="Arial" panose="020B0604020202020204" pitchFamily="34" charset="0"/>
              <a:buChar char="•"/>
            </a:pPr>
            <a:r>
              <a:rPr lang="en-US" sz="2800" b="1" dirty="0">
                <a:solidFill>
                  <a:schemeClr val="bg1"/>
                </a:solidFill>
                <a:latin typeface="Branding Black" pitchFamily="2" charset="77"/>
                <a:ea typeface="+mn-lt"/>
                <a:cs typeface="+mn-lt"/>
              </a:rPr>
              <a:t>Saving and preserving seeds</a:t>
            </a:r>
            <a:endParaRPr lang="en-US" sz="2800" b="1" kern="1200" dirty="0">
              <a:solidFill>
                <a:schemeClr val="bg1"/>
              </a:solidFill>
              <a:latin typeface="Branding Black" pitchFamily="2" charset="77"/>
              <a:ea typeface="+mn-lt"/>
              <a:cs typeface="+mn-lt"/>
            </a:endParaRPr>
          </a:p>
        </p:txBody>
      </p:sp>
      <p:sp>
        <p:nvSpPr>
          <p:cNvPr id="23" name="Content Placeholder 2">
            <a:extLst>
              <a:ext uri="{FF2B5EF4-FFF2-40B4-BE49-F238E27FC236}">
                <a16:creationId xmlns:a16="http://schemas.microsoft.com/office/drawing/2014/main" id="{936CAC93-AC3F-FB4F-9691-F799FC2D8FE5}"/>
              </a:ext>
            </a:extLst>
          </p:cNvPr>
          <p:cNvSpPr txBox="1">
            <a:spLocks/>
          </p:cNvSpPr>
          <p:nvPr/>
        </p:nvSpPr>
        <p:spPr>
          <a:xfrm>
            <a:off x="816492" y="873318"/>
            <a:ext cx="5108820" cy="194426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600" b="1" dirty="0">
                <a:solidFill>
                  <a:schemeClr val="bg1"/>
                </a:solidFill>
                <a:latin typeface="Branding Black" pitchFamily="2" charset="77"/>
              </a:rPr>
              <a:t>HOW INDIGENOUS-LED MANAGEMENT</a:t>
            </a:r>
            <a:br>
              <a:rPr lang="en-CA" sz="5600" b="1" dirty="0">
                <a:solidFill>
                  <a:schemeClr val="bg1"/>
                </a:solidFill>
                <a:latin typeface="Branding Black" pitchFamily="2" charset="77"/>
              </a:rPr>
            </a:br>
            <a:r>
              <a:rPr lang="en-CA" sz="5600" b="1" dirty="0">
                <a:solidFill>
                  <a:schemeClr val="bg1"/>
                </a:solidFill>
                <a:latin typeface="Branding Black" pitchFamily="2" charset="77"/>
              </a:rPr>
              <a:t>IS </a:t>
            </a:r>
            <a:r>
              <a:rPr lang="en-CA" sz="5600" b="1" dirty="0">
                <a:solidFill>
                  <a:srgbClr val="E9E642"/>
                </a:solidFill>
                <a:latin typeface="Branding Black" pitchFamily="2" charset="77"/>
              </a:rPr>
              <a:t>HELPING</a:t>
            </a:r>
          </a:p>
        </p:txBody>
      </p:sp>
      <p:pic>
        <p:nvPicPr>
          <p:cNvPr id="1026" name="Picture 2" descr="goldenrod plant Carbon sequestration grasslands">
            <a:extLst>
              <a:ext uri="{FF2B5EF4-FFF2-40B4-BE49-F238E27FC236}">
                <a16:creationId xmlns:a16="http://schemas.microsoft.com/office/drawing/2014/main" id="{DAC6A78D-E07F-E3CF-923E-73F70D53AA9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4510" r="8009"/>
          <a:stretch/>
        </p:blipFill>
        <p:spPr bwMode="auto">
          <a:xfrm>
            <a:off x="7286492" y="-25400"/>
            <a:ext cx="4905508" cy="6883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ACAC164-493A-16BB-35A6-4F43D989BCF3}"/>
              </a:ext>
            </a:extLst>
          </p:cNvPr>
          <p:cNvSpPr txBox="1"/>
          <p:nvPr/>
        </p:nvSpPr>
        <p:spPr>
          <a:xfrm rot="16200000">
            <a:off x="5618756" y="5190263"/>
            <a:ext cx="3058474" cy="276999"/>
          </a:xfrm>
          <a:prstGeom prst="rect">
            <a:avLst/>
          </a:prstGeom>
          <a:noFill/>
        </p:spPr>
        <p:txBody>
          <a:bodyPr wrap="square">
            <a:spAutoFit/>
          </a:bodyPr>
          <a:lstStyle/>
          <a:p>
            <a:r>
              <a:rPr lang="en-US" sz="1200" b="1" dirty="0">
                <a:solidFill>
                  <a:srgbClr val="FFFFFF"/>
                </a:solidFill>
                <a:latin typeface="Branding SemiBold" pitchFamily="2" charset="77"/>
              </a:rPr>
              <a:t>Photo: Amber Bracken / The Narwhal</a:t>
            </a:r>
          </a:p>
        </p:txBody>
      </p:sp>
      <p:grpSp>
        <p:nvGrpSpPr>
          <p:cNvPr id="3" name="Group 2">
            <a:extLst>
              <a:ext uri="{FF2B5EF4-FFF2-40B4-BE49-F238E27FC236}">
                <a16:creationId xmlns:a16="http://schemas.microsoft.com/office/drawing/2014/main" id="{F3E33222-0ECB-87D9-58B1-EA7EBDEFBE42}"/>
              </a:ext>
            </a:extLst>
          </p:cNvPr>
          <p:cNvGrpSpPr/>
          <p:nvPr/>
        </p:nvGrpSpPr>
        <p:grpSpPr>
          <a:xfrm>
            <a:off x="8583083" y="-103905"/>
            <a:ext cx="3608918" cy="669605"/>
            <a:chOff x="8583083" y="-103905"/>
            <a:chExt cx="3608918" cy="669605"/>
          </a:xfrm>
        </p:grpSpPr>
        <p:sp>
          <p:nvSpPr>
            <p:cNvPr id="4" name="Rectangle 3">
              <a:extLst>
                <a:ext uri="{FF2B5EF4-FFF2-40B4-BE49-F238E27FC236}">
                  <a16:creationId xmlns:a16="http://schemas.microsoft.com/office/drawing/2014/main" id="{A9497E83-989E-5D9B-800E-7598B766EC30}"/>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Content Placeholder 2">
              <a:extLst>
                <a:ext uri="{FF2B5EF4-FFF2-40B4-BE49-F238E27FC236}">
                  <a16:creationId xmlns:a16="http://schemas.microsoft.com/office/drawing/2014/main" id="{D40FED33-BC52-50A3-6D8B-CDE532048990}"/>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INDIGENOUS-LED MANAGEMENT</a:t>
              </a:r>
              <a:endParaRPr lang="en-US" sz="1700" dirty="0">
                <a:cs typeface="Calibri"/>
              </a:endParaRPr>
            </a:p>
          </p:txBody>
        </p:sp>
      </p:grpSp>
      <p:pic>
        <p:nvPicPr>
          <p:cNvPr id="5" name="Picture 2">
            <a:extLst>
              <a:ext uri="{FF2B5EF4-FFF2-40B4-BE49-F238E27FC236}">
                <a16:creationId xmlns:a16="http://schemas.microsoft.com/office/drawing/2014/main" id="{0D1D8A1E-28C9-55CB-FE32-DA6B24BC5D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0172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D66D14B6-D619-8D34-75B2-17726B89F410}"/>
              </a:ext>
            </a:extLst>
          </p:cNvPr>
          <p:cNvPicPr>
            <a:picLocks noChangeAspect="1"/>
          </p:cNvPicPr>
          <p:nvPr/>
        </p:nvPicPr>
        <p:blipFill rotWithShape="1">
          <a:blip r:embed="rId3">
            <a:extLst>
              <a:ext uri="{28A0092B-C50C-407E-A947-70E740481C1C}">
                <a14:useLocalDpi xmlns:a14="http://schemas.microsoft.com/office/drawing/2010/main" val="0"/>
              </a:ext>
            </a:extLst>
          </a:blip>
          <a:srcRect l="59897"/>
          <a:stretch/>
        </p:blipFill>
        <p:spPr>
          <a:xfrm>
            <a:off x="7302612" y="0"/>
            <a:ext cx="4889387" cy="6858000"/>
          </a:xfrm>
          <a:prstGeom prst="rect">
            <a:avLst/>
          </a:prstGeom>
        </p:spPr>
      </p:pic>
      <p:sp>
        <p:nvSpPr>
          <p:cNvPr id="7" name="Content Placeholder 2">
            <a:extLst>
              <a:ext uri="{FF2B5EF4-FFF2-40B4-BE49-F238E27FC236}">
                <a16:creationId xmlns:a16="http://schemas.microsoft.com/office/drawing/2014/main" id="{4D9F8756-BED9-954A-A155-985EC6C3329C}"/>
              </a:ext>
            </a:extLst>
          </p:cNvPr>
          <p:cNvSpPr txBox="1">
            <a:spLocks/>
          </p:cNvSpPr>
          <p:nvPr/>
        </p:nvSpPr>
        <p:spPr>
          <a:xfrm>
            <a:off x="673644" y="1030283"/>
            <a:ext cx="5667838"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rPr>
              <a:t>RESTORATION &amp; FIRE MANAGEMENT</a:t>
            </a:r>
          </a:p>
        </p:txBody>
      </p:sp>
      <p:sp>
        <p:nvSpPr>
          <p:cNvPr id="9" name="TextBox 8">
            <a:extLst>
              <a:ext uri="{FF2B5EF4-FFF2-40B4-BE49-F238E27FC236}">
                <a16:creationId xmlns:a16="http://schemas.microsoft.com/office/drawing/2014/main" id="{48E393B7-B038-2E02-ED14-1BA404E77FE8}"/>
              </a:ext>
            </a:extLst>
          </p:cNvPr>
          <p:cNvSpPr txBox="1"/>
          <p:nvPr/>
        </p:nvSpPr>
        <p:spPr>
          <a:xfrm rot="16200000">
            <a:off x="5829150" y="5273246"/>
            <a:ext cx="263768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Branding SemiBold" pitchFamily="2" charset="77"/>
                <a:ea typeface="+mn-ea"/>
                <a:cs typeface="+mn-cs"/>
              </a:rPr>
              <a:t>Photo: Sara </a:t>
            </a:r>
            <a:r>
              <a:rPr kumimoji="0" lang="en-US" sz="1200" b="1" i="0" u="none" strike="noStrike" kern="1200" cap="none" spc="0" normalizeH="0" baseline="0" noProof="0" dirty="0" err="1">
                <a:ln>
                  <a:noFill/>
                </a:ln>
                <a:solidFill>
                  <a:prstClr val="white"/>
                </a:solidFill>
                <a:effectLst/>
                <a:uLnTx/>
                <a:uFillTx/>
                <a:latin typeface="Branding SemiBold" pitchFamily="2" charset="77"/>
                <a:ea typeface="+mn-ea"/>
                <a:cs typeface="+mn-cs"/>
              </a:rPr>
              <a:t>Hylton</a:t>
            </a:r>
            <a:r>
              <a:rPr kumimoji="0" lang="en-US" sz="1200" b="1" i="0" u="none" strike="noStrike" kern="1200" cap="none" spc="0" normalizeH="0" baseline="0" noProof="0" dirty="0">
                <a:ln>
                  <a:noFill/>
                </a:ln>
                <a:solidFill>
                  <a:prstClr val="white"/>
                </a:solidFill>
                <a:effectLst/>
                <a:uLnTx/>
                <a:uFillTx/>
                <a:latin typeface="Branding SemiBold" pitchFamily="2" charset="77"/>
                <a:ea typeface="+mn-ea"/>
                <a:cs typeface="+mn-cs"/>
              </a:rPr>
              <a:t>/The Narwhal</a:t>
            </a:r>
            <a:endParaRPr kumimoji="0" lang="en-CA" sz="1200" b="1" i="0" u="none" strike="noStrike" kern="1200" cap="none" spc="0" normalizeH="0" baseline="0" noProof="0" dirty="0">
              <a:ln>
                <a:noFill/>
              </a:ln>
              <a:solidFill>
                <a:prstClr val="white"/>
              </a:solidFill>
              <a:effectLst/>
              <a:uLnTx/>
              <a:uFillTx/>
              <a:latin typeface="Branding SemiBold" pitchFamily="2" charset="77"/>
              <a:ea typeface="+mn-ea"/>
              <a:cs typeface="+mn-cs"/>
            </a:endParaRPr>
          </a:p>
        </p:txBody>
      </p:sp>
      <p:sp>
        <p:nvSpPr>
          <p:cNvPr id="18" name="TextBox 17">
            <a:extLst>
              <a:ext uri="{FF2B5EF4-FFF2-40B4-BE49-F238E27FC236}">
                <a16:creationId xmlns:a16="http://schemas.microsoft.com/office/drawing/2014/main" id="{0CF71244-DE5F-BC0B-669F-22FB5BCBD668}"/>
              </a:ext>
            </a:extLst>
          </p:cNvPr>
          <p:cNvSpPr txBox="1"/>
          <p:nvPr/>
        </p:nvSpPr>
        <p:spPr>
          <a:xfrm>
            <a:off x="2435549" y="5223537"/>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CONTROLS INVASIVE SPECIES</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Flowchart: Connector 11">
            <a:extLst>
              <a:ext uri="{FF2B5EF4-FFF2-40B4-BE49-F238E27FC236}">
                <a16:creationId xmlns:a16="http://schemas.microsoft.com/office/drawing/2014/main" id="{72FAC560-D9DA-38C3-0E2E-BA5AC5024E71}"/>
              </a:ext>
            </a:extLst>
          </p:cNvPr>
          <p:cNvSpPr/>
          <p:nvPr/>
        </p:nvSpPr>
        <p:spPr>
          <a:xfrm>
            <a:off x="2689849" y="3663371"/>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id="{E64C8CD2-5C8D-524D-984F-BE7199F3C612}"/>
              </a:ext>
            </a:extLst>
          </p:cNvPr>
          <p:cNvGrpSpPr/>
          <p:nvPr/>
        </p:nvGrpSpPr>
        <p:grpSpPr>
          <a:xfrm>
            <a:off x="4556942" y="3667570"/>
            <a:ext cx="1392764" cy="1392763"/>
            <a:chOff x="5842155" y="4011975"/>
            <a:chExt cx="1828800" cy="1828800"/>
          </a:xfrm>
        </p:grpSpPr>
        <p:sp>
          <p:nvSpPr>
            <p:cNvPr id="22" name="Flowchart: Connector 21">
              <a:extLst>
                <a:ext uri="{FF2B5EF4-FFF2-40B4-BE49-F238E27FC236}">
                  <a16:creationId xmlns:a16="http://schemas.microsoft.com/office/drawing/2014/main" id="{700AC74F-AC0C-30AF-C2B6-855F4AA308CC}"/>
                </a:ext>
              </a:extLst>
            </p:cNvPr>
            <p:cNvSpPr/>
            <p:nvPr/>
          </p:nvSpPr>
          <p:spPr>
            <a:xfrm>
              <a:off x="5842155" y="4011975"/>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3" name="Graphic 22" descr="Earth globe: Americas with solid fill">
              <a:extLst>
                <a:ext uri="{FF2B5EF4-FFF2-40B4-BE49-F238E27FC236}">
                  <a16:creationId xmlns:a16="http://schemas.microsoft.com/office/drawing/2014/main" id="{37379AB1-E0F9-B778-06EF-9205149779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66811" y="4147140"/>
              <a:ext cx="1573624" cy="1573624"/>
            </a:xfrm>
            <a:prstGeom prst="rect">
              <a:avLst/>
            </a:prstGeom>
          </p:spPr>
        </p:pic>
      </p:grpSp>
      <p:sp>
        <p:nvSpPr>
          <p:cNvPr id="24" name="TextBox 23">
            <a:extLst>
              <a:ext uri="{FF2B5EF4-FFF2-40B4-BE49-F238E27FC236}">
                <a16:creationId xmlns:a16="http://schemas.microsoft.com/office/drawing/2014/main" id="{9039845E-A023-E87C-6890-B99D07DEFDA6}"/>
              </a:ext>
            </a:extLst>
          </p:cNvPr>
          <p:cNvSpPr txBox="1"/>
          <p:nvPr/>
        </p:nvSpPr>
        <p:spPr>
          <a:xfrm>
            <a:off x="4266591" y="5239122"/>
            <a:ext cx="1968999"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IMPROVES BIODIVERSITY</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Content Placeholder 2">
            <a:extLst>
              <a:ext uri="{FF2B5EF4-FFF2-40B4-BE49-F238E27FC236}">
                <a16:creationId xmlns:a16="http://schemas.microsoft.com/office/drawing/2014/main" id="{09658352-0B92-2C47-BF45-F4AED3052FA2}"/>
              </a:ext>
            </a:extLst>
          </p:cNvPr>
          <p:cNvSpPr txBox="1">
            <a:spLocks/>
          </p:cNvSpPr>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lang="en-CA" sz="2400" b="1" dirty="0">
                <a:solidFill>
                  <a:prstClr val="white"/>
                </a:solidFill>
                <a:latin typeface="Branding Bold" pitchFamily="2" charset="77"/>
              </a:rPr>
              <a:t>1</a:t>
            </a:r>
            <a:r>
              <a:rPr kumimoji="0" lang="en-CA" sz="2400" b="1" i="0" u="none" strike="noStrike" kern="1200" cap="none" spc="0" normalizeH="0" baseline="0" noProof="0" dirty="0">
                <a:ln>
                  <a:noFill/>
                </a:ln>
                <a:solidFill>
                  <a:prstClr val="white"/>
                </a:solidFill>
                <a:effectLst/>
                <a:uLnTx/>
                <a:uFillTx/>
                <a:latin typeface="Branding Bold" pitchFamily="2" charset="77"/>
                <a:ea typeface="+mn-ea"/>
                <a:cs typeface="+mn-cs"/>
              </a:rPr>
              <a:t>. </a:t>
            </a:r>
            <a:r>
              <a:rPr lang="en-CA" sz="2400" b="1" dirty="0">
                <a:solidFill>
                  <a:prstClr val="white"/>
                </a:solidFill>
                <a:latin typeface="Branding Bold" pitchFamily="2" charset="77"/>
              </a:rPr>
              <a:t>RESTORING GRASSLANDS</a:t>
            </a:r>
            <a:endParaRPr kumimoji="0" lang="en-CA" sz="2400" b="1" i="0" u="none" strike="noStrike" kern="1200" cap="none" spc="0" normalizeH="0" baseline="0" noProof="0" dirty="0">
              <a:ln>
                <a:noFill/>
              </a:ln>
              <a:solidFill>
                <a:srgbClr val="E9E642"/>
              </a:solidFill>
              <a:effectLst/>
              <a:uLnTx/>
              <a:uFillTx/>
              <a:latin typeface="Branding Bold" pitchFamily="2" charset="77"/>
              <a:ea typeface="+mn-ea"/>
              <a:cs typeface="+mn-cs"/>
            </a:endParaRPr>
          </a:p>
        </p:txBody>
      </p:sp>
      <p:grpSp>
        <p:nvGrpSpPr>
          <p:cNvPr id="5" name="Group 4">
            <a:extLst>
              <a:ext uri="{FF2B5EF4-FFF2-40B4-BE49-F238E27FC236}">
                <a16:creationId xmlns:a16="http://schemas.microsoft.com/office/drawing/2014/main" id="{65BADD86-EEE7-7DB0-9AD1-69CD0EB39186}"/>
              </a:ext>
            </a:extLst>
          </p:cNvPr>
          <p:cNvGrpSpPr/>
          <p:nvPr/>
        </p:nvGrpSpPr>
        <p:grpSpPr>
          <a:xfrm>
            <a:off x="8583083" y="-103905"/>
            <a:ext cx="3608918" cy="669605"/>
            <a:chOff x="8583083" y="-103905"/>
            <a:chExt cx="3608918" cy="669605"/>
          </a:xfrm>
        </p:grpSpPr>
        <p:sp>
          <p:nvSpPr>
            <p:cNvPr id="15" name="Rectangle 14">
              <a:extLst>
                <a:ext uri="{FF2B5EF4-FFF2-40B4-BE49-F238E27FC236}">
                  <a16:creationId xmlns:a16="http://schemas.microsoft.com/office/drawing/2014/main" id="{B4682265-4DF6-2EC7-3AC6-C4CDDA7B058C}"/>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Content Placeholder 2">
              <a:extLst>
                <a:ext uri="{FF2B5EF4-FFF2-40B4-BE49-F238E27FC236}">
                  <a16:creationId xmlns:a16="http://schemas.microsoft.com/office/drawing/2014/main" id="{312FEA4C-27F3-61A0-71C1-9AABD4382475}"/>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INDIGENOUS-LED MANAGEMENT</a:t>
              </a:r>
              <a:endParaRPr lang="en-US" sz="1700" dirty="0">
                <a:cs typeface="Calibri"/>
              </a:endParaRPr>
            </a:p>
          </p:txBody>
        </p:sp>
      </p:grpSp>
      <p:sp>
        <p:nvSpPr>
          <p:cNvPr id="26" name="TextBox 25">
            <a:extLst>
              <a:ext uri="{FF2B5EF4-FFF2-40B4-BE49-F238E27FC236}">
                <a16:creationId xmlns:a16="http://schemas.microsoft.com/office/drawing/2014/main" id="{5EA4EED1-F44F-7539-7AE4-DE5DFAEEEABF}"/>
              </a:ext>
            </a:extLst>
          </p:cNvPr>
          <p:cNvSpPr txBox="1"/>
          <p:nvPr/>
        </p:nvSpPr>
        <p:spPr>
          <a:xfrm>
            <a:off x="375874" y="5253101"/>
            <a:ext cx="2087097" cy="502702"/>
          </a:xfrm>
          <a:prstGeom prst="rect">
            <a:avLst/>
          </a:prstGeom>
          <a:noFill/>
        </p:spPr>
        <p:txBody>
          <a:bodyPr wrap="square" lIns="91440" tIns="45720" rIns="91440" bIns="45720" anchor="t">
            <a:spAutoFit/>
          </a:bodyPr>
          <a:lstStyle/>
          <a:p>
            <a:pPr algn="ctr">
              <a:lnSpc>
                <a:spcPts val="1600"/>
              </a:lnSpc>
            </a:pPr>
            <a:r>
              <a:rPr lang="en-US" sz="1600" dirty="0">
                <a:solidFill>
                  <a:schemeClr val="bg1"/>
                </a:solidFill>
                <a:latin typeface="Branding Medium"/>
                <a:ea typeface="+mn-lt"/>
                <a:cs typeface="+mn-lt"/>
              </a:rPr>
              <a:t>REDUCES THE NEED OF PESTICIDES</a:t>
            </a:r>
          </a:p>
        </p:txBody>
      </p:sp>
      <p:sp>
        <p:nvSpPr>
          <p:cNvPr id="27" name="Flowchart: Connector 26">
            <a:extLst>
              <a:ext uri="{FF2B5EF4-FFF2-40B4-BE49-F238E27FC236}">
                <a16:creationId xmlns:a16="http://schemas.microsoft.com/office/drawing/2014/main" id="{06C13E45-7AF2-A6AB-20C8-149BBA39917D}"/>
              </a:ext>
            </a:extLst>
          </p:cNvPr>
          <p:cNvSpPr/>
          <p:nvPr/>
        </p:nvSpPr>
        <p:spPr>
          <a:xfrm>
            <a:off x="787516" y="3657664"/>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8" name="Graphic 5" descr="Badge Unfollow with solid fill">
            <a:extLst>
              <a:ext uri="{FF2B5EF4-FFF2-40B4-BE49-F238E27FC236}">
                <a16:creationId xmlns:a16="http://schemas.microsoft.com/office/drawing/2014/main" id="{5F44EC01-20E4-F9F4-46C9-37DFEE7555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7693" y="3770508"/>
            <a:ext cx="1130060" cy="1158815"/>
          </a:xfrm>
          <a:prstGeom prst="rect">
            <a:avLst/>
          </a:prstGeom>
        </p:spPr>
      </p:pic>
      <p:pic>
        <p:nvPicPr>
          <p:cNvPr id="29" name="Graphic 28" descr="Plant outline">
            <a:extLst>
              <a:ext uri="{FF2B5EF4-FFF2-40B4-BE49-F238E27FC236}">
                <a16:creationId xmlns:a16="http://schemas.microsoft.com/office/drawing/2014/main" id="{DC6A23DD-9842-F305-52D9-F3261ED0F9B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819059" y="3806826"/>
            <a:ext cx="1086178" cy="1086178"/>
          </a:xfrm>
          <a:prstGeom prst="rect">
            <a:avLst/>
          </a:prstGeom>
        </p:spPr>
      </p:pic>
      <p:pic>
        <p:nvPicPr>
          <p:cNvPr id="2" name="Picture 2">
            <a:extLst>
              <a:ext uri="{FF2B5EF4-FFF2-40B4-BE49-F238E27FC236}">
                <a16:creationId xmlns:a16="http://schemas.microsoft.com/office/drawing/2014/main" id="{DC8A8306-F271-FAF5-774C-9E56E2B9368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6277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8B46FFCB-AC1F-0E26-A3A8-23ABE7B73327}"/>
              </a:ext>
            </a:extLst>
          </p:cNvPr>
          <p:cNvPicPr>
            <a:picLocks noChangeAspect="1"/>
          </p:cNvPicPr>
          <p:nvPr/>
        </p:nvPicPr>
        <p:blipFill rotWithShape="1">
          <a:blip r:embed="rId3"/>
          <a:srcRect l="17260" t="-21" r="24458" b="21"/>
          <a:stretch/>
        </p:blipFill>
        <p:spPr>
          <a:xfrm>
            <a:off x="6233160" y="-1438"/>
            <a:ext cx="5964591" cy="6875251"/>
          </a:xfrm>
          <a:prstGeom prst="rect">
            <a:avLst/>
          </a:prstGeom>
        </p:spPr>
      </p:pic>
      <p:sp>
        <p:nvSpPr>
          <p:cNvPr id="7" name="Content Placeholder 2">
            <a:extLst>
              <a:ext uri="{FF2B5EF4-FFF2-40B4-BE49-F238E27FC236}">
                <a16:creationId xmlns:a16="http://schemas.microsoft.com/office/drawing/2014/main" id="{4D9F8756-BED9-954A-A155-985EC6C3329C}"/>
              </a:ext>
            </a:extLst>
          </p:cNvPr>
          <p:cNvSpPr txBox="1">
            <a:spLocks/>
          </p:cNvSpPr>
          <p:nvPr/>
        </p:nvSpPr>
        <p:spPr>
          <a:xfrm>
            <a:off x="673644" y="1030283"/>
            <a:ext cx="5667838"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4800" b="1" dirty="0">
                <a:solidFill>
                  <a:srgbClr val="E9E642"/>
                </a:solidFill>
                <a:latin typeface="Branding Black" pitchFamily="2" charset="77"/>
              </a:rPr>
              <a:t>SAVING SEEDS</a:t>
            </a:r>
            <a:endPar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endParaRPr>
          </a:p>
        </p:txBody>
      </p:sp>
      <p:sp>
        <p:nvSpPr>
          <p:cNvPr id="20" name="Content Placeholder 2">
            <a:extLst>
              <a:ext uri="{FF2B5EF4-FFF2-40B4-BE49-F238E27FC236}">
                <a16:creationId xmlns:a16="http://schemas.microsoft.com/office/drawing/2014/main" id="{09658352-0B92-2C47-BF45-F4AED3052FA2}"/>
              </a:ext>
            </a:extLst>
          </p:cNvPr>
          <p:cNvSpPr txBox="1">
            <a:spLocks/>
          </p:cNvSpPr>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lang="en-CA" sz="2400" b="1" dirty="0">
                <a:solidFill>
                  <a:prstClr val="white"/>
                </a:solidFill>
                <a:latin typeface="Branding Bold" pitchFamily="2" charset="77"/>
              </a:rPr>
              <a:t>1</a:t>
            </a:r>
            <a:r>
              <a:rPr kumimoji="0" lang="en-CA" sz="2400" b="1" i="0" u="none" strike="noStrike" kern="1200" cap="none" spc="0" normalizeH="0" baseline="0" noProof="0" dirty="0">
                <a:ln>
                  <a:noFill/>
                </a:ln>
                <a:solidFill>
                  <a:prstClr val="white"/>
                </a:solidFill>
                <a:effectLst/>
                <a:uLnTx/>
                <a:uFillTx/>
                <a:latin typeface="Branding Bold" pitchFamily="2" charset="77"/>
                <a:ea typeface="+mn-ea"/>
                <a:cs typeface="+mn-cs"/>
              </a:rPr>
              <a:t>. </a:t>
            </a:r>
            <a:r>
              <a:rPr lang="en-CA" sz="2400" b="1" dirty="0">
                <a:solidFill>
                  <a:prstClr val="white"/>
                </a:solidFill>
                <a:latin typeface="Branding Bold" pitchFamily="2" charset="77"/>
              </a:rPr>
              <a:t>RESTORING GRASSLANDS</a:t>
            </a:r>
            <a:endParaRPr kumimoji="0" lang="en-CA" sz="2400" b="1" i="0" u="none" strike="noStrike" kern="1200" cap="none" spc="0" normalizeH="0" baseline="0" noProof="0" dirty="0">
              <a:ln>
                <a:noFill/>
              </a:ln>
              <a:solidFill>
                <a:srgbClr val="E9E642"/>
              </a:solidFill>
              <a:effectLst/>
              <a:uLnTx/>
              <a:uFillTx/>
              <a:latin typeface="Branding Bold" pitchFamily="2" charset="77"/>
              <a:ea typeface="+mn-ea"/>
              <a:cs typeface="+mn-cs"/>
            </a:endParaRPr>
          </a:p>
        </p:txBody>
      </p:sp>
      <p:grpSp>
        <p:nvGrpSpPr>
          <p:cNvPr id="5" name="Group 4">
            <a:extLst>
              <a:ext uri="{FF2B5EF4-FFF2-40B4-BE49-F238E27FC236}">
                <a16:creationId xmlns:a16="http://schemas.microsoft.com/office/drawing/2014/main" id="{65BADD86-EEE7-7DB0-9AD1-69CD0EB39186}"/>
              </a:ext>
            </a:extLst>
          </p:cNvPr>
          <p:cNvGrpSpPr/>
          <p:nvPr/>
        </p:nvGrpSpPr>
        <p:grpSpPr>
          <a:xfrm>
            <a:off x="8583083" y="-103905"/>
            <a:ext cx="3608918" cy="669605"/>
            <a:chOff x="8583083" y="-103905"/>
            <a:chExt cx="3608918" cy="669605"/>
          </a:xfrm>
        </p:grpSpPr>
        <p:sp>
          <p:nvSpPr>
            <p:cNvPr id="15" name="Rectangle 14">
              <a:extLst>
                <a:ext uri="{FF2B5EF4-FFF2-40B4-BE49-F238E27FC236}">
                  <a16:creationId xmlns:a16="http://schemas.microsoft.com/office/drawing/2014/main" id="{B4682265-4DF6-2EC7-3AC6-C4CDDA7B058C}"/>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Content Placeholder 2">
              <a:extLst>
                <a:ext uri="{FF2B5EF4-FFF2-40B4-BE49-F238E27FC236}">
                  <a16:creationId xmlns:a16="http://schemas.microsoft.com/office/drawing/2014/main" id="{312FEA4C-27F3-61A0-71C1-9AABD4382475}"/>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INDIGENOUS-LED MANAGEMENT</a:t>
              </a:r>
              <a:endParaRPr lang="en-US" sz="1700" dirty="0">
                <a:cs typeface="Calibri"/>
              </a:endParaRPr>
            </a:p>
          </p:txBody>
        </p:sp>
      </p:grpSp>
      <p:sp>
        <p:nvSpPr>
          <p:cNvPr id="3" name="TextBox 2">
            <a:extLst>
              <a:ext uri="{FF2B5EF4-FFF2-40B4-BE49-F238E27FC236}">
                <a16:creationId xmlns:a16="http://schemas.microsoft.com/office/drawing/2014/main" id="{B7992BD5-6F39-00FB-A535-DA857C586C76}"/>
              </a:ext>
            </a:extLst>
          </p:cNvPr>
          <p:cNvSpPr txBox="1"/>
          <p:nvPr/>
        </p:nvSpPr>
        <p:spPr>
          <a:xfrm>
            <a:off x="753864" y="2466222"/>
            <a:ext cx="3712972" cy="1731917"/>
          </a:xfrm>
          <a:prstGeom prst="rect">
            <a:avLst/>
          </a:prstGeom>
          <a:noFill/>
        </p:spPr>
        <p:txBody>
          <a:bodyPr wrap="square">
            <a:spAutoFit/>
          </a:bodyPr>
          <a:lstStyle/>
          <a:p>
            <a:pPr>
              <a:lnSpc>
                <a:spcPts val="2500"/>
              </a:lnSpc>
            </a:pPr>
            <a:r>
              <a:rPr lang="en-CA" sz="2400" b="1" dirty="0">
                <a:solidFill>
                  <a:schemeClr val="bg1"/>
                </a:solidFill>
                <a:effectLst/>
                <a:latin typeface="Branding SemiBold" pitchFamily="2" charset="77"/>
                <a:ea typeface="Calibri" panose="020F0502020204030204" pitchFamily="34" charset="0"/>
                <a:cs typeface="Times New Roman" panose="02020603050405020304" pitchFamily="18" charset="0"/>
              </a:rPr>
              <a:t>In Canada, three-quarters of all the crop varieties we used to grow before the 20</a:t>
            </a:r>
            <a:r>
              <a:rPr lang="en-CA" sz="2400" b="1" baseline="30000" dirty="0">
                <a:solidFill>
                  <a:schemeClr val="bg1"/>
                </a:solidFill>
                <a:effectLst/>
                <a:latin typeface="Branding SemiBold" pitchFamily="2" charset="77"/>
                <a:ea typeface="Calibri" panose="020F0502020204030204" pitchFamily="34" charset="0"/>
                <a:cs typeface="Times New Roman" panose="02020603050405020304" pitchFamily="18" charset="0"/>
              </a:rPr>
              <a:t>th</a:t>
            </a:r>
            <a:r>
              <a:rPr lang="en-CA" sz="2400" b="1" dirty="0">
                <a:solidFill>
                  <a:schemeClr val="bg1"/>
                </a:solidFill>
                <a:effectLst/>
                <a:latin typeface="Branding SemiBold" pitchFamily="2" charset="77"/>
                <a:ea typeface="Calibri" panose="020F0502020204030204" pitchFamily="34" charset="0"/>
                <a:cs typeface="Times New Roman" panose="02020603050405020304" pitchFamily="18" charset="0"/>
              </a:rPr>
              <a:t> century are extinct. </a:t>
            </a:r>
          </a:p>
        </p:txBody>
      </p:sp>
      <p:sp>
        <p:nvSpPr>
          <p:cNvPr id="6" name="TextBox 5">
            <a:extLst>
              <a:ext uri="{FF2B5EF4-FFF2-40B4-BE49-F238E27FC236}">
                <a16:creationId xmlns:a16="http://schemas.microsoft.com/office/drawing/2014/main" id="{BF698C16-2BDE-B0AC-B207-F9021CA6593C}"/>
              </a:ext>
            </a:extLst>
          </p:cNvPr>
          <p:cNvSpPr txBox="1"/>
          <p:nvPr/>
        </p:nvSpPr>
        <p:spPr>
          <a:xfrm>
            <a:off x="753865" y="4472255"/>
            <a:ext cx="3831844" cy="1374735"/>
          </a:xfrm>
          <a:prstGeom prst="rect">
            <a:avLst/>
          </a:prstGeom>
          <a:noFill/>
        </p:spPr>
        <p:txBody>
          <a:bodyPr wrap="square">
            <a:spAutoFit/>
          </a:bodyPr>
          <a:lstStyle/>
          <a:p>
            <a:pPr>
              <a:lnSpc>
                <a:spcPts val="2500"/>
              </a:lnSpc>
            </a:pPr>
            <a:r>
              <a:rPr lang="en-CA" sz="2400" b="1" dirty="0">
                <a:solidFill>
                  <a:schemeClr val="bg1"/>
                </a:solidFill>
                <a:effectLst/>
                <a:latin typeface="Branding Black" pitchFamily="2" charset="77"/>
                <a:ea typeface="Calibri" panose="020F0502020204030204" pitchFamily="34" charset="0"/>
                <a:cs typeface="Times New Roman" panose="02020603050405020304" pitchFamily="18" charset="0"/>
              </a:rPr>
              <a:t>Of the </a:t>
            </a:r>
            <a:r>
              <a:rPr lang="en-CA" sz="2400" b="1" dirty="0">
                <a:solidFill>
                  <a:schemeClr val="bg1"/>
                </a:solidFill>
                <a:latin typeface="Branding Black" pitchFamily="2" charset="77"/>
                <a:ea typeface="Calibri" panose="020F0502020204030204" pitchFamily="34" charset="0"/>
                <a:cs typeface="Times New Roman" panose="02020603050405020304" pitchFamily="18" charset="0"/>
              </a:rPr>
              <a:t>one-quarter </a:t>
            </a:r>
            <a:r>
              <a:rPr lang="en-CA" sz="2400" b="1" dirty="0">
                <a:solidFill>
                  <a:schemeClr val="bg1"/>
                </a:solidFill>
                <a:effectLst/>
                <a:latin typeface="Branding Black" pitchFamily="2" charset="77"/>
                <a:ea typeface="Calibri" panose="020F0502020204030204" pitchFamily="34" charset="0"/>
                <a:cs typeface="Times New Roman" panose="02020603050405020304" pitchFamily="18" charset="0"/>
              </a:rPr>
              <a:t>that remains, only </a:t>
            </a:r>
            <a:r>
              <a:rPr lang="en-CA" sz="2400" b="1" dirty="0">
                <a:solidFill>
                  <a:srgbClr val="E9E642"/>
                </a:solidFill>
                <a:effectLst/>
                <a:latin typeface="Branding Black" pitchFamily="2" charset="77"/>
                <a:ea typeface="Calibri" panose="020F0502020204030204" pitchFamily="34" charset="0"/>
                <a:cs typeface="Times New Roman" panose="02020603050405020304" pitchFamily="18" charset="0"/>
              </a:rPr>
              <a:t>10%</a:t>
            </a:r>
            <a:r>
              <a:rPr lang="en-CA" sz="2400" b="1" dirty="0">
                <a:solidFill>
                  <a:schemeClr val="bg1"/>
                </a:solidFill>
                <a:effectLst/>
                <a:latin typeface="Branding Black" pitchFamily="2" charset="77"/>
                <a:ea typeface="Calibri" panose="020F0502020204030204" pitchFamily="34" charset="0"/>
                <a:cs typeface="Times New Roman" panose="02020603050405020304" pitchFamily="18" charset="0"/>
              </a:rPr>
              <a:t> of that is available from Canadian seed companies. </a:t>
            </a:r>
            <a:endParaRPr lang="en-CA" sz="2400" b="1" dirty="0">
              <a:solidFill>
                <a:schemeClr val="bg1"/>
              </a:solidFill>
              <a:latin typeface="Branding Black" pitchFamily="2" charset="77"/>
            </a:endParaRPr>
          </a:p>
        </p:txBody>
      </p:sp>
      <p:sp>
        <p:nvSpPr>
          <p:cNvPr id="9" name="TextBox 8">
            <a:extLst>
              <a:ext uri="{FF2B5EF4-FFF2-40B4-BE49-F238E27FC236}">
                <a16:creationId xmlns:a16="http://schemas.microsoft.com/office/drawing/2014/main" id="{3806761D-87EA-AE85-3954-D98AF9BDB88D}"/>
              </a:ext>
            </a:extLst>
          </p:cNvPr>
          <p:cNvSpPr txBox="1"/>
          <p:nvPr/>
        </p:nvSpPr>
        <p:spPr>
          <a:xfrm rot="16200000">
            <a:off x="4777159" y="5378481"/>
            <a:ext cx="263768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Branding SemiBold" pitchFamily="2" charset="77"/>
                <a:ea typeface="+mn-ea"/>
                <a:cs typeface="+mn-cs"/>
              </a:rPr>
              <a:t>Photo: </a:t>
            </a:r>
            <a:r>
              <a:rPr lang="en-US" sz="1200" b="1" dirty="0">
                <a:solidFill>
                  <a:prstClr val="white"/>
                </a:solidFill>
                <a:latin typeface="Branding SemiBold" pitchFamily="2" charset="77"/>
              </a:rPr>
              <a:t>CMU Farm, 2014</a:t>
            </a:r>
            <a:endParaRPr kumimoji="0" lang="en-CA" sz="1200" b="1" i="0" u="none" strike="noStrike" kern="1200" cap="none" spc="0" normalizeH="0" baseline="0" noProof="0" dirty="0">
              <a:ln>
                <a:noFill/>
              </a:ln>
              <a:solidFill>
                <a:prstClr val="white"/>
              </a:solidFill>
              <a:effectLst/>
              <a:uLnTx/>
              <a:uFillTx/>
              <a:latin typeface="Branding SemiBold" pitchFamily="2" charset="77"/>
              <a:ea typeface="+mn-ea"/>
              <a:cs typeface="+mn-cs"/>
            </a:endParaRPr>
          </a:p>
        </p:txBody>
      </p:sp>
      <p:pic>
        <p:nvPicPr>
          <p:cNvPr id="2" name="Picture 2">
            <a:extLst>
              <a:ext uri="{FF2B5EF4-FFF2-40B4-BE49-F238E27FC236}">
                <a16:creationId xmlns:a16="http://schemas.microsoft.com/office/drawing/2014/main" id="{2D388828-9E6A-01D4-09CE-46F8F2303A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049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6">
            <a:extLst>
              <a:ext uri="{FF2B5EF4-FFF2-40B4-BE49-F238E27FC236}">
                <a16:creationId xmlns:a16="http://schemas.microsoft.com/office/drawing/2014/main" id="{79053D2A-DF39-CC30-D351-D51B21265490}"/>
              </a:ext>
            </a:extLst>
          </p:cNvPr>
          <p:cNvPicPr>
            <a:picLocks noChangeAspect="1"/>
          </p:cNvPicPr>
          <p:nvPr/>
        </p:nvPicPr>
        <p:blipFill>
          <a:blip r:embed="rId2"/>
          <a:stretch>
            <a:fillRect/>
          </a:stretch>
        </p:blipFill>
        <p:spPr>
          <a:xfrm>
            <a:off x="-1700" y="-3175"/>
            <a:ext cx="12195398" cy="8080655"/>
          </a:xfrm>
          <a:prstGeom prst="rect">
            <a:avLst/>
          </a:prstGeom>
        </p:spPr>
      </p:pic>
      <p:pic>
        <p:nvPicPr>
          <p:cNvPr id="18" name="Picture 6">
            <a:extLst>
              <a:ext uri="{FF2B5EF4-FFF2-40B4-BE49-F238E27FC236}">
                <a16:creationId xmlns:a16="http://schemas.microsoft.com/office/drawing/2014/main" id="{5F04D672-EC2D-0517-95EE-B9998C25955E}"/>
              </a:ext>
            </a:extLst>
          </p:cNvPr>
          <p:cNvPicPr>
            <a:picLocks noChangeAspect="1"/>
          </p:cNvPicPr>
          <p:nvPr/>
        </p:nvPicPr>
        <p:blipFill>
          <a:blip r:embed="rId2"/>
          <a:stretch>
            <a:fillRect/>
          </a:stretch>
        </p:blipFill>
        <p:spPr>
          <a:xfrm>
            <a:off x="-1700" y="606425"/>
            <a:ext cx="12195398" cy="8080655"/>
          </a:xfrm>
          <a:prstGeom prst="rect">
            <a:avLst/>
          </a:prstGeom>
        </p:spPr>
      </p:pic>
      <p:pic>
        <p:nvPicPr>
          <p:cNvPr id="6" name="Picture 6">
            <a:extLst>
              <a:ext uri="{FF2B5EF4-FFF2-40B4-BE49-F238E27FC236}">
                <a16:creationId xmlns:a16="http://schemas.microsoft.com/office/drawing/2014/main" id="{E2137BC1-DD03-5770-1A73-5B44EB5E318C}"/>
              </a:ext>
            </a:extLst>
          </p:cNvPr>
          <p:cNvPicPr>
            <a:picLocks noGrp="1" noChangeAspect="1"/>
          </p:cNvPicPr>
          <p:nvPr>
            <p:ph idx="1"/>
          </p:nvPr>
        </p:nvPicPr>
        <p:blipFill>
          <a:blip r:embed="rId2"/>
          <a:stretch>
            <a:fillRect/>
          </a:stretch>
        </p:blipFill>
        <p:spPr>
          <a:xfrm>
            <a:off x="-1700" y="875366"/>
            <a:ext cx="12195398" cy="8080655"/>
          </a:xfrm>
        </p:spPr>
      </p:pic>
      <p:sp>
        <p:nvSpPr>
          <p:cNvPr id="8" name="Content Placeholder 2">
            <a:extLst>
              <a:ext uri="{FF2B5EF4-FFF2-40B4-BE49-F238E27FC236}">
                <a16:creationId xmlns:a16="http://schemas.microsoft.com/office/drawing/2014/main" id="{B0DD949D-9B25-443A-5573-14E645B6589C}"/>
              </a:ext>
            </a:extLst>
          </p:cNvPr>
          <p:cNvSpPr txBox="1">
            <a:spLocks/>
          </p:cNvSpPr>
          <p:nvPr/>
        </p:nvSpPr>
        <p:spPr>
          <a:xfrm>
            <a:off x="400350" y="1827989"/>
            <a:ext cx="11945579" cy="602590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None/>
            </a:pPr>
            <a:endParaRPr lang="en-CA" sz="5600" b="1" dirty="0">
              <a:solidFill>
                <a:srgbClr val="E9E642"/>
              </a:solidFill>
              <a:latin typeface="Branding Black"/>
            </a:endParaRPr>
          </a:p>
        </p:txBody>
      </p:sp>
      <p:sp>
        <p:nvSpPr>
          <p:cNvPr id="10" name="Content Placeholder 2">
            <a:extLst>
              <a:ext uri="{FF2B5EF4-FFF2-40B4-BE49-F238E27FC236}">
                <a16:creationId xmlns:a16="http://schemas.microsoft.com/office/drawing/2014/main" id="{4696133C-3CCD-62A7-36F3-8FD3CD286FC9}"/>
              </a:ext>
            </a:extLst>
          </p:cNvPr>
          <p:cNvSpPr txBox="1">
            <a:spLocks/>
          </p:cNvSpPr>
          <p:nvPr/>
        </p:nvSpPr>
        <p:spPr>
          <a:xfrm>
            <a:off x="788894" y="1230144"/>
            <a:ext cx="16674352" cy="494872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7500" b="1" dirty="0">
                <a:solidFill>
                  <a:srgbClr val="B73A71"/>
                </a:solidFill>
                <a:latin typeface="Branding Black"/>
              </a:rPr>
              <a:t>CATTLE FARMERS</a:t>
            </a:r>
            <a:endParaRPr lang="en-US" sz="7500" dirty="0">
              <a:solidFill>
                <a:srgbClr val="000000"/>
              </a:solidFill>
              <a:latin typeface="Calibri"/>
              <a:cs typeface="Calibri"/>
            </a:endParaRPr>
          </a:p>
        </p:txBody>
      </p:sp>
      <p:sp>
        <p:nvSpPr>
          <p:cNvPr id="12" name="Content Placeholder 2">
            <a:extLst>
              <a:ext uri="{FF2B5EF4-FFF2-40B4-BE49-F238E27FC236}">
                <a16:creationId xmlns:a16="http://schemas.microsoft.com/office/drawing/2014/main" id="{A474FFB3-373E-E4CE-83AD-B72733B8B099}"/>
              </a:ext>
            </a:extLst>
          </p:cNvPr>
          <p:cNvSpPr txBox="1">
            <a:spLocks/>
          </p:cNvSpPr>
          <p:nvPr/>
        </p:nvSpPr>
        <p:spPr>
          <a:xfrm>
            <a:off x="-1981200" y="871556"/>
            <a:ext cx="12192000" cy="84288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endParaRPr lang="en-CA" sz="4800" b="1" dirty="0">
              <a:solidFill>
                <a:srgbClr val="783E63"/>
              </a:solidFill>
              <a:latin typeface="Branding Black"/>
            </a:endParaRPr>
          </a:p>
        </p:txBody>
      </p:sp>
      <p:pic>
        <p:nvPicPr>
          <p:cNvPr id="2" name="Picture 2">
            <a:extLst>
              <a:ext uri="{FF2B5EF4-FFF2-40B4-BE49-F238E27FC236}">
                <a16:creationId xmlns:a16="http://schemas.microsoft.com/office/drawing/2014/main" id="{81728D2A-6E13-A5C1-500F-287B1154D1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7398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nvSpPr>
        <p:spPr>
          <a:xfrm>
            <a:off x="1081668" y="1173565"/>
            <a:ext cx="5921298" cy="127460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dirty="0">
                <a:solidFill>
                  <a:srgbClr val="E9E642"/>
                </a:solidFill>
                <a:latin typeface="Branding Black"/>
              </a:rPr>
              <a:t>TRUE OR FALSE?</a:t>
            </a:r>
          </a:p>
        </p:txBody>
      </p:sp>
      <p:sp>
        <p:nvSpPr>
          <p:cNvPr id="8" name="Content Placeholder 2">
            <a:extLst>
              <a:ext uri="{FF2B5EF4-FFF2-40B4-BE49-F238E27FC236}">
                <a16:creationId xmlns:a16="http://schemas.microsoft.com/office/drawing/2014/main" id="{2AAA3AD6-E0E0-C44B-9D40-088BADB28DEC}"/>
              </a:ext>
            </a:extLst>
          </p:cNvPr>
          <p:cNvSpPr txBox="1">
            <a:spLocks/>
          </p:cNvSpPr>
          <p:nvPr/>
        </p:nvSpPr>
        <p:spPr>
          <a:xfrm>
            <a:off x="1081667" y="2442118"/>
            <a:ext cx="10028665" cy="19403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chemeClr val="bg1"/>
                </a:solidFill>
                <a:latin typeface="Branding Medium"/>
                <a:ea typeface="+mn-lt"/>
                <a:cs typeface="+mn-lt"/>
              </a:rPr>
              <a:t>Cattle and cattle ranchers damage grasslands.</a:t>
            </a:r>
            <a:endParaRPr lang="en-US" dirty="0">
              <a:solidFill>
                <a:schemeClr val="bg1"/>
              </a:solidFill>
            </a:endParaRPr>
          </a:p>
        </p:txBody>
      </p:sp>
      <p:grpSp>
        <p:nvGrpSpPr>
          <p:cNvPr id="13" name="Group 12">
            <a:extLst>
              <a:ext uri="{FF2B5EF4-FFF2-40B4-BE49-F238E27FC236}">
                <a16:creationId xmlns:a16="http://schemas.microsoft.com/office/drawing/2014/main" id="{1392B8F8-0E9A-2545-A6BD-BA4DB6CFAC3D}"/>
              </a:ext>
            </a:extLst>
          </p:cNvPr>
          <p:cNvGrpSpPr/>
          <p:nvPr/>
        </p:nvGrpSpPr>
        <p:grpSpPr>
          <a:xfrm>
            <a:off x="1260087" y="4178339"/>
            <a:ext cx="3668752" cy="1441876"/>
            <a:chOff x="1260087" y="4178339"/>
            <a:chExt cx="3668752" cy="1441876"/>
          </a:xfrm>
        </p:grpSpPr>
        <p:sp>
          <p:nvSpPr>
            <p:cNvPr id="12" name="Rectangle 11">
              <a:extLst>
                <a:ext uri="{FF2B5EF4-FFF2-40B4-BE49-F238E27FC236}">
                  <a16:creationId xmlns:a16="http://schemas.microsoft.com/office/drawing/2014/main" id="{BBDA9BE5-61AA-ED45-B5F7-22331374C7E2}"/>
                </a:ext>
              </a:extLst>
            </p:cNvPr>
            <p:cNvSpPr/>
            <p:nvPr/>
          </p:nvSpPr>
          <p:spPr>
            <a:xfrm>
              <a:off x="1260087" y="4178339"/>
              <a:ext cx="3668752" cy="1441876"/>
            </a:xfrm>
            <a:prstGeom prst="rect">
              <a:avLst/>
            </a:prstGeom>
            <a:solidFill>
              <a:srgbClr val="783E63"/>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68744357-737D-CE4B-971A-9934B1DFA35F}"/>
                </a:ext>
              </a:extLst>
            </p:cNvPr>
            <p:cNvSpPr txBox="1">
              <a:spLocks/>
            </p:cNvSpPr>
            <p:nvPr/>
          </p:nvSpPr>
          <p:spPr>
            <a:xfrm>
              <a:off x="1260087" y="4683513"/>
              <a:ext cx="3668752" cy="82518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chemeClr val="bg1"/>
                  </a:solidFill>
                  <a:latin typeface="Branding Black"/>
                </a:rPr>
                <a:t>FALSE</a:t>
              </a:r>
              <a:endParaRPr lang="en-CA" sz="5600" b="1" dirty="0">
                <a:solidFill>
                  <a:srgbClr val="E9E642"/>
                </a:solidFill>
                <a:latin typeface="Branding Black" pitchFamily="2" charset="77"/>
              </a:endParaRPr>
            </a:p>
          </p:txBody>
        </p:sp>
      </p:grpSp>
      <p:grpSp>
        <p:nvGrpSpPr>
          <p:cNvPr id="6" name="Group 5">
            <a:extLst>
              <a:ext uri="{FF2B5EF4-FFF2-40B4-BE49-F238E27FC236}">
                <a16:creationId xmlns:a16="http://schemas.microsoft.com/office/drawing/2014/main" id="{1A088E32-BCAC-4BA6-E1ED-2C026FBB7288}"/>
              </a:ext>
            </a:extLst>
          </p:cNvPr>
          <p:cNvGrpSpPr/>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00553D9A-CF86-2BD3-7981-57BE5389E831}"/>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9ABE36FF-97A1-6021-56BD-EC27581F5E58}"/>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CATTLE FARMERS</a:t>
              </a:r>
              <a:endParaRPr lang="en-US" dirty="0"/>
            </a:p>
          </p:txBody>
        </p:sp>
      </p:grpSp>
      <p:pic>
        <p:nvPicPr>
          <p:cNvPr id="2" name="Picture 2">
            <a:extLst>
              <a:ext uri="{FF2B5EF4-FFF2-40B4-BE49-F238E27FC236}">
                <a16:creationId xmlns:a16="http://schemas.microsoft.com/office/drawing/2014/main" id="{DC021BDE-1D4D-4E8B-2CB7-F702B638C3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047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25" name="Rectangle: Rounded Corners 4">
            <a:extLst>
              <a:ext uri="{FF2B5EF4-FFF2-40B4-BE49-F238E27FC236}">
                <a16:creationId xmlns:a16="http://schemas.microsoft.com/office/drawing/2014/main" id="{EE022581-BD0E-0FB2-9B9E-EADD266569DE}"/>
              </a:ext>
            </a:extLst>
          </p:cNvPr>
          <p:cNvSpPr txBox="1"/>
          <p:nvPr/>
        </p:nvSpPr>
        <p:spPr>
          <a:xfrm>
            <a:off x="694805" y="2971550"/>
            <a:ext cx="5413934" cy="213772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marL="514350" lvl="0" indent="-514350" algn="l" defTabSz="1466850">
              <a:lnSpc>
                <a:spcPts val="3200"/>
              </a:lnSpc>
              <a:spcBef>
                <a:spcPct val="0"/>
              </a:spcBef>
              <a:spcAft>
                <a:spcPct val="35000"/>
              </a:spcAft>
              <a:buFont typeface="+mj-lt"/>
              <a:buAutoNum type="arabicPeriod"/>
            </a:pPr>
            <a:r>
              <a:rPr lang="en-US" sz="3200" b="1" kern="1200" dirty="0">
                <a:solidFill>
                  <a:schemeClr val="bg1"/>
                </a:solidFill>
                <a:latin typeface="Branding Black" pitchFamily="2" charset="77"/>
                <a:ea typeface="+mn-lt"/>
                <a:cs typeface="+mn-lt"/>
              </a:rPr>
              <a:t>Protecting existing </a:t>
            </a:r>
            <a:r>
              <a:rPr lang="en-US" sz="3200" b="1" dirty="0">
                <a:solidFill>
                  <a:schemeClr val="bg1"/>
                </a:solidFill>
                <a:latin typeface="Branding Black" pitchFamily="2" charset="77"/>
                <a:ea typeface="+mn-lt"/>
                <a:cs typeface="+mn-lt"/>
              </a:rPr>
              <a:t>h</a:t>
            </a:r>
            <a:r>
              <a:rPr lang="en-US" sz="3200" b="1" kern="1200" dirty="0">
                <a:solidFill>
                  <a:schemeClr val="bg1"/>
                </a:solidFill>
                <a:latin typeface="Branding Black" pitchFamily="2" charset="77"/>
                <a:ea typeface="+mn-lt"/>
                <a:cs typeface="+mn-lt"/>
              </a:rPr>
              <a:t>abitat</a:t>
            </a:r>
          </a:p>
          <a:p>
            <a:pPr marL="914400" lvl="1" indent="-457200" defTabSz="1466850">
              <a:lnSpc>
                <a:spcPts val="3200"/>
              </a:lnSpc>
              <a:spcBef>
                <a:spcPct val="0"/>
              </a:spcBef>
              <a:spcAft>
                <a:spcPct val="35000"/>
              </a:spcAft>
              <a:buFont typeface="Arial" panose="020B0604020202020204" pitchFamily="34" charset="0"/>
              <a:buChar char="•"/>
            </a:pPr>
            <a:r>
              <a:rPr lang="en-US" sz="2200" b="1" dirty="0">
                <a:solidFill>
                  <a:schemeClr val="bg1"/>
                </a:solidFill>
                <a:latin typeface="Calibri"/>
                <a:ea typeface="+mn-lt"/>
                <a:cs typeface="+mn-lt"/>
              </a:rPr>
              <a:t>Support for grass-based agriculture</a:t>
            </a:r>
          </a:p>
          <a:p>
            <a:pPr marL="914400" lvl="1" indent="-457200" defTabSz="1466850">
              <a:lnSpc>
                <a:spcPts val="3200"/>
              </a:lnSpc>
              <a:spcBef>
                <a:spcPct val="0"/>
              </a:spcBef>
              <a:spcAft>
                <a:spcPct val="35000"/>
              </a:spcAft>
              <a:buFont typeface="Arial" panose="020B0604020202020204" pitchFamily="34" charset="0"/>
              <a:buChar char="•"/>
            </a:pPr>
            <a:r>
              <a:rPr lang="en-US" sz="2200" b="1" dirty="0">
                <a:solidFill>
                  <a:schemeClr val="bg1"/>
                </a:solidFill>
                <a:latin typeface="Calibri"/>
                <a:ea typeface="+mn-lt"/>
                <a:cs typeface="+mn-lt"/>
              </a:rPr>
              <a:t>Manage riparian areas</a:t>
            </a:r>
          </a:p>
          <a:p>
            <a:pPr marL="514350" lvl="0" indent="-514350" algn="l" defTabSz="1466850">
              <a:lnSpc>
                <a:spcPts val="3200"/>
              </a:lnSpc>
              <a:spcBef>
                <a:spcPct val="0"/>
              </a:spcBef>
              <a:spcAft>
                <a:spcPct val="35000"/>
              </a:spcAft>
              <a:buFont typeface="+mj-lt"/>
              <a:buAutoNum type="arabicPeriod" startAt="2"/>
            </a:pPr>
            <a:r>
              <a:rPr lang="en-US" sz="3200" b="1" kern="1200" dirty="0">
                <a:solidFill>
                  <a:schemeClr val="bg1"/>
                </a:solidFill>
                <a:latin typeface="Branding Black" pitchFamily="2" charset="77"/>
                <a:ea typeface="+mn-lt"/>
                <a:cs typeface="+mn-lt"/>
              </a:rPr>
              <a:t>Managing grasslands </a:t>
            </a:r>
            <a:r>
              <a:rPr lang="en-US" sz="3200" b="1" dirty="0">
                <a:solidFill>
                  <a:schemeClr val="bg1"/>
                </a:solidFill>
                <a:latin typeface="Branding Black" pitchFamily="2" charset="77"/>
                <a:ea typeface="+mn-lt"/>
                <a:cs typeface="+mn-lt"/>
              </a:rPr>
              <a:t>  </a:t>
            </a:r>
            <a:r>
              <a:rPr lang="en-US" sz="3200" b="1" kern="1200" dirty="0">
                <a:solidFill>
                  <a:schemeClr val="bg1"/>
                </a:solidFill>
                <a:latin typeface="Branding Black" pitchFamily="2" charset="77"/>
                <a:ea typeface="+mn-lt"/>
                <a:cs typeface="+mn-lt"/>
              </a:rPr>
              <a:t>with cattle</a:t>
            </a:r>
          </a:p>
        </p:txBody>
      </p:sp>
      <p:sp>
        <p:nvSpPr>
          <p:cNvPr id="23" name="Content Placeholder 2">
            <a:extLst>
              <a:ext uri="{FF2B5EF4-FFF2-40B4-BE49-F238E27FC236}">
                <a16:creationId xmlns:a16="http://schemas.microsoft.com/office/drawing/2014/main" id="{936CAC93-AC3F-FB4F-9691-F799FC2D8FE5}"/>
              </a:ext>
            </a:extLst>
          </p:cNvPr>
          <p:cNvSpPr txBox="1">
            <a:spLocks/>
          </p:cNvSpPr>
          <p:nvPr/>
        </p:nvSpPr>
        <p:spPr>
          <a:xfrm>
            <a:off x="816492" y="873318"/>
            <a:ext cx="5108820" cy="19442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600" b="1" dirty="0">
                <a:solidFill>
                  <a:schemeClr val="bg1"/>
                </a:solidFill>
                <a:latin typeface="Branding Black" pitchFamily="2" charset="77"/>
              </a:rPr>
              <a:t>HOW CATTLE </a:t>
            </a:r>
            <a:br>
              <a:rPr lang="en-CA" sz="5600" b="1" dirty="0">
                <a:solidFill>
                  <a:schemeClr val="bg1"/>
                </a:solidFill>
                <a:latin typeface="Branding Black" pitchFamily="2" charset="77"/>
              </a:rPr>
            </a:br>
            <a:r>
              <a:rPr lang="en-CA" sz="5600" b="1" dirty="0">
                <a:solidFill>
                  <a:schemeClr val="bg1"/>
                </a:solidFill>
                <a:latin typeface="Branding Black" pitchFamily="2" charset="77"/>
              </a:rPr>
              <a:t>FARMERS</a:t>
            </a:r>
            <a:br>
              <a:rPr lang="en-CA" sz="5600" b="1" dirty="0">
                <a:solidFill>
                  <a:schemeClr val="bg1"/>
                </a:solidFill>
                <a:latin typeface="Branding Black" pitchFamily="2" charset="77"/>
              </a:rPr>
            </a:br>
            <a:r>
              <a:rPr lang="en-CA" sz="5600" b="1" dirty="0">
                <a:solidFill>
                  <a:schemeClr val="bg1"/>
                </a:solidFill>
                <a:latin typeface="Branding Black" pitchFamily="2" charset="77"/>
              </a:rPr>
              <a:t>ARE </a:t>
            </a:r>
            <a:r>
              <a:rPr lang="en-CA" sz="5600" b="1" dirty="0">
                <a:solidFill>
                  <a:srgbClr val="E9E642"/>
                </a:solidFill>
                <a:latin typeface="Branding Black" pitchFamily="2" charset="77"/>
              </a:rPr>
              <a:t>HELPING</a:t>
            </a:r>
          </a:p>
        </p:txBody>
      </p:sp>
      <p:grpSp>
        <p:nvGrpSpPr>
          <p:cNvPr id="5" name="Group 4">
            <a:extLst>
              <a:ext uri="{FF2B5EF4-FFF2-40B4-BE49-F238E27FC236}">
                <a16:creationId xmlns:a16="http://schemas.microsoft.com/office/drawing/2014/main" id="{FE3526F9-D47F-1A40-A9C8-A1E477EC7044}"/>
              </a:ext>
            </a:extLst>
          </p:cNvPr>
          <p:cNvGrpSpPr/>
          <p:nvPr/>
        </p:nvGrpSpPr>
        <p:grpSpPr>
          <a:xfrm>
            <a:off x="6234772" y="626396"/>
            <a:ext cx="5468885" cy="5473435"/>
            <a:chOff x="6234772" y="626396"/>
            <a:chExt cx="5468885" cy="5473435"/>
          </a:xfrm>
        </p:grpSpPr>
        <p:sp>
          <p:nvSpPr>
            <p:cNvPr id="26" name="Oval 25">
              <a:extLst>
                <a:ext uri="{FF2B5EF4-FFF2-40B4-BE49-F238E27FC236}">
                  <a16:creationId xmlns:a16="http://schemas.microsoft.com/office/drawing/2014/main" id="{B77045DA-DA50-864C-9986-AB2AED6404E5}"/>
                </a:ext>
              </a:extLst>
            </p:cNvPr>
            <p:cNvSpPr/>
            <p:nvPr/>
          </p:nvSpPr>
          <p:spPr>
            <a:xfrm>
              <a:off x="8047348" y="626396"/>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DE18CCCB-0CEE-2345-B1A8-C9B8B3AF623E}"/>
                </a:ext>
              </a:extLst>
            </p:cNvPr>
            <p:cNvSpPr/>
            <p:nvPr/>
          </p:nvSpPr>
          <p:spPr>
            <a:xfrm>
              <a:off x="9821038" y="2060102"/>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7403649E-1D3E-8847-B3E9-F390B99E4D9A}"/>
                </a:ext>
              </a:extLst>
            </p:cNvPr>
            <p:cNvSpPr txBox="1">
              <a:spLocks/>
            </p:cNvSpPr>
            <p:nvPr/>
          </p:nvSpPr>
          <p:spPr>
            <a:xfrm>
              <a:off x="8047900" y="1254168"/>
              <a:ext cx="1878273" cy="58384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1800" b="1">
                  <a:latin typeface="Branding BoldItalic" pitchFamily="2" charset="77"/>
                  <a:ea typeface="+mn-lt"/>
                  <a:cs typeface="+mn-lt"/>
                </a:rPr>
                <a:t>Conserves</a:t>
              </a:r>
              <a:br>
                <a:rPr lang="en-US" sz="1800" b="1">
                  <a:latin typeface="Branding BoldItalic" pitchFamily="2" charset="77"/>
                  <a:ea typeface="+mn-lt"/>
                  <a:cs typeface="+mn-lt"/>
                </a:rPr>
              </a:br>
              <a:r>
                <a:rPr lang="en-US" sz="1800" b="1">
                  <a:latin typeface="Branding BoldItalic" pitchFamily="2" charset="77"/>
                  <a:ea typeface="+mn-lt"/>
                  <a:cs typeface="+mn-lt"/>
                </a:rPr>
                <a:t>soil</a:t>
              </a:r>
            </a:p>
          </p:txBody>
        </p:sp>
        <p:sp>
          <p:nvSpPr>
            <p:cNvPr id="32" name="Content Placeholder 2">
              <a:extLst>
                <a:ext uri="{FF2B5EF4-FFF2-40B4-BE49-F238E27FC236}">
                  <a16:creationId xmlns:a16="http://schemas.microsoft.com/office/drawing/2014/main" id="{A96E993D-477F-EB40-8A03-8798F8B3DD5F}"/>
                </a:ext>
              </a:extLst>
            </p:cNvPr>
            <p:cNvSpPr txBox="1">
              <a:spLocks/>
            </p:cNvSpPr>
            <p:nvPr/>
          </p:nvSpPr>
          <p:spPr>
            <a:xfrm>
              <a:off x="9825384" y="2687875"/>
              <a:ext cx="1878273" cy="7569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1800" b="1">
                  <a:latin typeface="Branding BoldItalic" pitchFamily="2" charset="77"/>
                  <a:ea typeface="+mn-lt"/>
                  <a:cs typeface="+mn-lt"/>
                </a:rPr>
                <a:t>Provides</a:t>
              </a:r>
              <a:br>
                <a:rPr lang="en-US" sz="1800" b="1">
                  <a:latin typeface="Branding BoldItalic" pitchFamily="2" charset="77"/>
                  <a:ea typeface="+mn-lt"/>
                  <a:cs typeface="+mn-lt"/>
                </a:rPr>
              </a:br>
              <a:r>
                <a:rPr lang="en-US" sz="1800" b="1">
                  <a:latin typeface="Branding BoldItalic" pitchFamily="2" charset="77"/>
                  <a:ea typeface="+mn-lt"/>
                  <a:cs typeface="+mn-lt"/>
                </a:rPr>
                <a:t>clean water</a:t>
              </a:r>
            </a:p>
          </p:txBody>
        </p:sp>
        <p:sp>
          <p:nvSpPr>
            <p:cNvPr id="33" name="Oval 32">
              <a:extLst>
                <a:ext uri="{FF2B5EF4-FFF2-40B4-BE49-F238E27FC236}">
                  <a16:creationId xmlns:a16="http://schemas.microsoft.com/office/drawing/2014/main" id="{8E225248-FC49-394F-80E4-A0359D0A3120}"/>
                </a:ext>
              </a:extLst>
            </p:cNvPr>
            <p:cNvSpPr/>
            <p:nvPr/>
          </p:nvSpPr>
          <p:spPr>
            <a:xfrm>
              <a:off x="6937182" y="4221558"/>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B2F7BAD7-CE02-D74B-98F3-543E7E8908DC}"/>
                </a:ext>
              </a:extLst>
            </p:cNvPr>
            <p:cNvSpPr/>
            <p:nvPr/>
          </p:nvSpPr>
          <p:spPr>
            <a:xfrm>
              <a:off x="9245894" y="4221558"/>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ontent Placeholder 2">
              <a:extLst>
                <a:ext uri="{FF2B5EF4-FFF2-40B4-BE49-F238E27FC236}">
                  <a16:creationId xmlns:a16="http://schemas.microsoft.com/office/drawing/2014/main" id="{D0E322DC-EC6C-4746-A9F2-21889A753BF8}"/>
                </a:ext>
              </a:extLst>
            </p:cNvPr>
            <p:cNvSpPr txBox="1">
              <a:spLocks/>
            </p:cNvSpPr>
            <p:nvPr/>
          </p:nvSpPr>
          <p:spPr>
            <a:xfrm>
              <a:off x="6937684" y="4771148"/>
              <a:ext cx="1878273" cy="99952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1800" b="1">
                  <a:latin typeface="Branding BoldItalic" pitchFamily="2" charset="77"/>
                  <a:ea typeface="+mn-lt"/>
                  <a:cs typeface="+mn-lt"/>
                </a:rPr>
                <a:t>Protects</a:t>
              </a:r>
              <a:br>
                <a:rPr lang="en-US" sz="1800" b="1">
                  <a:latin typeface="Branding BoldItalic" pitchFamily="2" charset="77"/>
                  <a:ea typeface="+mn-lt"/>
                  <a:cs typeface="+mn-lt"/>
                </a:rPr>
              </a:br>
              <a:r>
                <a:rPr lang="en-US" sz="1800" b="1">
                  <a:latin typeface="Branding BoldItalic" pitchFamily="2" charset="77"/>
                  <a:ea typeface="+mn-lt"/>
                  <a:cs typeface="+mn-lt"/>
                </a:rPr>
                <a:t>from floods</a:t>
              </a:r>
              <a:br>
                <a:rPr lang="en-US" sz="1800" b="1">
                  <a:latin typeface="Branding BoldItalic" pitchFamily="2" charset="77"/>
                  <a:ea typeface="+mn-lt"/>
                  <a:cs typeface="+mn-lt"/>
                </a:rPr>
              </a:br>
              <a:r>
                <a:rPr lang="en-US" sz="1800" b="1">
                  <a:latin typeface="Branding BoldItalic" pitchFamily="2" charset="77"/>
                  <a:ea typeface="+mn-lt"/>
                  <a:cs typeface="+mn-lt"/>
                </a:rPr>
                <a:t>and drought</a:t>
              </a:r>
            </a:p>
          </p:txBody>
        </p:sp>
        <p:sp>
          <p:nvSpPr>
            <p:cNvPr id="36" name="Content Placeholder 2">
              <a:extLst>
                <a:ext uri="{FF2B5EF4-FFF2-40B4-BE49-F238E27FC236}">
                  <a16:creationId xmlns:a16="http://schemas.microsoft.com/office/drawing/2014/main" id="{E9A345ED-CC94-7541-B0E7-160A30EE241E}"/>
                </a:ext>
              </a:extLst>
            </p:cNvPr>
            <p:cNvSpPr txBox="1">
              <a:spLocks/>
            </p:cNvSpPr>
            <p:nvPr/>
          </p:nvSpPr>
          <p:spPr>
            <a:xfrm>
              <a:off x="9246446" y="4843618"/>
              <a:ext cx="1878273" cy="77843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1800" b="1">
                  <a:latin typeface="Branding BoldItalic" pitchFamily="2" charset="77"/>
                  <a:ea typeface="+mn-lt"/>
                  <a:cs typeface="+mn-lt"/>
                </a:rPr>
                <a:t>Increases</a:t>
              </a:r>
              <a:br>
                <a:rPr lang="en-US" sz="1800" b="1">
                  <a:latin typeface="Branding BoldItalic" pitchFamily="2" charset="77"/>
                  <a:ea typeface="+mn-lt"/>
                  <a:cs typeface="+mn-lt"/>
                </a:rPr>
              </a:br>
              <a:r>
                <a:rPr lang="en-US" sz="1800" b="1">
                  <a:latin typeface="Branding BoldItalic" pitchFamily="2" charset="77"/>
                  <a:ea typeface="+mn-lt"/>
                  <a:cs typeface="+mn-lt"/>
                </a:rPr>
                <a:t>biodiversity</a:t>
              </a:r>
            </a:p>
          </p:txBody>
        </p:sp>
        <p:sp>
          <p:nvSpPr>
            <p:cNvPr id="24" name="Oval 23">
              <a:extLst>
                <a:ext uri="{FF2B5EF4-FFF2-40B4-BE49-F238E27FC236}">
                  <a16:creationId xmlns:a16="http://schemas.microsoft.com/office/drawing/2014/main" id="{025DE1B0-6FCA-8545-B224-EAD34E53CCC9}"/>
                </a:ext>
              </a:extLst>
            </p:cNvPr>
            <p:cNvSpPr/>
            <p:nvPr/>
          </p:nvSpPr>
          <p:spPr>
            <a:xfrm>
              <a:off x="6234772" y="2060102"/>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a:extLst>
                <a:ext uri="{FF2B5EF4-FFF2-40B4-BE49-F238E27FC236}">
                  <a16:creationId xmlns:a16="http://schemas.microsoft.com/office/drawing/2014/main" id="{7E42B2A6-E1FC-C142-87E8-D65FC6481DB5}"/>
                </a:ext>
              </a:extLst>
            </p:cNvPr>
            <p:cNvSpPr txBox="1">
              <a:spLocks/>
            </p:cNvSpPr>
            <p:nvPr/>
          </p:nvSpPr>
          <p:spPr>
            <a:xfrm>
              <a:off x="6235274" y="2687873"/>
              <a:ext cx="1878273" cy="79897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1800" b="1">
                  <a:latin typeface="Branding BoldItalic" pitchFamily="2" charset="77"/>
                  <a:ea typeface="+mn-lt"/>
                  <a:cs typeface="+mn-lt"/>
                </a:rPr>
                <a:t>Stores </a:t>
              </a:r>
              <a:br>
                <a:rPr lang="en-US" sz="1800" b="1">
                  <a:latin typeface="Branding BoldItalic" pitchFamily="2" charset="77"/>
                  <a:ea typeface="+mn-lt"/>
                  <a:cs typeface="+mn-lt"/>
                </a:rPr>
              </a:br>
              <a:r>
                <a:rPr lang="en-US" sz="1800" b="1">
                  <a:latin typeface="Branding BoldItalic" pitchFamily="2" charset="77"/>
                  <a:ea typeface="+mn-lt"/>
                  <a:cs typeface="+mn-lt"/>
                </a:rPr>
                <a:t>carbon</a:t>
              </a:r>
            </a:p>
          </p:txBody>
        </p:sp>
        <p:sp>
          <p:nvSpPr>
            <p:cNvPr id="37" name="Content Placeholder 2">
              <a:extLst>
                <a:ext uri="{FF2B5EF4-FFF2-40B4-BE49-F238E27FC236}">
                  <a16:creationId xmlns:a16="http://schemas.microsoft.com/office/drawing/2014/main" id="{51B034F1-8B54-254B-A7E5-B04C5391089B}"/>
                </a:ext>
              </a:extLst>
            </p:cNvPr>
            <p:cNvSpPr txBox="1">
              <a:spLocks/>
            </p:cNvSpPr>
            <p:nvPr/>
          </p:nvSpPr>
          <p:spPr>
            <a:xfrm>
              <a:off x="7925762" y="3325323"/>
              <a:ext cx="2121444" cy="798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400"/>
                </a:lnSpc>
                <a:buFont typeface="Arial" panose="020B0604020202020204" pitchFamily="34" charset="0"/>
                <a:buNone/>
              </a:pPr>
              <a:r>
                <a:rPr lang="en-CA" sz="3200" b="1">
                  <a:solidFill>
                    <a:schemeClr val="bg1"/>
                  </a:solidFill>
                  <a:latin typeface="Branding Black" pitchFamily="2" charset="77"/>
                </a:rPr>
                <a:t>THE </a:t>
              </a:r>
              <a:br>
                <a:rPr lang="en-CA" sz="3200" b="1">
                  <a:solidFill>
                    <a:schemeClr val="bg1"/>
                  </a:solidFill>
                  <a:latin typeface="Branding Black" pitchFamily="2" charset="77"/>
                </a:rPr>
              </a:br>
              <a:r>
                <a:rPr lang="en-CA" sz="3200" b="1">
                  <a:solidFill>
                    <a:schemeClr val="bg1"/>
                  </a:solidFill>
                  <a:latin typeface="Branding Black" pitchFamily="2" charset="77"/>
                </a:rPr>
                <a:t>BENEFITS</a:t>
              </a:r>
              <a:endParaRPr lang="en-CA" sz="3200" b="1">
                <a:solidFill>
                  <a:srgbClr val="E9E642"/>
                </a:solidFill>
                <a:latin typeface="Branding Black" pitchFamily="2" charset="77"/>
              </a:endParaRPr>
            </a:p>
          </p:txBody>
        </p:sp>
      </p:grpSp>
      <p:pic>
        <p:nvPicPr>
          <p:cNvPr id="2" name="Picture 2">
            <a:extLst>
              <a:ext uri="{FF2B5EF4-FFF2-40B4-BE49-F238E27FC236}">
                <a16:creationId xmlns:a16="http://schemas.microsoft.com/office/drawing/2014/main" id="{14621D11-C79A-DC7F-CF12-5E18953E10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874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64974997-797E-A940-AAD8-9D8777C2B5B4}"/>
              </a:ext>
            </a:extLst>
          </p:cNvPr>
          <p:cNvPicPr>
            <a:picLocks noChangeAspect="1"/>
          </p:cNvPicPr>
          <p:nvPr/>
        </p:nvPicPr>
        <p:blipFill>
          <a:blip r:embed="rId4"/>
          <a:stretch>
            <a:fillRect/>
          </a:stretch>
        </p:blipFill>
        <p:spPr>
          <a:xfrm>
            <a:off x="863600" y="0"/>
            <a:ext cx="1754205" cy="1819176"/>
          </a:xfrm>
          <a:prstGeom prst="rect">
            <a:avLst/>
          </a:prstGeom>
        </p:spPr>
      </p:pic>
      <p:sp>
        <p:nvSpPr>
          <p:cNvPr id="2" name="TextBox 1">
            <a:extLst>
              <a:ext uri="{FF2B5EF4-FFF2-40B4-BE49-F238E27FC236}">
                <a16:creationId xmlns:a16="http://schemas.microsoft.com/office/drawing/2014/main" id="{EB86230E-4C2E-406B-6E5E-6897EB9DABB0}"/>
              </a:ext>
            </a:extLst>
          </p:cNvPr>
          <p:cNvSpPr txBox="1"/>
          <p:nvPr/>
        </p:nvSpPr>
        <p:spPr>
          <a:xfrm>
            <a:off x="612475" y="4451230"/>
            <a:ext cx="11340859"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CA" sz="2400" b="1">
                <a:solidFill>
                  <a:srgbClr val="FFFFFF"/>
                </a:solidFill>
                <a:latin typeface="Branding SemiBold"/>
              </a:rPr>
              <a:t>Created in Partnership with:</a:t>
            </a:r>
          </a:p>
          <a:p>
            <a:r>
              <a:rPr lang="en-CA" b="1">
                <a:solidFill>
                  <a:srgbClr val="FFFF66"/>
                </a:solidFill>
                <a:latin typeface="Branding SemiBold"/>
              </a:rPr>
              <a:t>Dr. Kyle Bobiwash</a:t>
            </a:r>
            <a:r>
              <a:rPr lang="en-CA" b="1">
                <a:solidFill>
                  <a:srgbClr val="FFFFFF"/>
                </a:solidFill>
                <a:latin typeface="Branding SemiBold"/>
              </a:rPr>
              <a:t>; Faculty of Agricultural and Food Sciences, University of Manitoba</a:t>
            </a:r>
          </a:p>
          <a:p>
            <a:r>
              <a:rPr lang="en-CA" b="1">
                <a:solidFill>
                  <a:srgbClr val="FFFF66"/>
                </a:solidFill>
                <a:latin typeface="Branding SemiBold"/>
              </a:rPr>
              <a:t>Karli Reimer;</a:t>
            </a:r>
            <a:r>
              <a:rPr lang="en-CA" b="1">
                <a:solidFill>
                  <a:srgbClr val="FFFFFF"/>
                </a:solidFill>
                <a:latin typeface="Branding SemiBold"/>
              </a:rPr>
              <a:t> Communications Specialist, Ducks Unlimited Canada</a:t>
            </a:r>
          </a:p>
          <a:p>
            <a:r>
              <a:rPr lang="en-CA" b="1">
                <a:solidFill>
                  <a:srgbClr val="FFFF66"/>
                </a:solidFill>
                <a:latin typeface="Branding SemiBold"/>
              </a:rPr>
              <a:t>Kristine Tapley</a:t>
            </a:r>
            <a:r>
              <a:rPr lang="en-CA" b="1">
                <a:solidFill>
                  <a:srgbClr val="FFFFFF"/>
                </a:solidFill>
                <a:latin typeface="Branding SemiBold"/>
              </a:rPr>
              <a:t>; National Lead of Sustainability, Ducks Unlimited Canada</a:t>
            </a:r>
          </a:p>
          <a:p>
            <a:r>
              <a:rPr lang="en-CA" b="1">
                <a:solidFill>
                  <a:srgbClr val="FFFF66"/>
                </a:solidFill>
                <a:latin typeface="Branding SemiBold"/>
              </a:rPr>
              <a:t>Jim Devries</a:t>
            </a:r>
            <a:r>
              <a:rPr lang="en-CA" b="1">
                <a:solidFill>
                  <a:srgbClr val="FFFFFF"/>
                </a:solidFill>
                <a:latin typeface="Branding SemiBold"/>
              </a:rPr>
              <a:t>; Research Scientist, Institue for Wetland and Waterfowl Research</a:t>
            </a:r>
          </a:p>
          <a:p>
            <a:r>
              <a:rPr lang="en-CA" b="1">
                <a:solidFill>
                  <a:srgbClr val="FFFF66"/>
                </a:solidFill>
                <a:latin typeface="Branding SemiBold"/>
              </a:rPr>
              <a:t>Mary-Jane Orr</a:t>
            </a:r>
            <a:r>
              <a:rPr lang="en-CA" b="1">
                <a:solidFill>
                  <a:srgbClr val="FFFFFF"/>
                </a:solidFill>
                <a:latin typeface="Branding SemiBold"/>
              </a:rPr>
              <a:t>; General Manager, Manitoba Beef &amp; Forage Initiatives</a:t>
            </a:r>
          </a:p>
          <a:p>
            <a:br>
              <a:rPr lang="en-CA" b="1">
                <a:solidFill>
                  <a:srgbClr val="FFFFFF"/>
                </a:solidFill>
                <a:latin typeface="Branding SemiBold"/>
              </a:rPr>
            </a:br>
            <a:endParaRPr lang="en-CA" b="1">
              <a:solidFill>
                <a:srgbClr val="FFFFFF"/>
              </a:solidFill>
              <a:latin typeface="Branding SemiBold"/>
            </a:endParaRPr>
          </a:p>
        </p:txBody>
      </p:sp>
    </p:spTree>
    <p:extLst>
      <p:ext uri="{BB962C8B-B14F-4D97-AF65-F5344CB8AC3E}">
        <p14:creationId xmlns:p14="http://schemas.microsoft.com/office/powerpoint/2010/main" val="11040893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0DAD183-7E8D-8106-4B24-498A8A5FB20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457" t="302" r="19047" b="-302"/>
          <a:stretch/>
        </p:blipFill>
        <p:spPr bwMode="auto">
          <a:xfrm>
            <a:off x="7207975" y="-82961"/>
            <a:ext cx="4984025" cy="694096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06406F1A-5046-E543-A048-3C0B006157A0}"/>
              </a:ext>
            </a:extLst>
          </p:cNvPr>
          <p:cNvSpPr txBox="1">
            <a:spLocks/>
          </p:cNvSpPr>
          <p:nvPr/>
        </p:nvSpPr>
        <p:spPr>
          <a:xfrm>
            <a:off x="707328" y="2733087"/>
            <a:ext cx="5979734" cy="12089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dirty="0">
                <a:solidFill>
                  <a:prstClr val="white"/>
                </a:solidFill>
                <a:latin typeface="Branding SemiBold" pitchFamily="2" charset="77"/>
                <a:ea typeface="+mn-lt"/>
                <a:cs typeface="Calibri" panose="020F0502020204030204"/>
              </a:rPr>
              <a:t>Having a beef industry in Canada is one way to protect our temperate grassland ecosystem!</a:t>
            </a:r>
            <a:endParaRPr kumimoji="0" lang="en-US" sz="2400" b="1" i="0" u="none" strike="noStrike" kern="1200" cap="none" spc="0" normalizeH="0" baseline="0" noProof="0" dirty="0">
              <a:ln>
                <a:noFill/>
              </a:ln>
              <a:solidFill>
                <a:prstClr val="white"/>
              </a:solidFill>
              <a:effectLst/>
              <a:uLnTx/>
              <a:uFillTx/>
              <a:latin typeface="Branding SemiBold" pitchFamily="2" charset="77"/>
              <a:ea typeface="+mn-lt"/>
              <a:cs typeface="Calibri" panose="020F0502020204030204"/>
            </a:endParaRPr>
          </a:p>
        </p:txBody>
      </p:sp>
      <p:sp>
        <p:nvSpPr>
          <p:cNvPr id="17" name="TextBox 16">
            <a:extLst>
              <a:ext uri="{FF2B5EF4-FFF2-40B4-BE49-F238E27FC236}">
                <a16:creationId xmlns:a16="http://schemas.microsoft.com/office/drawing/2014/main" id="{D5641577-98A9-CA73-21FE-CE6351490EEE}"/>
              </a:ext>
            </a:extLst>
          </p:cNvPr>
          <p:cNvSpPr txBox="1"/>
          <p:nvPr/>
        </p:nvSpPr>
        <p:spPr>
          <a:xfrm>
            <a:off x="1254216" y="5726199"/>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lang="en-US" sz="1600" dirty="0">
                <a:solidFill>
                  <a:prstClr val="white"/>
                </a:solidFill>
                <a:latin typeface="Branding Medium" pitchFamily="2" charset="77"/>
                <a:ea typeface="+mn-lt"/>
                <a:cs typeface="Calibri" panose="020F0502020204030204"/>
              </a:rPr>
              <a:t>CONSERVES HABITAT</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CF71244-DE5F-BC0B-669F-22FB5BCBD668}"/>
              </a:ext>
            </a:extLst>
          </p:cNvPr>
          <p:cNvSpPr txBox="1"/>
          <p:nvPr/>
        </p:nvSpPr>
        <p:spPr>
          <a:xfrm>
            <a:off x="4070602" y="5726325"/>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IMPROVES BIODIVERSITY</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Flowchart: Connector 9">
            <a:extLst>
              <a:ext uri="{FF2B5EF4-FFF2-40B4-BE49-F238E27FC236}">
                <a16:creationId xmlns:a16="http://schemas.microsoft.com/office/drawing/2014/main" id="{E067696E-039C-DA31-A830-5B280B5CDD6B}"/>
              </a:ext>
            </a:extLst>
          </p:cNvPr>
          <p:cNvSpPr/>
          <p:nvPr/>
        </p:nvSpPr>
        <p:spPr>
          <a:xfrm>
            <a:off x="1475213" y="4150448"/>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lowchart: Connector 11">
            <a:extLst>
              <a:ext uri="{FF2B5EF4-FFF2-40B4-BE49-F238E27FC236}">
                <a16:creationId xmlns:a16="http://schemas.microsoft.com/office/drawing/2014/main" id="{72FAC560-D9DA-38C3-0E2E-BA5AC5024E71}"/>
              </a:ext>
            </a:extLst>
          </p:cNvPr>
          <p:cNvSpPr/>
          <p:nvPr/>
        </p:nvSpPr>
        <p:spPr>
          <a:xfrm>
            <a:off x="4295540" y="4150574"/>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Content Placeholder 2">
            <a:extLst>
              <a:ext uri="{FF2B5EF4-FFF2-40B4-BE49-F238E27FC236}">
                <a16:creationId xmlns:a16="http://schemas.microsoft.com/office/drawing/2014/main" id="{09658352-0B92-2C47-BF45-F4AED3052FA2}"/>
              </a:ext>
            </a:extLst>
          </p:cNvPr>
          <p:cNvSpPr txBox="1">
            <a:spLocks/>
          </p:cNvSpPr>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lang="en-CA" sz="2400" b="1" dirty="0">
                <a:solidFill>
                  <a:prstClr val="white"/>
                </a:solidFill>
                <a:latin typeface="Branding Bold" pitchFamily="2" charset="77"/>
              </a:rPr>
              <a:t>1</a:t>
            </a:r>
            <a:r>
              <a:rPr kumimoji="0" lang="en-CA" sz="2400" b="1" i="0" u="none" strike="noStrike" kern="1200" cap="none" spc="0" normalizeH="0" baseline="0" noProof="0" dirty="0">
                <a:ln>
                  <a:noFill/>
                </a:ln>
                <a:solidFill>
                  <a:prstClr val="white"/>
                </a:solidFill>
                <a:effectLst/>
                <a:uLnTx/>
                <a:uFillTx/>
                <a:latin typeface="Branding Bold" pitchFamily="2" charset="77"/>
                <a:ea typeface="+mn-ea"/>
                <a:cs typeface="+mn-cs"/>
              </a:rPr>
              <a:t>. PROTECT EXISTING HABITAT</a:t>
            </a:r>
            <a:endParaRPr kumimoji="0" lang="en-CA" sz="2400" b="1" i="0" u="none" strike="noStrike" kern="1200" cap="none" spc="0" normalizeH="0" baseline="0" noProof="0" dirty="0">
              <a:ln>
                <a:noFill/>
              </a:ln>
              <a:solidFill>
                <a:srgbClr val="E9E642"/>
              </a:solidFill>
              <a:effectLst/>
              <a:uLnTx/>
              <a:uFillTx/>
              <a:latin typeface="Branding Bold" pitchFamily="2" charset="77"/>
              <a:ea typeface="+mn-ea"/>
              <a:cs typeface="+mn-cs"/>
            </a:endParaRPr>
          </a:p>
        </p:txBody>
      </p:sp>
      <p:grpSp>
        <p:nvGrpSpPr>
          <p:cNvPr id="14" name="Group 13">
            <a:extLst>
              <a:ext uri="{FF2B5EF4-FFF2-40B4-BE49-F238E27FC236}">
                <a16:creationId xmlns:a16="http://schemas.microsoft.com/office/drawing/2014/main" id="{227C2008-318E-DEDA-CAB1-08D67BBF5D17}"/>
              </a:ext>
            </a:extLst>
          </p:cNvPr>
          <p:cNvGrpSpPr/>
          <p:nvPr/>
        </p:nvGrpSpPr>
        <p:grpSpPr>
          <a:xfrm>
            <a:off x="8583083" y="-103905"/>
            <a:ext cx="3608918" cy="669605"/>
            <a:chOff x="8583083" y="-103905"/>
            <a:chExt cx="3608918" cy="669605"/>
          </a:xfrm>
        </p:grpSpPr>
        <p:sp>
          <p:nvSpPr>
            <p:cNvPr id="6" name="Rectangle 5">
              <a:extLst>
                <a:ext uri="{FF2B5EF4-FFF2-40B4-BE49-F238E27FC236}">
                  <a16:creationId xmlns:a16="http://schemas.microsoft.com/office/drawing/2014/main" id="{5B3B9214-677E-58C2-0BB7-E40726ABBDF9}"/>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ontent Placeholder 2">
              <a:extLst>
                <a:ext uri="{FF2B5EF4-FFF2-40B4-BE49-F238E27FC236}">
                  <a16:creationId xmlns:a16="http://schemas.microsoft.com/office/drawing/2014/main" id="{A74D1C38-B6B2-2EF9-B107-E5486FB60031}"/>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4000"/>
                </a:lnSpc>
                <a:spcBef>
                  <a:spcPts val="0"/>
                </a:spcBef>
                <a:spcAft>
                  <a:spcPts val="0"/>
                </a:spcAft>
                <a:buClrTx/>
                <a:buSzTx/>
                <a:buFontTx/>
                <a:buNone/>
                <a:tabLst/>
                <a:defRPr/>
              </a:pPr>
              <a:r>
                <a:rPr kumimoji="0" lang="en-CA" sz="1700" b="1" i="0" u="none" strike="noStrike" kern="1200" cap="none" spc="0" normalizeH="0" baseline="0" noProof="0" dirty="0">
                  <a:ln>
                    <a:noFill/>
                  </a:ln>
                  <a:solidFill>
                    <a:srgbClr val="007A61"/>
                  </a:solidFill>
                  <a:effectLst/>
                  <a:uLnTx/>
                  <a:uFillTx/>
                  <a:latin typeface="Branding Black"/>
                  <a:ea typeface="+mn-ea"/>
                  <a:cs typeface="+mn-cs"/>
                </a:rPr>
                <a:t>CATTLE FARMERS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5" name="Content Placeholder 2">
            <a:extLst>
              <a:ext uri="{FF2B5EF4-FFF2-40B4-BE49-F238E27FC236}">
                <a16:creationId xmlns:a16="http://schemas.microsoft.com/office/drawing/2014/main" id="{EC3D9119-7B24-2A08-AB52-1031086A5B4D}"/>
              </a:ext>
            </a:extLst>
          </p:cNvPr>
          <p:cNvSpPr txBox="1">
            <a:spLocks/>
          </p:cNvSpPr>
          <p:nvPr/>
        </p:nvSpPr>
        <p:spPr>
          <a:xfrm>
            <a:off x="707328" y="1157742"/>
            <a:ext cx="6394813"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CA" sz="4800" b="1" dirty="0">
                <a:solidFill>
                  <a:srgbClr val="E9E642"/>
                </a:solidFill>
                <a:latin typeface="Branding Black" pitchFamily="2" charset="77"/>
              </a:rPr>
              <a:t>SUPPORT FOR </a:t>
            </a:r>
            <a:r>
              <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rPr>
              <a:t>GRASS-BASED AGRICULTURE</a:t>
            </a:r>
          </a:p>
        </p:txBody>
      </p:sp>
      <p:pic>
        <p:nvPicPr>
          <p:cNvPr id="3" name="Graphic 2" descr="Earth globe: Americas with solid fill">
            <a:extLst>
              <a:ext uri="{FF2B5EF4-FFF2-40B4-BE49-F238E27FC236}">
                <a16:creationId xmlns:a16="http://schemas.microsoft.com/office/drawing/2014/main" id="{2E6DAC7B-A61B-3CC8-A362-6333338305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07221" y="4247615"/>
            <a:ext cx="1198429" cy="1198428"/>
          </a:xfrm>
          <a:prstGeom prst="rect">
            <a:avLst/>
          </a:prstGeom>
        </p:spPr>
      </p:pic>
      <p:pic>
        <p:nvPicPr>
          <p:cNvPr id="4" name="Picture 3">
            <a:extLst>
              <a:ext uri="{FF2B5EF4-FFF2-40B4-BE49-F238E27FC236}">
                <a16:creationId xmlns:a16="http://schemas.microsoft.com/office/drawing/2014/main" id="{24B6A829-5ED5-A91F-5874-5327C139D8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00655" y="4349525"/>
            <a:ext cx="964949" cy="964949"/>
          </a:xfrm>
          <a:prstGeom prst="rect">
            <a:avLst/>
          </a:prstGeom>
        </p:spPr>
      </p:pic>
      <p:pic>
        <p:nvPicPr>
          <p:cNvPr id="2" name="Picture 2">
            <a:extLst>
              <a:ext uri="{FF2B5EF4-FFF2-40B4-BE49-F238E27FC236}">
                <a16:creationId xmlns:a16="http://schemas.microsoft.com/office/drawing/2014/main" id="{B6573EFF-B7CF-8BD1-598B-9C46DE54EE5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3179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9535599-6E69-0A4B-804F-8BC121C44918}"/>
              </a:ext>
            </a:extLst>
          </p:cNvPr>
          <p:cNvPicPr>
            <a:picLocks noChangeAspect="1"/>
          </p:cNvPicPr>
          <p:nvPr/>
        </p:nvPicPr>
        <p:blipFill rotWithShape="1">
          <a:blip r:embed="rId3">
            <a:extLst>
              <a:ext uri="{28A0092B-C50C-407E-A947-70E740481C1C}">
                <a14:useLocalDpi xmlns:a14="http://schemas.microsoft.com/office/drawing/2010/main" val="0"/>
              </a:ext>
            </a:extLst>
          </a:blip>
          <a:srcRect l="5165" t="36016" r="43614" b="483"/>
          <a:stretch/>
        </p:blipFill>
        <p:spPr>
          <a:xfrm>
            <a:off x="6096000" y="1444493"/>
            <a:ext cx="6096000" cy="4376056"/>
          </a:xfrm>
          <a:prstGeom prst="rect">
            <a:avLst/>
          </a:prstGeom>
        </p:spPr>
      </p:pic>
      <p:sp>
        <p:nvSpPr>
          <p:cNvPr id="8" name="Content Placeholder 2">
            <a:extLst>
              <a:ext uri="{FF2B5EF4-FFF2-40B4-BE49-F238E27FC236}">
                <a16:creationId xmlns:a16="http://schemas.microsoft.com/office/drawing/2014/main" id="{06406F1A-5046-E543-A048-3C0B006157A0}"/>
              </a:ext>
            </a:extLst>
          </p:cNvPr>
          <p:cNvSpPr txBox="1">
            <a:spLocks/>
          </p:cNvSpPr>
          <p:nvPr/>
        </p:nvSpPr>
        <p:spPr>
          <a:xfrm>
            <a:off x="673644" y="2596474"/>
            <a:ext cx="5422356" cy="12089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dirty="0">
                <a:solidFill>
                  <a:prstClr val="white"/>
                </a:solidFill>
                <a:latin typeface="Branding SemiBold" pitchFamily="2" charset="77"/>
                <a:ea typeface="+mn-lt"/>
                <a:cs typeface="Calibri" panose="020F0502020204030204"/>
              </a:rPr>
              <a:t>Riparian areas are areas that are beside lakes, rivers, streams, and wetlands</a:t>
            </a:r>
            <a:endParaRPr kumimoji="0" lang="en-US" sz="2400" b="1" i="0" u="none" strike="noStrike" kern="1200" cap="none" spc="0" normalizeH="0" baseline="0" noProof="0" dirty="0">
              <a:ln>
                <a:noFill/>
              </a:ln>
              <a:solidFill>
                <a:prstClr val="white"/>
              </a:solidFill>
              <a:effectLst/>
              <a:uLnTx/>
              <a:uFillTx/>
              <a:latin typeface="Branding SemiBold" pitchFamily="2" charset="77"/>
              <a:ea typeface="+mn-lt"/>
              <a:cs typeface="Calibri" panose="020F0502020204030204"/>
            </a:endParaRPr>
          </a:p>
        </p:txBody>
      </p:sp>
      <p:sp>
        <p:nvSpPr>
          <p:cNvPr id="9" name="TextBox 8">
            <a:extLst>
              <a:ext uri="{FF2B5EF4-FFF2-40B4-BE49-F238E27FC236}">
                <a16:creationId xmlns:a16="http://schemas.microsoft.com/office/drawing/2014/main" id="{48E393B7-B038-2E02-ED14-1BA404E77FE8}"/>
              </a:ext>
            </a:extLst>
          </p:cNvPr>
          <p:cNvSpPr txBox="1"/>
          <p:nvPr/>
        </p:nvSpPr>
        <p:spPr>
          <a:xfrm>
            <a:off x="6653378" y="5820549"/>
            <a:ext cx="5597728"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Branding SemiBold" pitchFamily="2" charset="77"/>
                <a:ea typeface="+mn-ea"/>
                <a:cs typeface="+mn-cs"/>
              </a:rPr>
              <a:t>State Government of Victoria, Energy, Environment  &amp; Climate Action, 2023</a:t>
            </a:r>
            <a:endParaRPr kumimoji="0" lang="en-CA" sz="1200" b="1" i="0" u="none" strike="noStrike" kern="1200" cap="none" spc="0" normalizeH="0" baseline="0" noProof="0" dirty="0">
              <a:ln>
                <a:noFill/>
              </a:ln>
              <a:solidFill>
                <a:prstClr val="white"/>
              </a:solidFill>
              <a:effectLst/>
              <a:uLnTx/>
              <a:uFillTx/>
              <a:latin typeface="Branding SemiBold" pitchFamily="2" charset="77"/>
              <a:ea typeface="+mn-ea"/>
              <a:cs typeface="+mn-cs"/>
            </a:endParaRPr>
          </a:p>
        </p:txBody>
      </p:sp>
      <p:sp>
        <p:nvSpPr>
          <p:cNvPr id="17" name="TextBox 16">
            <a:extLst>
              <a:ext uri="{FF2B5EF4-FFF2-40B4-BE49-F238E27FC236}">
                <a16:creationId xmlns:a16="http://schemas.microsoft.com/office/drawing/2014/main" id="{D5641577-98A9-CA73-21FE-CE6351490EEE}"/>
              </a:ext>
            </a:extLst>
          </p:cNvPr>
          <p:cNvSpPr txBox="1"/>
          <p:nvPr/>
        </p:nvSpPr>
        <p:spPr>
          <a:xfrm>
            <a:off x="673644" y="5568525"/>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lang="en-US" sz="1600" dirty="0">
                <a:solidFill>
                  <a:prstClr val="white"/>
                </a:solidFill>
                <a:latin typeface="Branding Medium" pitchFamily="2" charset="77"/>
                <a:ea typeface="+mn-lt"/>
                <a:cs typeface="Calibri" panose="020F0502020204030204"/>
              </a:rPr>
              <a:t>REDUCES CONTAMINATION</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CF71244-DE5F-BC0B-669F-22FB5BCBD668}"/>
              </a:ext>
            </a:extLst>
          </p:cNvPr>
          <p:cNvSpPr txBox="1"/>
          <p:nvPr/>
        </p:nvSpPr>
        <p:spPr>
          <a:xfrm>
            <a:off x="3490030" y="5568651"/>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IMPROVES WATER QUALITY</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FB9A1C75-0120-F148-86C8-96C8EA9D7BBF}"/>
              </a:ext>
            </a:extLst>
          </p:cNvPr>
          <p:cNvGrpSpPr/>
          <p:nvPr/>
        </p:nvGrpSpPr>
        <p:grpSpPr>
          <a:xfrm>
            <a:off x="894641" y="3992774"/>
            <a:ext cx="1392764" cy="1392763"/>
            <a:chOff x="921071" y="4006462"/>
            <a:chExt cx="1828800" cy="1828800"/>
          </a:xfrm>
        </p:grpSpPr>
        <p:sp>
          <p:nvSpPr>
            <p:cNvPr id="10" name="Flowchart: Connector 9">
              <a:extLst>
                <a:ext uri="{FF2B5EF4-FFF2-40B4-BE49-F238E27FC236}">
                  <a16:creationId xmlns:a16="http://schemas.microsoft.com/office/drawing/2014/main" id="{E067696E-039C-DA31-A830-5B280B5CDD6B}"/>
                </a:ext>
              </a:extLst>
            </p:cNvPr>
            <p:cNvSpPr/>
            <p:nvPr/>
          </p:nvSpPr>
          <p:spPr>
            <a:xfrm>
              <a:off x="92107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6" name="Graphic 15" descr="Arrow Down with solid fill">
              <a:extLst>
                <a:ext uri="{FF2B5EF4-FFF2-40B4-BE49-F238E27FC236}">
                  <a16:creationId xmlns:a16="http://schemas.microsoft.com/office/drawing/2014/main" id="{5DBD6582-B8C0-8D14-35C4-27DA9E15F27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18444" y="4213074"/>
              <a:ext cx="1426230" cy="1426231"/>
            </a:xfrm>
            <a:prstGeom prst="rect">
              <a:avLst/>
            </a:prstGeom>
          </p:spPr>
        </p:pic>
      </p:grpSp>
      <p:sp>
        <p:nvSpPr>
          <p:cNvPr id="12" name="Flowchart: Connector 11">
            <a:extLst>
              <a:ext uri="{FF2B5EF4-FFF2-40B4-BE49-F238E27FC236}">
                <a16:creationId xmlns:a16="http://schemas.microsoft.com/office/drawing/2014/main" id="{72FAC560-D9DA-38C3-0E2E-BA5AC5024E71}"/>
              </a:ext>
            </a:extLst>
          </p:cNvPr>
          <p:cNvSpPr/>
          <p:nvPr/>
        </p:nvSpPr>
        <p:spPr>
          <a:xfrm>
            <a:off x="3714968" y="3992900"/>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Content Placeholder 2">
            <a:extLst>
              <a:ext uri="{FF2B5EF4-FFF2-40B4-BE49-F238E27FC236}">
                <a16:creationId xmlns:a16="http://schemas.microsoft.com/office/drawing/2014/main" id="{09658352-0B92-2C47-BF45-F4AED3052FA2}"/>
              </a:ext>
            </a:extLst>
          </p:cNvPr>
          <p:cNvSpPr txBox="1">
            <a:spLocks/>
          </p:cNvSpPr>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lang="en-CA" sz="2400" b="1" dirty="0">
                <a:solidFill>
                  <a:prstClr val="white"/>
                </a:solidFill>
                <a:latin typeface="Branding Bold" pitchFamily="2" charset="77"/>
              </a:rPr>
              <a:t>1</a:t>
            </a:r>
            <a:r>
              <a:rPr kumimoji="0" lang="en-CA" sz="2400" b="1" i="0" u="none" strike="noStrike" kern="1200" cap="none" spc="0" normalizeH="0" baseline="0" noProof="0" dirty="0">
                <a:ln>
                  <a:noFill/>
                </a:ln>
                <a:solidFill>
                  <a:prstClr val="white"/>
                </a:solidFill>
                <a:effectLst/>
                <a:uLnTx/>
                <a:uFillTx/>
                <a:latin typeface="Branding Bold" pitchFamily="2" charset="77"/>
                <a:ea typeface="+mn-ea"/>
                <a:cs typeface="+mn-cs"/>
              </a:rPr>
              <a:t>. PROTECT EXISTING HABITAT</a:t>
            </a:r>
            <a:endParaRPr kumimoji="0" lang="en-CA" sz="2400" b="1" i="0" u="none" strike="noStrike" kern="1200" cap="none" spc="0" normalizeH="0" baseline="0" noProof="0" dirty="0">
              <a:ln>
                <a:noFill/>
              </a:ln>
              <a:solidFill>
                <a:srgbClr val="E9E642"/>
              </a:solidFill>
              <a:effectLst/>
              <a:uLnTx/>
              <a:uFillTx/>
              <a:latin typeface="Branding Bold" pitchFamily="2" charset="77"/>
              <a:ea typeface="+mn-ea"/>
              <a:cs typeface="+mn-cs"/>
            </a:endParaRPr>
          </a:p>
        </p:txBody>
      </p:sp>
      <p:grpSp>
        <p:nvGrpSpPr>
          <p:cNvPr id="14" name="Group 13">
            <a:extLst>
              <a:ext uri="{FF2B5EF4-FFF2-40B4-BE49-F238E27FC236}">
                <a16:creationId xmlns:a16="http://schemas.microsoft.com/office/drawing/2014/main" id="{227C2008-318E-DEDA-CAB1-08D67BBF5D17}"/>
              </a:ext>
            </a:extLst>
          </p:cNvPr>
          <p:cNvGrpSpPr/>
          <p:nvPr/>
        </p:nvGrpSpPr>
        <p:grpSpPr>
          <a:xfrm>
            <a:off x="8583083" y="-103905"/>
            <a:ext cx="3608918" cy="669605"/>
            <a:chOff x="8583083" y="-103905"/>
            <a:chExt cx="3608918" cy="669605"/>
          </a:xfrm>
        </p:grpSpPr>
        <p:sp>
          <p:nvSpPr>
            <p:cNvPr id="6" name="Rectangle 5">
              <a:extLst>
                <a:ext uri="{FF2B5EF4-FFF2-40B4-BE49-F238E27FC236}">
                  <a16:creationId xmlns:a16="http://schemas.microsoft.com/office/drawing/2014/main" id="{5B3B9214-677E-58C2-0BB7-E40726ABBDF9}"/>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ontent Placeholder 2">
              <a:extLst>
                <a:ext uri="{FF2B5EF4-FFF2-40B4-BE49-F238E27FC236}">
                  <a16:creationId xmlns:a16="http://schemas.microsoft.com/office/drawing/2014/main" id="{A74D1C38-B6B2-2EF9-B107-E5486FB60031}"/>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4000"/>
                </a:lnSpc>
                <a:spcBef>
                  <a:spcPts val="0"/>
                </a:spcBef>
                <a:spcAft>
                  <a:spcPts val="0"/>
                </a:spcAft>
                <a:buClrTx/>
                <a:buSzTx/>
                <a:buFontTx/>
                <a:buNone/>
                <a:tabLst/>
                <a:defRPr/>
              </a:pPr>
              <a:r>
                <a:rPr kumimoji="0" lang="en-CA" sz="1700" b="1" i="0" u="none" strike="noStrike" kern="1200" cap="none" spc="0" normalizeH="0" baseline="0" noProof="0" dirty="0">
                  <a:ln>
                    <a:noFill/>
                  </a:ln>
                  <a:solidFill>
                    <a:srgbClr val="007A61"/>
                  </a:solidFill>
                  <a:effectLst/>
                  <a:uLnTx/>
                  <a:uFillTx/>
                  <a:latin typeface="Branding Black"/>
                  <a:ea typeface="+mn-ea"/>
                  <a:cs typeface="+mn-cs"/>
                </a:rPr>
                <a:t>CATTLE FARMERS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5" name="Content Placeholder 2">
            <a:extLst>
              <a:ext uri="{FF2B5EF4-FFF2-40B4-BE49-F238E27FC236}">
                <a16:creationId xmlns:a16="http://schemas.microsoft.com/office/drawing/2014/main" id="{EC3D9119-7B24-2A08-AB52-1031086A5B4D}"/>
              </a:ext>
            </a:extLst>
          </p:cNvPr>
          <p:cNvSpPr txBox="1">
            <a:spLocks/>
          </p:cNvSpPr>
          <p:nvPr/>
        </p:nvSpPr>
        <p:spPr>
          <a:xfrm>
            <a:off x="673644" y="1030283"/>
            <a:ext cx="5176662"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rPr>
              <a:t>RIPARIAN AREA MANAGEMENT</a:t>
            </a:r>
          </a:p>
        </p:txBody>
      </p:sp>
      <p:pic>
        <p:nvPicPr>
          <p:cNvPr id="15" name="Graphic 14" descr="Water outline">
            <a:extLst>
              <a:ext uri="{FF2B5EF4-FFF2-40B4-BE49-F238E27FC236}">
                <a16:creationId xmlns:a16="http://schemas.microsoft.com/office/drawing/2014/main" id="{06903BEA-D24F-0F58-4D33-D123B85235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3861341" y="4150250"/>
            <a:ext cx="1086178" cy="1086178"/>
          </a:xfrm>
          <a:prstGeom prst="rect">
            <a:avLst/>
          </a:prstGeom>
        </p:spPr>
      </p:pic>
      <p:pic>
        <p:nvPicPr>
          <p:cNvPr id="3" name="Picture 2">
            <a:extLst>
              <a:ext uri="{FF2B5EF4-FFF2-40B4-BE49-F238E27FC236}">
                <a16:creationId xmlns:a16="http://schemas.microsoft.com/office/drawing/2014/main" id="{4CB780A9-AA2A-41B6-5F6A-3A7FCF0A9B1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283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4D9F8756-BED9-954A-A155-985EC6C3329C}"/>
              </a:ext>
            </a:extLst>
          </p:cNvPr>
          <p:cNvSpPr txBox="1">
            <a:spLocks/>
          </p:cNvSpPr>
          <p:nvPr/>
        </p:nvSpPr>
        <p:spPr>
          <a:xfrm>
            <a:off x="673644" y="1030283"/>
            <a:ext cx="4215745"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rPr>
              <a:t>GRAZING</a:t>
            </a:r>
          </a:p>
        </p:txBody>
      </p:sp>
      <p:sp>
        <p:nvSpPr>
          <p:cNvPr id="8" name="Content Placeholder 2">
            <a:extLst>
              <a:ext uri="{FF2B5EF4-FFF2-40B4-BE49-F238E27FC236}">
                <a16:creationId xmlns:a16="http://schemas.microsoft.com/office/drawing/2014/main" id="{06406F1A-5046-E543-A048-3C0B006157A0}"/>
              </a:ext>
            </a:extLst>
          </p:cNvPr>
          <p:cNvSpPr txBox="1">
            <a:spLocks/>
          </p:cNvSpPr>
          <p:nvPr/>
        </p:nvSpPr>
        <p:spPr>
          <a:xfrm>
            <a:off x="681690" y="2133725"/>
            <a:ext cx="5659792" cy="12089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white"/>
                </a:solidFill>
                <a:effectLst/>
                <a:uLnTx/>
                <a:uFillTx/>
                <a:latin typeface="Branding SemiBold" pitchFamily="2" charset="77"/>
                <a:ea typeface="+mn-lt"/>
                <a:cs typeface="Calibri" panose="020F0502020204030204"/>
              </a:rPr>
              <a:t>Grasslands, tame pastures and native ecosystems evolved with grazers. Remember the bison?</a:t>
            </a:r>
          </a:p>
        </p:txBody>
      </p:sp>
      <p:sp>
        <p:nvSpPr>
          <p:cNvPr id="9" name="TextBox 8">
            <a:extLst>
              <a:ext uri="{FF2B5EF4-FFF2-40B4-BE49-F238E27FC236}">
                <a16:creationId xmlns:a16="http://schemas.microsoft.com/office/drawing/2014/main" id="{48E393B7-B038-2E02-ED14-1BA404E77FE8}"/>
              </a:ext>
            </a:extLst>
          </p:cNvPr>
          <p:cNvSpPr txBox="1"/>
          <p:nvPr/>
        </p:nvSpPr>
        <p:spPr>
          <a:xfrm rot="16200000">
            <a:off x="5829150" y="5273246"/>
            <a:ext cx="263768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Branding SemiBold" pitchFamily="2" charset="77"/>
                <a:ea typeface="+mn-ea"/>
                <a:cs typeface="+mn-cs"/>
              </a:rPr>
              <a:t>Photo: Sara </a:t>
            </a:r>
            <a:r>
              <a:rPr kumimoji="0" lang="en-US" sz="1200" b="1" i="0" u="none" strike="noStrike" kern="1200" cap="none" spc="0" normalizeH="0" baseline="0" noProof="0" err="1">
                <a:ln>
                  <a:noFill/>
                </a:ln>
                <a:solidFill>
                  <a:prstClr val="white"/>
                </a:solidFill>
                <a:effectLst/>
                <a:uLnTx/>
                <a:uFillTx/>
                <a:latin typeface="Branding SemiBold" pitchFamily="2" charset="77"/>
                <a:ea typeface="+mn-ea"/>
                <a:cs typeface="+mn-cs"/>
              </a:rPr>
              <a:t>Hylton</a:t>
            </a:r>
            <a:r>
              <a:rPr kumimoji="0" lang="en-US" sz="1200" b="1" i="0" u="none" strike="noStrike" kern="1200" cap="none" spc="0" normalizeH="0" baseline="0" noProof="0">
                <a:ln>
                  <a:noFill/>
                </a:ln>
                <a:solidFill>
                  <a:prstClr val="white"/>
                </a:solidFill>
                <a:effectLst/>
                <a:uLnTx/>
                <a:uFillTx/>
                <a:latin typeface="Branding SemiBold" pitchFamily="2" charset="77"/>
                <a:ea typeface="+mn-ea"/>
                <a:cs typeface="+mn-cs"/>
              </a:rPr>
              <a:t>/The Narwhal</a:t>
            </a:r>
            <a:endParaRPr kumimoji="0" lang="en-CA" sz="1200" b="1" i="0" u="none" strike="noStrike" kern="1200" cap="none" spc="0" normalizeH="0" baseline="0" noProof="0">
              <a:ln>
                <a:noFill/>
              </a:ln>
              <a:solidFill>
                <a:prstClr val="white"/>
              </a:solidFill>
              <a:effectLst/>
              <a:uLnTx/>
              <a:uFillTx/>
              <a:latin typeface="Branding SemiBold" pitchFamily="2" charset="77"/>
              <a:ea typeface="+mn-ea"/>
              <a:cs typeface="+mn-cs"/>
            </a:endParaRPr>
          </a:p>
        </p:txBody>
      </p:sp>
      <p:sp>
        <p:nvSpPr>
          <p:cNvPr id="17" name="TextBox 16">
            <a:extLst>
              <a:ext uri="{FF2B5EF4-FFF2-40B4-BE49-F238E27FC236}">
                <a16:creationId xmlns:a16="http://schemas.microsoft.com/office/drawing/2014/main" id="{D5641577-98A9-CA73-21FE-CE6351490EEE}"/>
              </a:ext>
            </a:extLst>
          </p:cNvPr>
          <p:cNvSpPr txBox="1"/>
          <p:nvPr/>
        </p:nvSpPr>
        <p:spPr>
          <a:xfrm>
            <a:off x="613822" y="5239122"/>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IMPROVE SOIL FERTILITY</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CF71244-DE5F-BC0B-669F-22FB5BCBD668}"/>
              </a:ext>
            </a:extLst>
          </p:cNvPr>
          <p:cNvSpPr txBox="1"/>
          <p:nvPr/>
        </p:nvSpPr>
        <p:spPr>
          <a:xfrm>
            <a:off x="2464911" y="5239122"/>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Branding Medium" pitchFamily="2" charset="77"/>
                <a:ea typeface="+mn-lt"/>
                <a:cs typeface="Calibri" panose="020F0502020204030204"/>
              </a:rPr>
              <a:t>STORES</a:t>
            </a:r>
            <a:br>
              <a:rPr kumimoji="0" lang="en-US" sz="1600" b="0" i="0" u="none" strike="noStrike" kern="1200" cap="none" spc="0" normalizeH="0" baseline="0" noProof="0">
                <a:ln>
                  <a:noFill/>
                </a:ln>
                <a:solidFill>
                  <a:prstClr val="white"/>
                </a:solidFill>
                <a:effectLst/>
                <a:uLnTx/>
                <a:uFillTx/>
                <a:latin typeface="Branding Medium" pitchFamily="2" charset="77"/>
                <a:ea typeface="+mn-lt"/>
                <a:cs typeface="Calibri" panose="020F0502020204030204"/>
              </a:rPr>
            </a:br>
            <a:r>
              <a:rPr kumimoji="0" lang="en-US" sz="1600" b="0" i="0" u="none" strike="noStrike" kern="1200" cap="none" spc="0" normalizeH="0" baseline="0" noProof="0">
                <a:ln>
                  <a:noFill/>
                </a:ln>
                <a:solidFill>
                  <a:prstClr val="white"/>
                </a:solidFill>
                <a:effectLst/>
                <a:uLnTx/>
                <a:uFillTx/>
                <a:latin typeface="Branding Medium" pitchFamily="2" charset="77"/>
                <a:ea typeface="+mn-lt"/>
                <a:cs typeface="Calibri" panose="020F0502020204030204"/>
              </a:rPr>
              <a:t>CARBON</a:t>
            </a:r>
            <a:endParaRPr kumimoji="0" lang="en-CA"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FB9A1C75-0120-F148-86C8-96C8EA9D7BBF}"/>
              </a:ext>
            </a:extLst>
          </p:cNvPr>
          <p:cNvGrpSpPr/>
          <p:nvPr/>
        </p:nvGrpSpPr>
        <p:grpSpPr>
          <a:xfrm>
            <a:off x="834819" y="3663371"/>
            <a:ext cx="1392764" cy="1392763"/>
            <a:chOff x="921071" y="4006462"/>
            <a:chExt cx="1828800" cy="1828800"/>
          </a:xfrm>
        </p:grpSpPr>
        <p:sp>
          <p:nvSpPr>
            <p:cNvPr id="10" name="Flowchart: Connector 9">
              <a:extLst>
                <a:ext uri="{FF2B5EF4-FFF2-40B4-BE49-F238E27FC236}">
                  <a16:creationId xmlns:a16="http://schemas.microsoft.com/office/drawing/2014/main" id="{E067696E-039C-DA31-A830-5B280B5CDD6B}"/>
                </a:ext>
              </a:extLst>
            </p:cNvPr>
            <p:cNvSpPr/>
            <p:nvPr/>
          </p:nvSpPr>
          <p:spPr>
            <a:xfrm>
              <a:off x="92107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6" name="Graphic 15" descr="Plant outline">
              <a:extLst>
                <a:ext uri="{FF2B5EF4-FFF2-40B4-BE49-F238E27FC236}">
                  <a16:creationId xmlns:a16="http://schemas.microsoft.com/office/drawing/2014/main" id="{5DBD6582-B8C0-8D14-35C4-27DA9E15F27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8444" y="4213074"/>
              <a:ext cx="1426231" cy="1426231"/>
            </a:xfrm>
            <a:prstGeom prst="rect">
              <a:avLst/>
            </a:prstGeom>
          </p:spPr>
        </p:pic>
      </p:grpSp>
      <p:grpSp>
        <p:nvGrpSpPr>
          <p:cNvPr id="3" name="Group 2">
            <a:extLst>
              <a:ext uri="{FF2B5EF4-FFF2-40B4-BE49-F238E27FC236}">
                <a16:creationId xmlns:a16="http://schemas.microsoft.com/office/drawing/2014/main" id="{DAA23C6A-15EB-B244-8EB1-DB5E3E78A6EF}"/>
              </a:ext>
            </a:extLst>
          </p:cNvPr>
          <p:cNvGrpSpPr/>
          <p:nvPr/>
        </p:nvGrpSpPr>
        <p:grpSpPr>
          <a:xfrm>
            <a:off x="2689849" y="3663371"/>
            <a:ext cx="1392764" cy="1392763"/>
            <a:chOff x="3356861" y="4006462"/>
            <a:chExt cx="1828800" cy="1828800"/>
          </a:xfrm>
        </p:grpSpPr>
        <p:sp>
          <p:nvSpPr>
            <p:cNvPr id="12" name="Flowchart: Connector 11">
              <a:extLst>
                <a:ext uri="{FF2B5EF4-FFF2-40B4-BE49-F238E27FC236}">
                  <a16:creationId xmlns:a16="http://schemas.microsoft.com/office/drawing/2014/main" id="{72FAC560-D9DA-38C3-0E2E-BA5AC5024E71}"/>
                </a:ext>
              </a:extLst>
            </p:cNvPr>
            <p:cNvSpPr/>
            <p:nvPr/>
          </p:nvSpPr>
          <p:spPr>
            <a:xfrm>
              <a:off x="335686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E1A5CC32-DED8-E489-CA6C-E613643270E0}"/>
                </a:ext>
              </a:extLst>
            </p:cNvPr>
            <p:cNvSpPr txBox="1"/>
            <p:nvPr/>
          </p:nvSpPr>
          <p:spPr>
            <a:xfrm>
              <a:off x="3499423" y="4349525"/>
              <a:ext cx="1525504" cy="9699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00" b="1" i="0" u="none" strike="noStrike" kern="1200" cap="none" spc="0" normalizeH="0" baseline="0" noProof="0">
                  <a:ln>
                    <a:noFill/>
                  </a:ln>
                  <a:solidFill>
                    <a:prstClr val="white"/>
                  </a:solidFill>
                  <a:effectLst/>
                  <a:uLnTx/>
                  <a:uFillTx/>
                  <a:latin typeface="Branding Bold" pitchFamily="2" charset="77"/>
                  <a:ea typeface="+mn-lt"/>
                  <a:cs typeface="Calibri" panose="020F0502020204030204"/>
                </a:rPr>
                <a:t>CO</a:t>
              </a:r>
              <a:r>
                <a:rPr kumimoji="0" lang="en-US" sz="4200" b="1" i="0" u="none" strike="noStrike" kern="1200" cap="none" spc="0" normalizeH="0" baseline="-25000" noProof="0">
                  <a:ln>
                    <a:noFill/>
                  </a:ln>
                  <a:solidFill>
                    <a:prstClr val="white"/>
                  </a:solidFill>
                  <a:effectLst/>
                  <a:uLnTx/>
                  <a:uFillTx/>
                  <a:latin typeface="Branding Bold" pitchFamily="2" charset="77"/>
                  <a:ea typeface="+mn-lt"/>
                  <a:cs typeface="Calibri" panose="020F0502020204030204"/>
                </a:rPr>
                <a:t>2</a:t>
              </a:r>
              <a:endParaRPr kumimoji="0" lang="en-CA" sz="4200" b="0" i="0" u="none" strike="noStrike" kern="1200" cap="none" spc="0" normalizeH="0" baseline="-25000" noProof="0">
                <a:ln>
                  <a:noFill/>
                </a:ln>
                <a:solidFill>
                  <a:prstClr val="black"/>
                </a:solidFill>
                <a:effectLst/>
                <a:uLnTx/>
                <a:uFillTx/>
                <a:latin typeface="Calibri" panose="020F0502020204030204"/>
                <a:ea typeface="+mn-ea"/>
                <a:cs typeface="+mn-cs"/>
              </a:endParaRPr>
            </a:p>
          </p:txBody>
        </p:sp>
      </p:grpSp>
      <p:grpSp>
        <p:nvGrpSpPr>
          <p:cNvPr id="4" name="Group 3">
            <a:extLst>
              <a:ext uri="{FF2B5EF4-FFF2-40B4-BE49-F238E27FC236}">
                <a16:creationId xmlns:a16="http://schemas.microsoft.com/office/drawing/2014/main" id="{E64C8CD2-5C8D-524D-984F-BE7199F3C612}"/>
              </a:ext>
            </a:extLst>
          </p:cNvPr>
          <p:cNvGrpSpPr/>
          <p:nvPr/>
        </p:nvGrpSpPr>
        <p:grpSpPr>
          <a:xfrm>
            <a:off x="4556942" y="3667570"/>
            <a:ext cx="1392764" cy="1392763"/>
            <a:chOff x="5842155" y="4011975"/>
            <a:chExt cx="1828800" cy="1828800"/>
          </a:xfrm>
        </p:grpSpPr>
        <p:sp>
          <p:nvSpPr>
            <p:cNvPr id="22" name="Flowchart: Connector 21">
              <a:extLst>
                <a:ext uri="{FF2B5EF4-FFF2-40B4-BE49-F238E27FC236}">
                  <a16:creationId xmlns:a16="http://schemas.microsoft.com/office/drawing/2014/main" id="{700AC74F-AC0C-30AF-C2B6-855F4AA308CC}"/>
                </a:ext>
              </a:extLst>
            </p:cNvPr>
            <p:cNvSpPr/>
            <p:nvPr/>
          </p:nvSpPr>
          <p:spPr>
            <a:xfrm>
              <a:off x="5842155" y="4011975"/>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3" name="Graphic 22" descr="Earth globe: Americas with solid fill">
              <a:extLst>
                <a:ext uri="{FF2B5EF4-FFF2-40B4-BE49-F238E27FC236}">
                  <a16:creationId xmlns:a16="http://schemas.microsoft.com/office/drawing/2014/main" id="{37379AB1-E0F9-B778-06EF-92051497795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66811" y="4147140"/>
              <a:ext cx="1573624" cy="1573624"/>
            </a:xfrm>
            <a:prstGeom prst="rect">
              <a:avLst/>
            </a:prstGeom>
          </p:spPr>
        </p:pic>
      </p:grpSp>
      <p:sp>
        <p:nvSpPr>
          <p:cNvPr id="24" name="TextBox 23">
            <a:extLst>
              <a:ext uri="{FF2B5EF4-FFF2-40B4-BE49-F238E27FC236}">
                <a16:creationId xmlns:a16="http://schemas.microsoft.com/office/drawing/2014/main" id="{9039845E-A023-E87C-6890-B99D07DEFDA6}"/>
              </a:ext>
            </a:extLst>
          </p:cNvPr>
          <p:cNvSpPr txBox="1"/>
          <p:nvPr/>
        </p:nvSpPr>
        <p:spPr>
          <a:xfrm>
            <a:off x="4266591" y="5239122"/>
            <a:ext cx="1968999"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Branding Medium" pitchFamily="2" charset="77"/>
                <a:ea typeface="+mn-lt"/>
                <a:cs typeface="Calibri" panose="020F0502020204030204"/>
              </a:rPr>
              <a:t>IMPROVES BIODIVERSITY</a:t>
            </a:r>
            <a:endParaRPr kumimoji="0" lang="en-CA"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Content Placeholder 2">
            <a:extLst>
              <a:ext uri="{FF2B5EF4-FFF2-40B4-BE49-F238E27FC236}">
                <a16:creationId xmlns:a16="http://schemas.microsoft.com/office/drawing/2014/main" id="{09658352-0B92-2C47-BF45-F4AED3052FA2}"/>
              </a:ext>
            </a:extLst>
          </p:cNvPr>
          <p:cNvSpPr txBox="1">
            <a:spLocks/>
          </p:cNvSpPr>
          <p:nvPr/>
        </p:nvSpPr>
        <p:spPr>
          <a:xfrm>
            <a:off x="707328" y="627626"/>
            <a:ext cx="4774033" cy="654685"/>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kumimoji="0" lang="en-CA" sz="2400" b="1" i="0" u="none" strike="noStrike" kern="1200" cap="none" spc="0" normalizeH="0" baseline="0" noProof="0" dirty="0">
                <a:ln>
                  <a:noFill/>
                </a:ln>
                <a:solidFill>
                  <a:prstClr val="white"/>
                </a:solidFill>
                <a:effectLst/>
                <a:uLnTx/>
                <a:uFillTx/>
                <a:latin typeface="Branding Bold" pitchFamily="2" charset="77"/>
                <a:ea typeface="+mn-ea"/>
                <a:cs typeface="+mn-cs"/>
              </a:rPr>
              <a:t>2. MANAGING GRASSLANDS WITH CATTLE</a:t>
            </a:r>
            <a:endParaRPr kumimoji="0" lang="en-CA" sz="2400" b="1" i="0" u="none" strike="noStrike" kern="1200" cap="none" spc="0" normalizeH="0" baseline="0" noProof="0" dirty="0">
              <a:ln>
                <a:noFill/>
              </a:ln>
              <a:solidFill>
                <a:srgbClr val="E9E642"/>
              </a:solidFill>
              <a:effectLst/>
              <a:uLnTx/>
              <a:uFillTx/>
              <a:latin typeface="Branding Bold" pitchFamily="2" charset="77"/>
              <a:ea typeface="+mn-ea"/>
              <a:cs typeface="+mn-cs"/>
            </a:endParaRPr>
          </a:p>
        </p:txBody>
      </p:sp>
      <p:pic>
        <p:nvPicPr>
          <p:cNvPr id="13" name="Picture 12">
            <a:extLst>
              <a:ext uri="{FF2B5EF4-FFF2-40B4-BE49-F238E27FC236}">
                <a16:creationId xmlns:a16="http://schemas.microsoft.com/office/drawing/2014/main" id="{C9535599-6E69-0A4B-804F-8BC121C44918}"/>
              </a:ext>
            </a:extLst>
          </p:cNvPr>
          <p:cNvPicPr>
            <a:picLocks noChangeAspect="1"/>
          </p:cNvPicPr>
          <p:nvPr/>
        </p:nvPicPr>
        <p:blipFill rotWithShape="1">
          <a:blip r:embed="rId7">
            <a:extLst>
              <a:ext uri="{28A0092B-C50C-407E-A947-70E740481C1C}">
                <a14:useLocalDpi xmlns:a14="http://schemas.microsoft.com/office/drawing/2010/main" val="0"/>
              </a:ext>
            </a:extLst>
          </a:blip>
          <a:srcRect l="60196"/>
          <a:stretch/>
        </p:blipFill>
        <p:spPr>
          <a:xfrm>
            <a:off x="7302613" y="-51588"/>
            <a:ext cx="4889386" cy="6909588"/>
          </a:xfrm>
          <a:prstGeom prst="rect">
            <a:avLst/>
          </a:prstGeom>
        </p:spPr>
      </p:pic>
      <p:grpSp>
        <p:nvGrpSpPr>
          <p:cNvPr id="14" name="Group 13">
            <a:extLst>
              <a:ext uri="{FF2B5EF4-FFF2-40B4-BE49-F238E27FC236}">
                <a16:creationId xmlns:a16="http://schemas.microsoft.com/office/drawing/2014/main" id="{227C2008-318E-DEDA-CAB1-08D67BBF5D17}"/>
              </a:ext>
            </a:extLst>
          </p:cNvPr>
          <p:cNvGrpSpPr/>
          <p:nvPr/>
        </p:nvGrpSpPr>
        <p:grpSpPr>
          <a:xfrm>
            <a:off x="8583083" y="-103905"/>
            <a:ext cx="3608918" cy="669605"/>
            <a:chOff x="8583083" y="-103905"/>
            <a:chExt cx="3608918" cy="669605"/>
          </a:xfrm>
        </p:grpSpPr>
        <p:sp>
          <p:nvSpPr>
            <p:cNvPr id="6" name="Rectangle 5">
              <a:extLst>
                <a:ext uri="{FF2B5EF4-FFF2-40B4-BE49-F238E27FC236}">
                  <a16:creationId xmlns:a16="http://schemas.microsoft.com/office/drawing/2014/main" id="{5B3B9214-677E-58C2-0BB7-E40726ABBDF9}"/>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ontent Placeholder 2">
              <a:extLst>
                <a:ext uri="{FF2B5EF4-FFF2-40B4-BE49-F238E27FC236}">
                  <a16:creationId xmlns:a16="http://schemas.microsoft.com/office/drawing/2014/main" id="{A74D1C38-B6B2-2EF9-B107-E5486FB60031}"/>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4000"/>
                </a:lnSpc>
                <a:spcBef>
                  <a:spcPts val="0"/>
                </a:spcBef>
                <a:spcAft>
                  <a:spcPts val="0"/>
                </a:spcAft>
                <a:buClrTx/>
                <a:buSzTx/>
                <a:buFontTx/>
                <a:buNone/>
                <a:tabLst/>
                <a:defRPr/>
              </a:pPr>
              <a:r>
                <a:rPr kumimoji="0" lang="en-CA" sz="1700" b="1" i="0" u="none" strike="noStrike" kern="1200" cap="none" spc="0" normalizeH="0" baseline="0" noProof="0" dirty="0">
                  <a:ln>
                    <a:noFill/>
                  </a:ln>
                  <a:solidFill>
                    <a:srgbClr val="007A61"/>
                  </a:solidFill>
                  <a:effectLst/>
                  <a:uLnTx/>
                  <a:uFillTx/>
                  <a:latin typeface="Branding Black"/>
                  <a:ea typeface="+mn-ea"/>
                  <a:cs typeface="+mn-cs"/>
                </a:rPr>
                <a:t>CATTLE FARMERS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5" name="Picture 2">
            <a:extLst>
              <a:ext uri="{FF2B5EF4-FFF2-40B4-BE49-F238E27FC236}">
                <a16:creationId xmlns:a16="http://schemas.microsoft.com/office/drawing/2014/main" id="{223233D6-4082-6A9A-4811-1C4E332A318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7770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F9805BC-0732-3241-9F18-3012C9E66D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50" y="0"/>
            <a:ext cx="12179300" cy="6858000"/>
          </a:xfrm>
          <a:prstGeom prst="rect">
            <a:avLst/>
          </a:prstGeom>
        </p:spPr>
      </p:pic>
      <p:sp>
        <p:nvSpPr>
          <p:cNvPr id="8" name="Content Placeholder 2">
            <a:extLst>
              <a:ext uri="{FF2B5EF4-FFF2-40B4-BE49-F238E27FC236}">
                <a16:creationId xmlns:a16="http://schemas.microsoft.com/office/drawing/2014/main" id="{7055BC24-B377-E248-9E1B-5DFCEF4B47EC}"/>
              </a:ext>
            </a:extLst>
          </p:cNvPr>
          <p:cNvSpPr txBox="1">
            <a:spLocks/>
          </p:cNvSpPr>
          <p:nvPr/>
        </p:nvSpPr>
        <p:spPr>
          <a:xfrm>
            <a:off x="1081668" y="4922717"/>
            <a:ext cx="11110332" cy="8424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5600" b="1">
                <a:solidFill>
                  <a:schemeClr val="bg1"/>
                </a:solidFill>
                <a:latin typeface="Branding Black" pitchFamily="2" charset="77"/>
              </a:rPr>
              <a:t>CATTLE AS BISON?</a:t>
            </a:r>
          </a:p>
        </p:txBody>
      </p:sp>
      <p:grpSp>
        <p:nvGrpSpPr>
          <p:cNvPr id="6" name="Group 5">
            <a:extLst>
              <a:ext uri="{FF2B5EF4-FFF2-40B4-BE49-F238E27FC236}">
                <a16:creationId xmlns:a16="http://schemas.microsoft.com/office/drawing/2014/main" id="{3F30C6C5-632A-C60E-050A-3CE9A3CDD108}"/>
              </a:ext>
            </a:extLst>
          </p:cNvPr>
          <p:cNvGrpSpPr/>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E811EF49-F3C2-1280-925B-85EA860FA213}"/>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Content Placeholder 2">
              <a:extLst>
                <a:ext uri="{FF2B5EF4-FFF2-40B4-BE49-F238E27FC236}">
                  <a16:creationId xmlns:a16="http://schemas.microsoft.com/office/drawing/2014/main" id="{EDA6AFD2-A993-4167-8564-E889E7565F15}"/>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CATTLE FARMERS</a:t>
              </a:r>
              <a:endParaRPr lang="en-US" dirty="0">
                <a:cs typeface="Calibri" panose="020F0502020204030204"/>
              </a:endParaRPr>
            </a:p>
          </p:txBody>
        </p:sp>
      </p:grpSp>
      <p:pic>
        <p:nvPicPr>
          <p:cNvPr id="2" name="Picture 2">
            <a:extLst>
              <a:ext uri="{FF2B5EF4-FFF2-40B4-BE49-F238E27FC236}">
                <a16:creationId xmlns:a16="http://schemas.microsoft.com/office/drawing/2014/main" id="{5F374F23-BE31-AD7A-FAF6-DF037FC44E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09531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pic>
        <p:nvPicPr>
          <p:cNvPr id="6" name="Online Media 5" title="Guardians of the Grasslands">
            <a:hlinkClick r:id="" action="ppaction://media"/>
            <a:extLst>
              <a:ext uri="{FF2B5EF4-FFF2-40B4-BE49-F238E27FC236}">
                <a16:creationId xmlns:a16="http://schemas.microsoft.com/office/drawing/2014/main" id="{525A9019-805C-4C80-AFA2-CD03C99B310D}"/>
              </a:ext>
            </a:extLst>
          </p:cNvPr>
          <p:cNvPicPr>
            <a:picLocks noGrp="1" noRot="1" noChangeAspect="1"/>
          </p:cNvPicPr>
          <p:nvPr>
            <p:ph sz="half" idx="1"/>
            <a:videoFile r:link="rId1"/>
          </p:nvPr>
        </p:nvPicPr>
        <p:blipFill>
          <a:blip r:embed="rId5"/>
          <a:stretch>
            <a:fillRect/>
          </a:stretch>
        </p:blipFill>
        <p:spPr>
          <a:xfrm>
            <a:off x="6330174" y="2049619"/>
            <a:ext cx="4887951" cy="3665963"/>
          </a:xfrm>
        </p:spPr>
      </p:pic>
      <p:pic>
        <p:nvPicPr>
          <p:cNvPr id="5" name="Online Media 4" title="Guardians of the Grasslands">
            <a:hlinkClick r:id="" action="ppaction://media"/>
            <a:extLst>
              <a:ext uri="{FF2B5EF4-FFF2-40B4-BE49-F238E27FC236}">
                <a16:creationId xmlns:a16="http://schemas.microsoft.com/office/drawing/2014/main" id="{B7609FA1-6696-492C-87FA-CE54F6CBE5A2}"/>
              </a:ext>
            </a:extLst>
          </p:cNvPr>
          <p:cNvPicPr>
            <a:picLocks noGrp="1" noRot="1" noChangeAspect="1"/>
          </p:cNvPicPr>
          <p:nvPr>
            <p:ph sz="half" idx="2"/>
            <a:videoFile r:link="rId2"/>
          </p:nvPr>
        </p:nvPicPr>
        <p:blipFill>
          <a:blip r:embed="rId5"/>
          <a:stretch>
            <a:fillRect/>
          </a:stretch>
        </p:blipFill>
        <p:spPr>
          <a:xfrm>
            <a:off x="1193820" y="2049618"/>
            <a:ext cx="4887951" cy="3665963"/>
          </a:xfrm>
        </p:spPr>
      </p:pic>
      <p:sp>
        <p:nvSpPr>
          <p:cNvPr id="9" name="Content Placeholder 2">
            <a:extLst>
              <a:ext uri="{FF2B5EF4-FFF2-40B4-BE49-F238E27FC236}">
                <a16:creationId xmlns:a16="http://schemas.microsoft.com/office/drawing/2014/main" id="{715984D6-D503-0D47-979D-BDFFC34CF199}"/>
              </a:ext>
            </a:extLst>
          </p:cNvPr>
          <p:cNvSpPr txBox="1">
            <a:spLocks/>
          </p:cNvSpPr>
          <p:nvPr/>
        </p:nvSpPr>
        <p:spPr>
          <a:xfrm>
            <a:off x="1081668" y="979723"/>
            <a:ext cx="5921298" cy="127460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a:solidFill>
                  <a:schemeClr val="bg1"/>
                </a:solidFill>
                <a:latin typeface="Branding Black" pitchFamily="2" charset="77"/>
              </a:rPr>
              <a:t>MYTH BUSTING</a:t>
            </a:r>
            <a:endParaRPr lang="en-CA" sz="5600" b="1">
              <a:solidFill>
                <a:srgbClr val="E9E642"/>
              </a:solidFill>
              <a:latin typeface="Branding Black" pitchFamily="2" charset="77"/>
            </a:endParaRPr>
          </a:p>
        </p:txBody>
      </p:sp>
      <p:grpSp>
        <p:nvGrpSpPr>
          <p:cNvPr id="7" name="Group 6">
            <a:extLst>
              <a:ext uri="{FF2B5EF4-FFF2-40B4-BE49-F238E27FC236}">
                <a16:creationId xmlns:a16="http://schemas.microsoft.com/office/drawing/2014/main" id="{A396EABB-BAC9-29D7-FCF8-40B302B72464}"/>
              </a:ext>
            </a:extLst>
          </p:cNvPr>
          <p:cNvGrpSpPr/>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CEC034BD-09D5-4934-1D10-D40B31321E3D}"/>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18DD4136-EBB3-DAEE-1AB2-45F54B1541EB}"/>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a:solidFill>
                    <a:srgbClr val="007A61"/>
                  </a:solidFill>
                  <a:latin typeface="Branding Black"/>
                </a:rPr>
                <a:t>CATTLE FARMERS</a:t>
              </a:r>
              <a:endParaRPr lang="en-US"/>
            </a:p>
          </p:txBody>
        </p:sp>
      </p:grpSp>
      <p:pic>
        <p:nvPicPr>
          <p:cNvPr id="2" name="Picture 2">
            <a:extLst>
              <a:ext uri="{FF2B5EF4-FFF2-40B4-BE49-F238E27FC236}">
                <a16:creationId xmlns:a16="http://schemas.microsoft.com/office/drawing/2014/main" id="{62CCFCC4-3AFC-ACC8-A365-75D1FEAF22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1532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79320-1DA5-A9E7-D406-CD2228DDBB7D}"/>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9F77DFE7-A334-D872-E5FA-C9A33B7A53F1}"/>
              </a:ext>
            </a:extLst>
          </p:cNvPr>
          <p:cNvPicPr>
            <a:picLocks noGrp="1" noChangeAspect="1"/>
          </p:cNvPicPr>
          <p:nvPr>
            <p:ph idx="1"/>
          </p:nvPr>
        </p:nvPicPr>
        <p:blipFill>
          <a:blip r:embed="rId2"/>
          <a:stretch>
            <a:fillRect/>
          </a:stretch>
        </p:blipFill>
        <p:spPr>
          <a:xfrm>
            <a:off x="432" y="-3175"/>
            <a:ext cx="12209064" cy="8107549"/>
          </a:xfrm>
        </p:spPr>
      </p:pic>
      <p:sp>
        <p:nvSpPr>
          <p:cNvPr id="6" name="Content Placeholder 2">
            <a:extLst>
              <a:ext uri="{FF2B5EF4-FFF2-40B4-BE49-F238E27FC236}">
                <a16:creationId xmlns:a16="http://schemas.microsoft.com/office/drawing/2014/main" id="{A9F127C5-D38C-FA4A-D821-7D210A885714}"/>
              </a:ext>
            </a:extLst>
          </p:cNvPr>
          <p:cNvSpPr txBox="1">
            <a:spLocks/>
          </p:cNvSpPr>
          <p:nvPr/>
        </p:nvSpPr>
        <p:spPr>
          <a:xfrm>
            <a:off x="-3316941" y="1696308"/>
            <a:ext cx="14971058" cy="320956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en-CA" sz="7200" b="1" dirty="0">
                <a:solidFill>
                  <a:srgbClr val="783E63"/>
                </a:solidFill>
                <a:latin typeface="Branding Black"/>
              </a:rPr>
              <a:t>CROP FARMERS</a:t>
            </a:r>
          </a:p>
        </p:txBody>
      </p:sp>
      <p:pic>
        <p:nvPicPr>
          <p:cNvPr id="3" name="Picture 2">
            <a:extLst>
              <a:ext uri="{FF2B5EF4-FFF2-40B4-BE49-F238E27FC236}">
                <a16:creationId xmlns:a16="http://schemas.microsoft.com/office/drawing/2014/main" id="{617277DC-70BC-9742-8F46-8D954B852D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104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nvSpPr>
        <p:spPr>
          <a:xfrm>
            <a:off x="1081668" y="1173565"/>
            <a:ext cx="5921298" cy="127460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dirty="0">
                <a:solidFill>
                  <a:srgbClr val="E9E642"/>
                </a:solidFill>
                <a:latin typeface="Branding Black"/>
              </a:rPr>
              <a:t>TRUE OR FALSE?</a:t>
            </a:r>
          </a:p>
        </p:txBody>
      </p:sp>
      <p:sp>
        <p:nvSpPr>
          <p:cNvPr id="8" name="Content Placeholder 2">
            <a:extLst>
              <a:ext uri="{FF2B5EF4-FFF2-40B4-BE49-F238E27FC236}">
                <a16:creationId xmlns:a16="http://schemas.microsoft.com/office/drawing/2014/main" id="{2AAA3AD6-E0E0-C44B-9D40-088BADB28DEC}"/>
              </a:ext>
            </a:extLst>
          </p:cNvPr>
          <p:cNvSpPr txBox="1">
            <a:spLocks/>
          </p:cNvSpPr>
          <p:nvPr/>
        </p:nvSpPr>
        <p:spPr>
          <a:xfrm>
            <a:off x="1081667" y="2442118"/>
            <a:ext cx="10028665" cy="19403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chemeClr val="bg1"/>
                </a:solidFill>
                <a:latin typeface="Branding Medium"/>
                <a:ea typeface="+mn-lt"/>
                <a:cs typeface="+mn-lt"/>
              </a:rPr>
              <a:t>Crop farmers ruin soil over time.</a:t>
            </a:r>
            <a:endParaRPr lang="en-US" dirty="0"/>
          </a:p>
        </p:txBody>
      </p:sp>
      <p:grpSp>
        <p:nvGrpSpPr>
          <p:cNvPr id="13" name="Group 12">
            <a:extLst>
              <a:ext uri="{FF2B5EF4-FFF2-40B4-BE49-F238E27FC236}">
                <a16:creationId xmlns:a16="http://schemas.microsoft.com/office/drawing/2014/main" id="{1392B8F8-0E9A-2545-A6BD-BA4DB6CFAC3D}"/>
              </a:ext>
            </a:extLst>
          </p:cNvPr>
          <p:cNvGrpSpPr/>
          <p:nvPr/>
        </p:nvGrpSpPr>
        <p:grpSpPr>
          <a:xfrm>
            <a:off x="1260087" y="4178339"/>
            <a:ext cx="3668752" cy="1441876"/>
            <a:chOff x="1260087" y="4178339"/>
            <a:chExt cx="3668752" cy="1441876"/>
          </a:xfrm>
        </p:grpSpPr>
        <p:sp>
          <p:nvSpPr>
            <p:cNvPr id="12" name="Rectangle 11">
              <a:extLst>
                <a:ext uri="{FF2B5EF4-FFF2-40B4-BE49-F238E27FC236}">
                  <a16:creationId xmlns:a16="http://schemas.microsoft.com/office/drawing/2014/main" id="{BBDA9BE5-61AA-ED45-B5F7-22331374C7E2}"/>
                </a:ext>
              </a:extLst>
            </p:cNvPr>
            <p:cNvSpPr/>
            <p:nvPr/>
          </p:nvSpPr>
          <p:spPr>
            <a:xfrm>
              <a:off x="1260087" y="4178339"/>
              <a:ext cx="3668752" cy="1441876"/>
            </a:xfrm>
            <a:prstGeom prst="rect">
              <a:avLst/>
            </a:prstGeom>
            <a:solidFill>
              <a:srgbClr val="783E63"/>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68744357-737D-CE4B-971A-9934B1DFA35F}"/>
                </a:ext>
              </a:extLst>
            </p:cNvPr>
            <p:cNvSpPr txBox="1">
              <a:spLocks/>
            </p:cNvSpPr>
            <p:nvPr/>
          </p:nvSpPr>
          <p:spPr>
            <a:xfrm>
              <a:off x="1260087" y="4683513"/>
              <a:ext cx="3668752" cy="82518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chemeClr val="bg1"/>
                  </a:solidFill>
                  <a:latin typeface="Branding Black"/>
                </a:rPr>
                <a:t>FALSE</a:t>
              </a:r>
              <a:endParaRPr lang="en-CA" sz="5600" b="1" dirty="0">
                <a:solidFill>
                  <a:srgbClr val="E9E642"/>
                </a:solidFill>
                <a:latin typeface="Branding Black" pitchFamily="2" charset="77"/>
              </a:endParaRPr>
            </a:p>
          </p:txBody>
        </p:sp>
      </p:grpSp>
      <p:grpSp>
        <p:nvGrpSpPr>
          <p:cNvPr id="6" name="Group 5">
            <a:extLst>
              <a:ext uri="{FF2B5EF4-FFF2-40B4-BE49-F238E27FC236}">
                <a16:creationId xmlns:a16="http://schemas.microsoft.com/office/drawing/2014/main" id="{DCB890AD-9C63-7754-45B2-66801F49979C}"/>
              </a:ext>
            </a:extLst>
          </p:cNvPr>
          <p:cNvGrpSpPr/>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325EED59-E547-0D59-40F4-259596060392}"/>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60628853-2867-D792-A423-42C6731A0682}"/>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CROP FARMERS</a:t>
              </a:r>
              <a:endParaRPr lang="en-US" dirty="0"/>
            </a:p>
          </p:txBody>
        </p:sp>
      </p:grpSp>
      <p:pic>
        <p:nvPicPr>
          <p:cNvPr id="2" name="Picture 2">
            <a:extLst>
              <a:ext uri="{FF2B5EF4-FFF2-40B4-BE49-F238E27FC236}">
                <a16:creationId xmlns:a16="http://schemas.microsoft.com/office/drawing/2014/main" id="{84D8E0F7-857D-DCF9-59DB-5C5D9B9458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650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15" name="Rectangle: Rounded Corners 8">
            <a:extLst>
              <a:ext uri="{FF2B5EF4-FFF2-40B4-BE49-F238E27FC236}">
                <a16:creationId xmlns:a16="http://schemas.microsoft.com/office/drawing/2014/main" id="{0106F311-5745-473E-8035-5F71DB3AAA61}"/>
              </a:ext>
            </a:extLst>
          </p:cNvPr>
          <p:cNvSpPr txBox="1"/>
          <p:nvPr/>
        </p:nvSpPr>
        <p:spPr>
          <a:xfrm>
            <a:off x="1307453" y="4548462"/>
            <a:ext cx="4885129" cy="1946344"/>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marL="457200" lvl="0" indent="-457200" algn="l" defTabSz="1466850">
              <a:lnSpc>
                <a:spcPct val="90000"/>
              </a:lnSpc>
              <a:spcBef>
                <a:spcPct val="0"/>
              </a:spcBef>
              <a:spcAft>
                <a:spcPct val="35000"/>
              </a:spcAft>
              <a:buFont typeface="Arial" panose="020B0604020202020204" pitchFamily="34" charset="0"/>
              <a:buChar char="•"/>
            </a:pPr>
            <a:r>
              <a:rPr lang="en-US" sz="2200" b="1" kern="1200" dirty="0">
                <a:solidFill>
                  <a:schemeClr val="bg1"/>
                </a:solidFill>
                <a:latin typeface="Branding SemiBold"/>
                <a:ea typeface="Calibri" panose="020F0502020204030204"/>
                <a:cs typeface="Calibri" panose="020F0502020204030204"/>
              </a:rPr>
              <a:t>No-tillage</a:t>
            </a:r>
          </a:p>
          <a:p>
            <a:pPr marL="457200" indent="-457200" defTabSz="1466850">
              <a:lnSpc>
                <a:spcPct val="90000"/>
              </a:lnSpc>
              <a:spcBef>
                <a:spcPct val="0"/>
              </a:spcBef>
              <a:spcAft>
                <a:spcPct val="35000"/>
              </a:spcAft>
              <a:buFont typeface="Arial" panose="020B0604020202020204" pitchFamily="34" charset="0"/>
              <a:buChar char="•"/>
            </a:pPr>
            <a:r>
              <a:rPr lang="en-US" sz="2200" b="1" dirty="0">
                <a:solidFill>
                  <a:schemeClr val="bg1"/>
                </a:solidFill>
                <a:ea typeface="+mn-lt"/>
                <a:cs typeface="+mn-lt"/>
              </a:rPr>
              <a:t>Crop rotation and intercropping</a:t>
            </a:r>
            <a:endParaRPr lang="en-US" sz="2200" dirty="0">
              <a:ea typeface="+mn-lt"/>
              <a:cs typeface="+mn-lt"/>
            </a:endParaRPr>
          </a:p>
          <a:p>
            <a:pPr marL="457200" indent="-457200" defTabSz="1466850">
              <a:lnSpc>
                <a:spcPct val="90000"/>
              </a:lnSpc>
              <a:spcBef>
                <a:spcPct val="0"/>
              </a:spcBef>
              <a:spcAft>
                <a:spcPct val="35000"/>
              </a:spcAft>
              <a:buFont typeface="Arial" panose="020B0604020202020204" pitchFamily="34" charset="0"/>
              <a:buChar char="•"/>
            </a:pPr>
            <a:r>
              <a:rPr lang="en-US" sz="2200" b="1" dirty="0">
                <a:solidFill>
                  <a:schemeClr val="bg1"/>
                </a:solidFill>
                <a:latin typeface="Branding SemiBold"/>
                <a:cs typeface="Calibri" panose="020F0502020204030204"/>
              </a:rPr>
              <a:t>Integrated Pest Management</a:t>
            </a:r>
            <a:endParaRPr lang="en-US" dirty="0">
              <a:solidFill>
                <a:schemeClr val="bg1"/>
              </a:solidFill>
              <a:cs typeface="Calibri"/>
            </a:endParaRPr>
          </a:p>
          <a:p>
            <a:pPr marL="457200" indent="-457200" defTabSz="1466850">
              <a:lnSpc>
                <a:spcPct val="90000"/>
              </a:lnSpc>
              <a:spcBef>
                <a:spcPct val="0"/>
              </a:spcBef>
              <a:spcAft>
                <a:spcPct val="35000"/>
              </a:spcAft>
              <a:buFont typeface="Arial" panose="020B0604020202020204" pitchFamily="34" charset="0"/>
              <a:buChar char="•"/>
            </a:pPr>
            <a:r>
              <a:rPr lang="en-US" sz="2200" b="1" dirty="0">
                <a:solidFill>
                  <a:schemeClr val="bg1"/>
                </a:solidFill>
                <a:latin typeface="Branding SemiBold"/>
                <a:ea typeface="Calibri" panose="020F0502020204030204"/>
                <a:cs typeface="Calibri" panose="020F0502020204030204"/>
              </a:rPr>
              <a:t>Cover Crops</a:t>
            </a:r>
          </a:p>
          <a:p>
            <a:pPr marL="457200" lvl="0" indent="-457200" algn="l" defTabSz="1466850">
              <a:lnSpc>
                <a:spcPct val="90000"/>
              </a:lnSpc>
              <a:spcBef>
                <a:spcPct val="0"/>
              </a:spcBef>
              <a:spcAft>
                <a:spcPct val="35000"/>
              </a:spcAft>
              <a:buFont typeface="Arial" panose="020B0604020202020204" pitchFamily="34" charset="0"/>
              <a:buChar char="•"/>
            </a:pPr>
            <a:r>
              <a:rPr lang="en-US" sz="2200" b="1" dirty="0">
                <a:solidFill>
                  <a:schemeClr val="bg1"/>
                </a:solidFill>
                <a:latin typeface="Branding SemiBold"/>
                <a:ea typeface="Calibri" panose="020F0502020204030204"/>
                <a:cs typeface="Calibri" panose="020F0502020204030204"/>
              </a:rPr>
              <a:t>Planting winter wheat</a:t>
            </a:r>
            <a:endParaRPr lang="en-US" sz="2200" b="1" kern="1200" dirty="0">
              <a:solidFill>
                <a:schemeClr val="bg1"/>
              </a:solidFill>
              <a:latin typeface="Branding SemiBold"/>
              <a:ea typeface="Calibri" panose="020F0502020204030204"/>
              <a:cs typeface="Calibri" panose="020F0502020204030204"/>
            </a:endParaRPr>
          </a:p>
        </p:txBody>
      </p:sp>
      <p:sp>
        <p:nvSpPr>
          <p:cNvPr id="24" name="Content Placeholder 2">
            <a:extLst>
              <a:ext uri="{FF2B5EF4-FFF2-40B4-BE49-F238E27FC236}">
                <a16:creationId xmlns:a16="http://schemas.microsoft.com/office/drawing/2014/main" id="{2E72CD3A-8AD1-9C45-951B-F0E2D28A1B9A}"/>
              </a:ext>
            </a:extLst>
          </p:cNvPr>
          <p:cNvSpPr txBox="1">
            <a:spLocks/>
          </p:cNvSpPr>
          <p:nvPr/>
        </p:nvSpPr>
        <p:spPr>
          <a:xfrm>
            <a:off x="779916" y="644155"/>
            <a:ext cx="4715030" cy="19804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600" b="1" dirty="0">
                <a:solidFill>
                  <a:schemeClr val="bg1"/>
                </a:solidFill>
                <a:latin typeface="Branding Black" pitchFamily="2" charset="77"/>
              </a:rPr>
              <a:t>HOW CROP </a:t>
            </a:r>
            <a:br>
              <a:rPr lang="en-CA" sz="5600" b="1" dirty="0">
                <a:solidFill>
                  <a:schemeClr val="bg1"/>
                </a:solidFill>
                <a:latin typeface="Branding Black" pitchFamily="2" charset="77"/>
              </a:rPr>
            </a:br>
            <a:r>
              <a:rPr lang="en-CA" sz="5600" b="1" dirty="0">
                <a:solidFill>
                  <a:schemeClr val="bg1"/>
                </a:solidFill>
                <a:latin typeface="Branding Black" pitchFamily="2" charset="77"/>
              </a:rPr>
              <a:t>FARMERS</a:t>
            </a:r>
            <a:br>
              <a:rPr lang="en-CA" sz="5600" b="1" dirty="0">
                <a:solidFill>
                  <a:schemeClr val="bg1"/>
                </a:solidFill>
                <a:latin typeface="Branding Black" pitchFamily="2" charset="77"/>
              </a:rPr>
            </a:br>
            <a:r>
              <a:rPr lang="en-CA" sz="5600" b="1" dirty="0">
                <a:solidFill>
                  <a:schemeClr val="bg1"/>
                </a:solidFill>
                <a:latin typeface="Branding Black" pitchFamily="2" charset="77"/>
              </a:rPr>
              <a:t>ARE </a:t>
            </a:r>
            <a:r>
              <a:rPr lang="en-CA" sz="5600" b="1" dirty="0">
                <a:solidFill>
                  <a:srgbClr val="E9E642"/>
                </a:solidFill>
                <a:latin typeface="Branding Black" pitchFamily="2" charset="77"/>
              </a:rPr>
              <a:t>HELPING</a:t>
            </a:r>
          </a:p>
        </p:txBody>
      </p:sp>
      <p:sp>
        <p:nvSpPr>
          <p:cNvPr id="25" name="Rectangle: Rounded Corners 4">
            <a:extLst>
              <a:ext uri="{FF2B5EF4-FFF2-40B4-BE49-F238E27FC236}">
                <a16:creationId xmlns:a16="http://schemas.microsoft.com/office/drawing/2014/main" id="{58BEC4A6-B6A2-6E4F-8008-A375F861E689}"/>
              </a:ext>
            </a:extLst>
          </p:cNvPr>
          <p:cNvSpPr txBox="1"/>
          <p:nvPr/>
        </p:nvSpPr>
        <p:spPr>
          <a:xfrm>
            <a:off x="779916" y="2624609"/>
            <a:ext cx="5940204" cy="71422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200" b="1" kern="1200">
                <a:solidFill>
                  <a:schemeClr val="bg1"/>
                </a:solidFill>
                <a:latin typeface="Branding SemiBold" pitchFamily="2" charset="77"/>
                <a:ea typeface="+mn-lt"/>
                <a:cs typeface="+mn-lt"/>
              </a:rPr>
              <a:t>1. Protecting existing habitat</a:t>
            </a:r>
          </a:p>
        </p:txBody>
      </p:sp>
      <p:sp>
        <p:nvSpPr>
          <p:cNvPr id="26" name="Rectangle: Rounded Corners 4">
            <a:extLst>
              <a:ext uri="{FF2B5EF4-FFF2-40B4-BE49-F238E27FC236}">
                <a16:creationId xmlns:a16="http://schemas.microsoft.com/office/drawing/2014/main" id="{B51A2144-BB4C-EA47-97AB-3FF80AD2D92C}"/>
              </a:ext>
            </a:extLst>
          </p:cNvPr>
          <p:cNvSpPr txBox="1"/>
          <p:nvPr/>
        </p:nvSpPr>
        <p:spPr>
          <a:xfrm>
            <a:off x="779916" y="3411908"/>
            <a:ext cx="7385491" cy="928863"/>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marL="0" lvl="0" indent="0" algn="l" defTabSz="1466850">
              <a:lnSpc>
                <a:spcPts val="3400"/>
              </a:lnSpc>
              <a:spcBef>
                <a:spcPct val="0"/>
              </a:spcBef>
              <a:spcAft>
                <a:spcPct val="35000"/>
              </a:spcAft>
              <a:buNone/>
            </a:pPr>
            <a:r>
              <a:rPr lang="en-CA" sz="3200" b="1" kern="1200">
                <a:solidFill>
                  <a:schemeClr val="bg1"/>
                </a:solidFill>
                <a:latin typeface="Branding SemiBold" pitchFamily="2" charset="77"/>
                <a:ea typeface="Calibri" panose="020F0502020204030204"/>
                <a:cs typeface="Calibri" panose="020F0502020204030204"/>
              </a:rPr>
              <a:t>2. Practicing sustainable and regenerative agriculture methods</a:t>
            </a:r>
            <a:endParaRPr lang="en-US" sz="3200" b="1" kern="1200">
              <a:solidFill>
                <a:schemeClr val="bg1"/>
              </a:solidFill>
              <a:latin typeface="Branding SemiBold" pitchFamily="2" charset="77"/>
              <a:ea typeface="Calibri" panose="020F0502020204030204"/>
              <a:cs typeface="Calibri" panose="020F0502020204030204"/>
            </a:endParaRPr>
          </a:p>
        </p:txBody>
      </p:sp>
      <p:pic>
        <p:nvPicPr>
          <p:cNvPr id="3" name="Picture 2">
            <a:extLst>
              <a:ext uri="{FF2B5EF4-FFF2-40B4-BE49-F238E27FC236}">
                <a16:creationId xmlns:a16="http://schemas.microsoft.com/office/drawing/2014/main" id="{FECF5391-E355-1B40-B77E-5723EFB730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4482" y="0"/>
            <a:ext cx="4637518" cy="6858000"/>
          </a:xfrm>
          <a:prstGeom prst="rect">
            <a:avLst/>
          </a:prstGeom>
        </p:spPr>
      </p:pic>
      <p:pic>
        <p:nvPicPr>
          <p:cNvPr id="2" name="Picture 2">
            <a:extLst>
              <a:ext uri="{FF2B5EF4-FFF2-40B4-BE49-F238E27FC236}">
                <a16:creationId xmlns:a16="http://schemas.microsoft.com/office/drawing/2014/main" id="{1FCA9113-77EA-0064-AA56-A320722F24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48230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F26417-F502-5C41-80A1-D5C2A7566B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DAF4FC2E-6FBE-874F-B74A-C82FE2A4E936}"/>
              </a:ext>
            </a:extLst>
          </p:cNvPr>
          <p:cNvSpPr txBox="1">
            <a:spLocks/>
          </p:cNvSpPr>
          <p:nvPr/>
        </p:nvSpPr>
        <p:spPr>
          <a:xfrm>
            <a:off x="838200" y="5283652"/>
            <a:ext cx="9599341" cy="927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4800" b="1">
                <a:solidFill>
                  <a:schemeClr val="bg1"/>
                </a:solidFill>
                <a:latin typeface="Branding Black" pitchFamily="2" charset="77"/>
              </a:rPr>
              <a:t>1. PROTECTING </a:t>
            </a:r>
            <a:r>
              <a:rPr lang="en-CA" sz="4800" b="1">
                <a:solidFill>
                  <a:srgbClr val="E9E642"/>
                </a:solidFill>
                <a:latin typeface="Branding Black" pitchFamily="2" charset="77"/>
              </a:rPr>
              <a:t>EXISTING HABITAT</a:t>
            </a:r>
          </a:p>
        </p:txBody>
      </p:sp>
      <p:grpSp>
        <p:nvGrpSpPr>
          <p:cNvPr id="7" name="Group 6">
            <a:extLst>
              <a:ext uri="{FF2B5EF4-FFF2-40B4-BE49-F238E27FC236}">
                <a16:creationId xmlns:a16="http://schemas.microsoft.com/office/drawing/2014/main" id="{01E02955-F520-0195-C7B9-2E1BFF9E86C6}"/>
              </a:ext>
            </a:extLst>
          </p:cNvPr>
          <p:cNvGrpSpPr/>
          <p:nvPr/>
        </p:nvGrpSpPr>
        <p:grpSpPr>
          <a:xfrm>
            <a:off x="8583083" y="-103905"/>
            <a:ext cx="3608918" cy="669605"/>
            <a:chOff x="8583083" y="-103905"/>
            <a:chExt cx="3608918" cy="669605"/>
          </a:xfrm>
        </p:grpSpPr>
        <p:sp>
          <p:nvSpPr>
            <p:cNvPr id="4" name="Rectangle 3">
              <a:extLst>
                <a:ext uri="{FF2B5EF4-FFF2-40B4-BE49-F238E27FC236}">
                  <a16:creationId xmlns:a16="http://schemas.microsoft.com/office/drawing/2014/main" id="{D3988244-827E-8532-F609-29CA220B5E15}"/>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Content Placeholder 2">
              <a:extLst>
                <a:ext uri="{FF2B5EF4-FFF2-40B4-BE49-F238E27FC236}">
                  <a16:creationId xmlns:a16="http://schemas.microsoft.com/office/drawing/2014/main" id="{106B72D7-26C9-3EF0-0379-F385AD2F7FAA}"/>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CROP FARMERS</a:t>
              </a:r>
              <a:endParaRPr lang="en-US" dirty="0"/>
            </a:p>
          </p:txBody>
        </p:sp>
      </p:grpSp>
      <p:pic>
        <p:nvPicPr>
          <p:cNvPr id="2" name="Picture 2">
            <a:extLst>
              <a:ext uri="{FF2B5EF4-FFF2-40B4-BE49-F238E27FC236}">
                <a16:creationId xmlns:a16="http://schemas.microsoft.com/office/drawing/2014/main" id="{788B6991-942C-0DF7-9C62-CD5615DA87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4962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4D9F8756-BED9-954A-A155-985EC6C3329C}"/>
              </a:ext>
            </a:extLst>
          </p:cNvPr>
          <p:cNvSpPr txBox="1">
            <a:spLocks/>
          </p:cNvSpPr>
          <p:nvPr/>
        </p:nvSpPr>
        <p:spPr>
          <a:xfrm>
            <a:off x="673644" y="1030283"/>
            <a:ext cx="4215745"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CA" sz="4800" b="1">
                <a:solidFill>
                  <a:srgbClr val="E9E642"/>
                </a:solidFill>
                <a:latin typeface="Branding Black" pitchFamily="2" charset="77"/>
              </a:rPr>
              <a:t>NO-TILLAGE</a:t>
            </a:r>
          </a:p>
        </p:txBody>
      </p:sp>
      <p:sp>
        <p:nvSpPr>
          <p:cNvPr id="8" name="Content Placeholder 2">
            <a:extLst>
              <a:ext uri="{FF2B5EF4-FFF2-40B4-BE49-F238E27FC236}">
                <a16:creationId xmlns:a16="http://schemas.microsoft.com/office/drawing/2014/main" id="{06406F1A-5046-E543-A048-3C0B006157A0}"/>
              </a:ext>
            </a:extLst>
          </p:cNvPr>
          <p:cNvSpPr txBox="1">
            <a:spLocks/>
          </p:cNvSpPr>
          <p:nvPr/>
        </p:nvSpPr>
        <p:spPr>
          <a:xfrm>
            <a:off x="681690" y="2133725"/>
            <a:ext cx="5659792" cy="12089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a:solidFill>
                  <a:schemeClr val="bg1"/>
                </a:solidFill>
                <a:latin typeface="Branding SemiBold" pitchFamily="2" charset="77"/>
                <a:ea typeface="+mn-lt"/>
                <a:cs typeface="+mn-lt"/>
              </a:rPr>
              <a:t>No-tillage keeps the remains of the previous crops in place and doesn’t </a:t>
            </a:r>
            <a:br>
              <a:rPr lang="en-US" sz="2400" b="1">
                <a:solidFill>
                  <a:schemeClr val="bg1"/>
                </a:solidFill>
                <a:latin typeface="Branding SemiBold" pitchFamily="2" charset="77"/>
                <a:ea typeface="+mn-lt"/>
                <a:cs typeface="+mn-lt"/>
              </a:rPr>
            </a:br>
            <a:r>
              <a:rPr lang="en-US" sz="2400" b="1">
                <a:solidFill>
                  <a:schemeClr val="bg1"/>
                </a:solidFill>
                <a:latin typeface="Branding SemiBold" pitchFamily="2" charset="77"/>
                <a:ea typeface="+mn-lt"/>
                <a:cs typeface="+mn-lt"/>
              </a:rPr>
              <a:t>turn up the soil.</a:t>
            </a:r>
          </a:p>
        </p:txBody>
      </p:sp>
      <p:sp>
        <p:nvSpPr>
          <p:cNvPr id="9" name="TextBox 8">
            <a:extLst>
              <a:ext uri="{FF2B5EF4-FFF2-40B4-BE49-F238E27FC236}">
                <a16:creationId xmlns:a16="http://schemas.microsoft.com/office/drawing/2014/main" id="{48E393B7-B038-2E02-ED14-1BA404E77FE8}"/>
              </a:ext>
            </a:extLst>
          </p:cNvPr>
          <p:cNvSpPr txBox="1"/>
          <p:nvPr/>
        </p:nvSpPr>
        <p:spPr>
          <a:xfrm rot="16200000">
            <a:off x="5829150" y="5273246"/>
            <a:ext cx="2637684" cy="276999"/>
          </a:xfrm>
          <a:prstGeom prst="rect">
            <a:avLst/>
          </a:prstGeom>
          <a:noFill/>
        </p:spPr>
        <p:txBody>
          <a:bodyPr wrap="square">
            <a:spAutoFit/>
          </a:bodyPr>
          <a:lstStyle/>
          <a:p>
            <a:r>
              <a:rPr lang="en-US" sz="1200" b="1">
                <a:solidFill>
                  <a:schemeClr val="bg1"/>
                </a:solidFill>
                <a:effectLst/>
                <a:latin typeface="Branding SemiBold" pitchFamily="2" charset="77"/>
              </a:rPr>
              <a:t>Photo: Sara </a:t>
            </a:r>
            <a:r>
              <a:rPr lang="en-US" sz="1200" b="1" err="1">
                <a:solidFill>
                  <a:schemeClr val="bg1"/>
                </a:solidFill>
                <a:effectLst/>
                <a:latin typeface="Branding SemiBold" pitchFamily="2" charset="77"/>
              </a:rPr>
              <a:t>Hylton</a:t>
            </a:r>
            <a:r>
              <a:rPr lang="en-US" sz="1200" b="1">
                <a:solidFill>
                  <a:schemeClr val="bg1"/>
                </a:solidFill>
                <a:latin typeface="Branding SemiBold" pitchFamily="2" charset="77"/>
              </a:rPr>
              <a:t>/</a:t>
            </a:r>
            <a:r>
              <a:rPr lang="en-US" sz="1200" b="1">
                <a:solidFill>
                  <a:schemeClr val="bg1"/>
                </a:solidFill>
                <a:effectLst/>
                <a:latin typeface="Branding SemiBold" pitchFamily="2" charset="77"/>
              </a:rPr>
              <a:t>The Narwhal</a:t>
            </a:r>
            <a:endParaRPr lang="en-CA" sz="1200" b="1">
              <a:solidFill>
                <a:schemeClr val="bg1"/>
              </a:solidFill>
              <a:latin typeface="Branding SemiBold" pitchFamily="2" charset="77"/>
            </a:endParaRPr>
          </a:p>
        </p:txBody>
      </p:sp>
      <p:sp>
        <p:nvSpPr>
          <p:cNvPr id="17" name="TextBox 16">
            <a:extLst>
              <a:ext uri="{FF2B5EF4-FFF2-40B4-BE49-F238E27FC236}">
                <a16:creationId xmlns:a16="http://schemas.microsoft.com/office/drawing/2014/main" id="{D5641577-98A9-CA73-21FE-CE6351490EEE}"/>
              </a:ext>
            </a:extLst>
          </p:cNvPr>
          <p:cNvSpPr txBox="1"/>
          <p:nvPr/>
        </p:nvSpPr>
        <p:spPr>
          <a:xfrm>
            <a:off x="613822" y="5239122"/>
            <a:ext cx="1828800" cy="504049"/>
          </a:xfrm>
          <a:prstGeom prst="rect">
            <a:avLst/>
          </a:prstGeom>
          <a:noFill/>
        </p:spPr>
        <p:txBody>
          <a:bodyPr wrap="square">
            <a:spAutoFit/>
          </a:bodyPr>
          <a:lstStyle/>
          <a:p>
            <a:pPr algn="ctr">
              <a:lnSpc>
                <a:spcPts val="1600"/>
              </a:lnSpc>
            </a:pPr>
            <a:r>
              <a:rPr lang="en-US" sz="1600">
                <a:solidFill>
                  <a:schemeClr val="bg1"/>
                </a:solidFill>
                <a:latin typeface="Branding Medium" pitchFamily="2" charset="77"/>
                <a:ea typeface="+mn-lt"/>
                <a:cs typeface="+mn-lt"/>
              </a:rPr>
              <a:t>PREVENTS EROSION</a:t>
            </a:r>
            <a:endParaRPr lang="en-CA" sz="1600"/>
          </a:p>
        </p:txBody>
      </p:sp>
      <p:sp>
        <p:nvSpPr>
          <p:cNvPr id="18" name="TextBox 17">
            <a:extLst>
              <a:ext uri="{FF2B5EF4-FFF2-40B4-BE49-F238E27FC236}">
                <a16:creationId xmlns:a16="http://schemas.microsoft.com/office/drawing/2014/main" id="{0CF71244-DE5F-BC0B-669F-22FB5BCBD668}"/>
              </a:ext>
            </a:extLst>
          </p:cNvPr>
          <p:cNvSpPr txBox="1"/>
          <p:nvPr/>
        </p:nvSpPr>
        <p:spPr>
          <a:xfrm>
            <a:off x="2464911" y="5239122"/>
            <a:ext cx="1828800" cy="709233"/>
          </a:xfrm>
          <a:prstGeom prst="rect">
            <a:avLst/>
          </a:prstGeom>
          <a:noFill/>
        </p:spPr>
        <p:txBody>
          <a:bodyPr wrap="square">
            <a:spAutoFit/>
          </a:bodyPr>
          <a:lstStyle/>
          <a:p>
            <a:pPr algn="ctr">
              <a:lnSpc>
                <a:spcPts val="1600"/>
              </a:lnSpc>
            </a:pPr>
            <a:r>
              <a:rPr lang="en-US" sz="1600" dirty="0">
                <a:solidFill>
                  <a:schemeClr val="bg1"/>
                </a:solidFill>
                <a:latin typeface="Branding Medium" pitchFamily="2" charset="77"/>
                <a:ea typeface="+mn-lt"/>
                <a:cs typeface="+mn-lt"/>
              </a:rPr>
              <a:t>INCREASE STORED</a:t>
            </a:r>
            <a:br>
              <a:rPr lang="en-US" sz="1600" dirty="0">
                <a:solidFill>
                  <a:schemeClr val="bg1"/>
                </a:solidFill>
                <a:latin typeface="Branding Medium" pitchFamily="2" charset="77"/>
                <a:ea typeface="+mn-lt"/>
                <a:cs typeface="+mn-lt"/>
              </a:rPr>
            </a:br>
            <a:r>
              <a:rPr lang="en-US" sz="1600" dirty="0">
                <a:solidFill>
                  <a:schemeClr val="bg1"/>
                </a:solidFill>
                <a:latin typeface="Branding Medium" pitchFamily="2" charset="77"/>
                <a:ea typeface="+mn-lt"/>
                <a:cs typeface="+mn-lt"/>
              </a:rPr>
              <a:t>CARBON</a:t>
            </a:r>
            <a:endParaRPr lang="en-CA" sz="1600" dirty="0"/>
          </a:p>
        </p:txBody>
      </p:sp>
      <p:grpSp>
        <p:nvGrpSpPr>
          <p:cNvPr id="2" name="Group 1">
            <a:extLst>
              <a:ext uri="{FF2B5EF4-FFF2-40B4-BE49-F238E27FC236}">
                <a16:creationId xmlns:a16="http://schemas.microsoft.com/office/drawing/2014/main" id="{FB9A1C75-0120-F148-86C8-96C8EA9D7BBF}"/>
              </a:ext>
            </a:extLst>
          </p:cNvPr>
          <p:cNvGrpSpPr/>
          <p:nvPr/>
        </p:nvGrpSpPr>
        <p:grpSpPr>
          <a:xfrm>
            <a:off x="834819" y="3663371"/>
            <a:ext cx="1392764" cy="1392763"/>
            <a:chOff x="921071" y="4006462"/>
            <a:chExt cx="1828800" cy="1828800"/>
          </a:xfrm>
        </p:grpSpPr>
        <p:sp>
          <p:nvSpPr>
            <p:cNvPr id="10" name="Flowchart: Connector 9">
              <a:extLst>
                <a:ext uri="{FF2B5EF4-FFF2-40B4-BE49-F238E27FC236}">
                  <a16:creationId xmlns:a16="http://schemas.microsoft.com/office/drawing/2014/main" id="{E067696E-039C-DA31-A830-5B280B5CDD6B}"/>
                </a:ext>
              </a:extLst>
            </p:cNvPr>
            <p:cNvSpPr/>
            <p:nvPr/>
          </p:nvSpPr>
          <p:spPr>
            <a:xfrm>
              <a:off x="92107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6" name="Graphic 15" descr="Plant outline">
              <a:extLst>
                <a:ext uri="{FF2B5EF4-FFF2-40B4-BE49-F238E27FC236}">
                  <a16:creationId xmlns:a16="http://schemas.microsoft.com/office/drawing/2014/main" id="{5DBD6582-B8C0-8D14-35C4-27DA9E15F27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8444" y="4213074"/>
              <a:ext cx="1426231" cy="1426231"/>
            </a:xfrm>
            <a:prstGeom prst="rect">
              <a:avLst/>
            </a:prstGeom>
          </p:spPr>
        </p:pic>
      </p:grpSp>
      <p:grpSp>
        <p:nvGrpSpPr>
          <p:cNvPr id="3" name="Group 2">
            <a:extLst>
              <a:ext uri="{FF2B5EF4-FFF2-40B4-BE49-F238E27FC236}">
                <a16:creationId xmlns:a16="http://schemas.microsoft.com/office/drawing/2014/main" id="{DAA23C6A-15EB-B244-8EB1-DB5E3E78A6EF}"/>
              </a:ext>
            </a:extLst>
          </p:cNvPr>
          <p:cNvGrpSpPr/>
          <p:nvPr/>
        </p:nvGrpSpPr>
        <p:grpSpPr>
          <a:xfrm>
            <a:off x="2689849" y="3663371"/>
            <a:ext cx="1392764" cy="1392763"/>
            <a:chOff x="3356861" y="4006462"/>
            <a:chExt cx="1828800" cy="1828800"/>
          </a:xfrm>
        </p:grpSpPr>
        <p:sp>
          <p:nvSpPr>
            <p:cNvPr id="12" name="Flowchart: Connector 11">
              <a:extLst>
                <a:ext uri="{FF2B5EF4-FFF2-40B4-BE49-F238E27FC236}">
                  <a16:creationId xmlns:a16="http://schemas.microsoft.com/office/drawing/2014/main" id="{72FAC560-D9DA-38C3-0E2E-BA5AC5024E71}"/>
                </a:ext>
              </a:extLst>
            </p:cNvPr>
            <p:cNvSpPr/>
            <p:nvPr/>
          </p:nvSpPr>
          <p:spPr>
            <a:xfrm>
              <a:off x="335686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TextBox 18">
              <a:extLst>
                <a:ext uri="{FF2B5EF4-FFF2-40B4-BE49-F238E27FC236}">
                  <a16:creationId xmlns:a16="http://schemas.microsoft.com/office/drawing/2014/main" id="{E1A5CC32-DED8-E489-CA6C-E613643270E0}"/>
                </a:ext>
              </a:extLst>
            </p:cNvPr>
            <p:cNvSpPr txBox="1"/>
            <p:nvPr/>
          </p:nvSpPr>
          <p:spPr>
            <a:xfrm>
              <a:off x="3499423" y="4349525"/>
              <a:ext cx="1525504" cy="969920"/>
            </a:xfrm>
            <a:prstGeom prst="rect">
              <a:avLst/>
            </a:prstGeom>
            <a:noFill/>
          </p:spPr>
          <p:txBody>
            <a:bodyPr wrap="square">
              <a:spAutoFit/>
            </a:bodyPr>
            <a:lstStyle/>
            <a:p>
              <a:pPr algn="ctr"/>
              <a:r>
                <a:rPr lang="en-US" sz="4200" b="1">
                  <a:solidFill>
                    <a:schemeClr val="bg1"/>
                  </a:solidFill>
                  <a:latin typeface="Branding Bold" pitchFamily="2" charset="77"/>
                  <a:ea typeface="+mn-lt"/>
                  <a:cs typeface="+mn-lt"/>
                </a:rPr>
                <a:t>CO</a:t>
              </a:r>
              <a:r>
                <a:rPr lang="en-US" sz="4200" b="1" baseline="-25000">
                  <a:solidFill>
                    <a:schemeClr val="bg1"/>
                  </a:solidFill>
                  <a:latin typeface="Branding Bold" pitchFamily="2" charset="77"/>
                  <a:ea typeface="+mn-lt"/>
                  <a:cs typeface="+mn-lt"/>
                </a:rPr>
                <a:t>2</a:t>
              </a:r>
              <a:endParaRPr lang="en-CA" sz="4200" baseline="-25000"/>
            </a:p>
          </p:txBody>
        </p:sp>
      </p:grpSp>
      <p:grpSp>
        <p:nvGrpSpPr>
          <p:cNvPr id="4" name="Group 3">
            <a:extLst>
              <a:ext uri="{FF2B5EF4-FFF2-40B4-BE49-F238E27FC236}">
                <a16:creationId xmlns:a16="http://schemas.microsoft.com/office/drawing/2014/main" id="{E64C8CD2-5C8D-524D-984F-BE7199F3C612}"/>
              </a:ext>
            </a:extLst>
          </p:cNvPr>
          <p:cNvGrpSpPr/>
          <p:nvPr/>
        </p:nvGrpSpPr>
        <p:grpSpPr>
          <a:xfrm>
            <a:off x="4556942" y="3667570"/>
            <a:ext cx="1392764" cy="1392763"/>
            <a:chOff x="5842155" y="4011975"/>
            <a:chExt cx="1828800" cy="1828800"/>
          </a:xfrm>
        </p:grpSpPr>
        <p:sp>
          <p:nvSpPr>
            <p:cNvPr id="22" name="Flowchart: Connector 21">
              <a:extLst>
                <a:ext uri="{FF2B5EF4-FFF2-40B4-BE49-F238E27FC236}">
                  <a16:creationId xmlns:a16="http://schemas.microsoft.com/office/drawing/2014/main" id="{700AC74F-AC0C-30AF-C2B6-855F4AA308CC}"/>
                </a:ext>
              </a:extLst>
            </p:cNvPr>
            <p:cNvSpPr/>
            <p:nvPr/>
          </p:nvSpPr>
          <p:spPr>
            <a:xfrm>
              <a:off x="5842155" y="4011975"/>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3" name="Graphic 22" descr="Earth globe: Americas with solid fill">
              <a:extLst>
                <a:ext uri="{FF2B5EF4-FFF2-40B4-BE49-F238E27FC236}">
                  <a16:creationId xmlns:a16="http://schemas.microsoft.com/office/drawing/2014/main" id="{37379AB1-E0F9-B778-06EF-92051497795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66811" y="4147140"/>
              <a:ext cx="1573624" cy="1573624"/>
            </a:xfrm>
            <a:prstGeom prst="rect">
              <a:avLst/>
            </a:prstGeom>
          </p:spPr>
        </p:pic>
      </p:grpSp>
      <p:sp>
        <p:nvSpPr>
          <p:cNvPr id="24" name="TextBox 23">
            <a:extLst>
              <a:ext uri="{FF2B5EF4-FFF2-40B4-BE49-F238E27FC236}">
                <a16:creationId xmlns:a16="http://schemas.microsoft.com/office/drawing/2014/main" id="{9039845E-A023-E87C-6890-B99D07DEFDA6}"/>
              </a:ext>
            </a:extLst>
          </p:cNvPr>
          <p:cNvSpPr txBox="1"/>
          <p:nvPr/>
        </p:nvSpPr>
        <p:spPr>
          <a:xfrm>
            <a:off x="4266591" y="5239122"/>
            <a:ext cx="1968999" cy="504049"/>
          </a:xfrm>
          <a:prstGeom prst="rect">
            <a:avLst/>
          </a:prstGeom>
          <a:noFill/>
        </p:spPr>
        <p:txBody>
          <a:bodyPr wrap="square">
            <a:spAutoFit/>
          </a:bodyPr>
          <a:lstStyle/>
          <a:p>
            <a:pPr algn="ctr">
              <a:lnSpc>
                <a:spcPts val="1600"/>
              </a:lnSpc>
            </a:pPr>
            <a:r>
              <a:rPr lang="en-US" sz="1600">
                <a:solidFill>
                  <a:schemeClr val="bg1"/>
                </a:solidFill>
                <a:latin typeface="Branding Medium" pitchFamily="2" charset="77"/>
                <a:ea typeface="+mn-lt"/>
                <a:cs typeface="+mn-lt"/>
              </a:rPr>
              <a:t>IMPROVES BIODIVERSITY</a:t>
            </a:r>
            <a:endParaRPr lang="en-CA" sz="1600"/>
          </a:p>
        </p:txBody>
      </p:sp>
      <p:sp>
        <p:nvSpPr>
          <p:cNvPr id="20" name="Content Placeholder 2">
            <a:extLst>
              <a:ext uri="{FF2B5EF4-FFF2-40B4-BE49-F238E27FC236}">
                <a16:creationId xmlns:a16="http://schemas.microsoft.com/office/drawing/2014/main" id="{09658352-0B92-2C47-BF45-F4AED3052FA2}"/>
              </a:ext>
            </a:extLst>
          </p:cNvPr>
          <p:cNvSpPr txBox="1">
            <a:spLocks/>
          </p:cNvSpPr>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2400" b="1">
                <a:solidFill>
                  <a:schemeClr val="bg1"/>
                </a:solidFill>
                <a:latin typeface="Branding Bold" pitchFamily="2" charset="77"/>
              </a:rPr>
              <a:t>2. SUSTAINABLE AGRICULTURE</a:t>
            </a:r>
            <a:endParaRPr lang="en-CA" sz="2400" b="1">
              <a:solidFill>
                <a:srgbClr val="E9E642"/>
              </a:solidFill>
              <a:latin typeface="Branding Bold" pitchFamily="2" charset="77"/>
            </a:endParaRPr>
          </a:p>
        </p:txBody>
      </p:sp>
      <p:pic>
        <p:nvPicPr>
          <p:cNvPr id="13" name="Picture 12">
            <a:extLst>
              <a:ext uri="{FF2B5EF4-FFF2-40B4-BE49-F238E27FC236}">
                <a16:creationId xmlns:a16="http://schemas.microsoft.com/office/drawing/2014/main" id="{C9535599-6E69-0A4B-804F-8BC121C4491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01268" y="0"/>
            <a:ext cx="4790732" cy="6858000"/>
          </a:xfrm>
          <a:prstGeom prst="rect">
            <a:avLst/>
          </a:prstGeom>
        </p:spPr>
      </p:pic>
      <p:grpSp>
        <p:nvGrpSpPr>
          <p:cNvPr id="14" name="Group 13">
            <a:extLst>
              <a:ext uri="{FF2B5EF4-FFF2-40B4-BE49-F238E27FC236}">
                <a16:creationId xmlns:a16="http://schemas.microsoft.com/office/drawing/2014/main" id="{227C2008-318E-DEDA-CAB1-08D67BBF5D17}"/>
              </a:ext>
            </a:extLst>
          </p:cNvPr>
          <p:cNvGrpSpPr/>
          <p:nvPr/>
        </p:nvGrpSpPr>
        <p:grpSpPr>
          <a:xfrm>
            <a:off x="8583083" y="-103905"/>
            <a:ext cx="3608918" cy="669605"/>
            <a:chOff x="8583083" y="-103905"/>
            <a:chExt cx="3608918" cy="669605"/>
          </a:xfrm>
        </p:grpSpPr>
        <p:sp>
          <p:nvSpPr>
            <p:cNvPr id="6" name="Rectangle 5">
              <a:extLst>
                <a:ext uri="{FF2B5EF4-FFF2-40B4-BE49-F238E27FC236}">
                  <a16:creationId xmlns:a16="http://schemas.microsoft.com/office/drawing/2014/main" id="{5B3B9214-677E-58C2-0BB7-E40726ABBDF9}"/>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Content Placeholder 2">
              <a:extLst>
                <a:ext uri="{FF2B5EF4-FFF2-40B4-BE49-F238E27FC236}">
                  <a16:creationId xmlns:a16="http://schemas.microsoft.com/office/drawing/2014/main" id="{A74D1C38-B6B2-2EF9-B107-E5486FB60031}"/>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CROP FARMERS</a:t>
              </a:r>
              <a:endParaRPr lang="en-US" dirty="0"/>
            </a:p>
          </p:txBody>
        </p:sp>
      </p:grpSp>
      <p:pic>
        <p:nvPicPr>
          <p:cNvPr id="5" name="Picture 2">
            <a:extLst>
              <a:ext uri="{FF2B5EF4-FFF2-40B4-BE49-F238E27FC236}">
                <a16:creationId xmlns:a16="http://schemas.microsoft.com/office/drawing/2014/main" id="{87D5AEF5-7B77-B2BD-0D50-952E4A3474B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005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597C44-F898-9345-B010-C85AEAA995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901B3D68-3F2E-2942-BEA1-510913D05F22}"/>
              </a:ext>
            </a:extLst>
          </p:cNvPr>
          <p:cNvSpPr txBox="1">
            <a:spLocks/>
          </p:cNvSpPr>
          <p:nvPr/>
        </p:nvSpPr>
        <p:spPr>
          <a:xfrm>
            <a:off x="863600" y="4455576"/>
            <a:ext cx="10515600" cy="195651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b="1" dirty="0">
                <a:solidFill>
                  <a:schemeClr val="bg1"/>
                </a:solidFill>
                <a:latin typeface="Branding SemiBold"/>
              </a:rPr>
              <a:t>PART THREE </a:t>
            </a:r>
            <a:endParaRPr lang="en-CA" b="1">
              <a:solidFill>
                <a:schemeClr val="bg1"/>
              </a:solidFill>
              <a:latin typeface="Branding SemiBold" pitchFamily="2" charset="77"/>
            </a:endParaRPr>
          </a:p>
          <a:p>
            <a:pPr marL="0" indent="0">
              <a:lnSpc>
                <a:spcPts val="4800"/>
              </a:lnSpc>
              <a:buNone/>
            </a:pPr>
            <a:r>
              <a:rPr lang="en-CA" sz="5400" b="1" dirty="0">
                <a:solidFill>
                  <a:srgbClr val="E9E642"/>
                </a:solidFill>
                <a:latin typeface="Branding Black"/>
              </a:rPr>
              <a:t>GRASSLANDS AND </a:t>
            </a:r>
            <a:endParaRPr lang="en-CA" sz="5400" b="1" dirty="0">
              <a:solidFill>
                <a:srgbClr val="E9E642"/>
              </a:solidFill>
              <a:latin typeface="Branding Black" pitchFamily="2" charset="77"/>
            </a:endParaRPr>
          </a:p>
          <a:p>
            <a:pPr marL="0" indent="0">
              <a:lnSpc>
                <a:spcPts val="4800"/>
              </a:lnSpc>
              <a:buNone/>
            </a:pPr>
            <a:r>
              <a:rPr lang="en-CA" sz="5400" b="1" dirty="0">
                <a:solidFill>
                  <a:srgbClr val="E9E642"/>
                </a:solidFill>
                <a:latin typeface="Branding Black"/>
              </a:rPr>
              <a:t>SUSTAINBLE AGRICULTURE </a:t>
            </a:r>
            <a:endParaRPr lang="en-CA" sz="5400" b="1">
              <a:solidFill>
                <a:srgbClr val="E9E642"/>
              </a:solidFill>
              <a:latin typeface="Branding Black" pitchFamily="2" charset="77"/>
            </a:endParaRPr>
          </a:p>
        </p:txBody>
      </p:sp>
      <p:pic>
        <p:nvPicPr>
          <p:cNvPr id="2" name="Picture 2">
            <a:extLst>
              <a:ext uri="{FF2B5EF4-FFF2-40B4-BE49-F238E27FC236}">
                <a16:creationId xmlns:a16="http://schemas.microsoft.com/office/drawing/2014/main" id="{EC9A517E-AC2E-431C-5E1F-A85211B70B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75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06406F1A-5046-E543-A048-3C0B006157A0}"/>
              </a:ext>
            </a:extLst>
          </p:cNvPr>
          <p:cNvSpPr txBox="1">
            <a:spLocks/>
          </p:cNvSpPr>
          <p:nvPr/>
        </p:nvSpPr>
        <p:spPr>
          <a:xfrm>
            <a:off x="734306" y="2555281"/>
            <a:ext cx="6717627" cy="87372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a:solidFill>
                  <a:schemeClr val="bg1"/>
                </a:solidFill>
                <a:latin typeface="Branding Black" pitchFamily="2" charset="77"/>
                <a:ea typeface="+mn-lt"/>
                <a:cs typeface="+mn-lt"/>
              </a:rPr>
              <a:t>Crop Rotation: </a:t>
            </a:r>
            <a:r>
              <a:rPr lang="en-US" sz="2400" b="1">
                <a:solidFill>
                  <a:schemeClr val="bg1"/>
                </a:solidFill>
                <a:latin typeface="Branding SemiBold" pitchFamily="2" charset="77"/>
                <a:ea typeface="+mn-lt"/>
                <a:cs typeface="+mn-lt"/>
              </a:rPr>
              <a:t>Planting different crops </a:t>
            </a:r>
            <a:br>
              <a:rPr lang="en-US" sz="2400" b="1">
                <a:solidFill>
                  <a:schemeClr val="bg1"/>
                </a:solidFill>
                <a:latin typeface="Branding SemiBold" pitchFamily="2" charset="77"/>
                <a:ea typeface="+mn-lt"/>
                <a:cs typeface="+mn-lt"/>
              </a:rPr>
            </a:br>
            <a:r>
              <a:rPr lang="en-US" sz="2400" b="1">
                <a:solidFill>
                  <a:schemeClr val="bg1"/>
                </a:solidFill>
                <a:latin typeface="Branding SemiBold" pitchFamily="2" charset="77"/>
                <a:ea typeface="+mn-lt"/>
                <a:cs typeface="+mn-lt"/>
              </a:rPr>
              <a:t>on the land from year-to-year</a:t>
            </a:r>
          </a:p>
          <a:p>
            <a:pPr marL="0" indent="0">
              <a:buNone/>
            </a:pPr>
            <a:endParaRPr lang="en-US" sz="2400" b="1">
              <a:solidFill>
                <a:schemeClr val="bg1"/>
              </a:solidFill>
              <a:latin typeface="Branding SemiBold" pitchFamily="2" charset="77"/>
              <a:ea typeface="+mn-lt"/>
              <a:cs typeface="+mn-lt"/>
            </a:endParaRPr>
          </a:p>
        </p:txBody>
      </p:sp>
      <p:sp>
        <p:nvSpPr>
          <p:cNvPr id="13" name="Content Placeholder 2">
            <a:extLst>
              <a:ext uri="{FF2B5EF4-FFF2-40B4-BE49-F238E27FC236}">
                <a16:creationId xmlns:a16="http://schemas.microsoft.com/office/drawing/2014/main" id="{967C63C3-6579-5B4F-9161-D6232F7F2690}"/>
              </a:ext>
            </a:extLst>
          </p:cNvPr>
          <p:cNvSpPr txBox="1">
            <a:spLocks/>
          </p:cNvSpPr>
          <p:nvPr/>
        </p:nvSpPr>
        <p:spPr>
          <a:xfrm>
            <a:off x="673644" y="1347732"/>
            <a:ext cx="6778289"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600"/>
              </a:lnSpc>
              <a:spcBef>
                <a:spcPts val="0"/>
              </a:spcBef>
              <a:buNone/>
            </a:pPr>
            <a:r>
              <a:rPr lang="en-CA" sz="4800" b="1">
                <a:solidFill>
                  <a:srgbClr val="E9E642"/>
                </a:solidFill>
                <a:latin typeface="Branding Black" pitchFamily="2" charset="77"/>
              </a:rPr>
              <a:t>CROP ROTATION AND</a:t>
            </a:r>
            <a:br>
              <a:rPr lang="en-CA" sz="4800" b="1">
                <a:solidFill>
                  <a:srgbClr val="E9E642"/>
                </a:solidFill>
                <a:latin typeface="Branding Black" pitchFamily="2" charset="77"/>
              </a:rPr>
            </a:br>
            <a:r>
              <a:rPr lang="en-CA" sz="4800" b="1">
                <a:solidFill>
                  <a:srgbClr val="E9E642"/>
                </a:solidFill>
                <a:latin typeface="Branding Black" pitchFamily="2" charset="77"/>
              </a:rPr>
              <a:t>INTERCROPPING</a:t>
            </a:r>
          </a:p>
        </p:txBody>
      </p:sp>
      <p:sp>
        <p:nvSpPr>
          <p:cNvPr id="17" name="Content Placeholder 2">
            <a:extLst>
              <a:ext uri="{FF2B5EF4-FFF2-40B4-BE49-F238E27FC236}">
                <a16:creationId xmlns:a16="http://schemas.microsoft.com/office/drawing/2014/main" id="{B4769C05-E79F-BF4A-B6B2-6127DBDD6B44}"/>
              </a:ext>
            </a:extLst>
          </p:cNvPr>
          <p:cNvSpPr txBox="1">
            <a:spLocks/>
          </p:cNvSpPr>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2400" b="1">
                <a:solidFill>
                  <a:schemeClr val="bg1"/>
                </a:solidFill>
                <a:latin typeface="Branding Bold" pitchFamily="2" charset="77"/>
              </a:rPr>
              <a:t>2. SUSTAINABLE AGRICULTURE</a:t>
            </a:r>
            <a:endParaRPr lang="en-CA" sz="2400" b="1">
              <a:solidFill>
                <a:srgbClr val="E9E642"/>
              </a:solidFill>
              <a:latin typeface="Branding Bold" pitchFamily="2" charset="77"/>
            </a:endParaRPr>
          </a:p>
        </p:txBody>
      </p:sp>
      <p:sp>
        <p:nvSpPr>
          <p:cNvPr id="18" name="Content Placeholder 2">
            <a:extLst>
              <a:ext uri="{FF2B5EF4-FFF2-40B4-BE49-F238E27FC236}">
                <a16:creationId xmlns:a16="http://schemas.microsoft.com/office/drawing/2014/main" id="{7FE879D3-1DB9-0540-B2CC-F13621517FDE}"/>
              </a:ext>
            </a:extLst>
          </p:cNvPr>
          <p:cNvSpPr txBox="1">
            <a:spLocks/>
          </p:cNvSpPr>
          <p:nvPr/>
        </p:nvSpPr>
        <p:spPr>
          <a:xfrm>
            <a:off x="734306" y="3470959"/>
            <a:ext cx="6717627" cy="85419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a:solidFill>
                  <a:schemeClr val="bg1"/>
                </a:solidFill>
                <a:latin typeface="Branding Black" pitchFamily="2" charset="77"/>
                <a:ea typeface="+mn-lt"/>
                <a:cs typeface="+mn-lt"/>
              </a:rPr>
              <a:t>Intercropping: </a:t>
            </a:r>
            <a:r>
              <a:rPr lang="en-US" sz="2400" b="1">
                <a:solidFill>
                  <a:schemeClr val="bg1"/>
                </a:solidFill>
                <a:latin typeface="Branding SemiBold" pitchFamily="2" charset="77"/>
                <a:ea typeface="+mn-lt"/>
                <a:cs typeface="+mn-lt"/>
              </a:rPr>
              <a:t>different crops are </a:t>
            </a:r>
            <a:br>
              <a:rPr lang="en-US" sz="2400" b="1">
                <a:solidFill>
                  <a:schemeClr val="bg1"/>
                </a:solidFill>
                <a:latin typeface="Branding SemiBold" pitchFamily="2" charset="77"/>
                <a:ea typeface="+mn-lt"/>
                <a:cs typeface="+mn-lt"/>
              </a:rPr>
            </a:br>
            <a:r>
              <a:rPr lang="en-US" sz="2400" b="1">
                <a:solidFill>
                  <a:schemeClr val="bg1"/>
                </a:solidFill>
                <a:latin typeface="Branding SemiBold" pitchFamily="2" charset="77"/>
                <a:ea typeface="+mn-lt"/>
                <a:cs typeface="+mn-lt"/>
              </a:rPr>
              <a:t>combined in a single plot</a:t>
            </a:r>
          </a:p>
        </p:txBody>
      </p:sp>
      <p:sp>
        <p:nvSpPr>
          <p:cNvPr id="19" name="Flowchart: Connector 21">
            <a:extLst>
              <a:ext uri="{FF2B5EF4-FFF2-40B4-BE49-F238E27FC236}">
                <a16:creationId xmlns:a16="http://schemas.microsoft.com/office/drawing/2014/main" id="{D68BFB2F-ADFF-224E-93E1-157FE10D73F8}"/>
              </a:ext>
            </a:extLst>
          </p:cNvPr>
          <p:cNvSpPr/>
          <p:nvPr/>
        </p:nvSpPr>
        <p:spPr>
          <a:xfrm>
            <a:off x="754038" y="4699257"/>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TextBox 19">
            <a:extLst>
              <a:ext uri="{FF2B5EF4-FFF2-40B4-BE49-F238E27FC236}">
                <a16:creationId xmlns:a16="http://schemas.microsoft.com/office/drawing/2014/main" id="{62F68F7A-8DE2-A44B-A682-0D399FC72CC0}"/>
              </a:ext>
            </a:extLst>
          </p:cNvPr>
          <p:cNvSpPr txBox="1"/>
          <p:nvPr/>
        </p:nvSpPr>
        <p:spPr>
          <a:xfrm>
            <a:off x="2263613" y="5109780"/>
            <a:ext cx="1290741" cy="709233"/>
          </a:xfrm>
          <a:prstGeom prst="rect">
            <a:avLst/>
          </a:prstGeom>
          <a:noFill/>
        </p:spPr>
        <p:txBody>
          <a:bodyPr wrap="square">
            <a:spAutoFit/>
          </a:bodyPr>
          <a:lstStyle/>
          <a:p>
            <a:pPr>
              <a:lnSpc>
                <a:spcPts val="1600"/>
              </a:lnSpc>
            </a:pPr>
            <a:r>
              <a:rPr lang="en-US" sz="1600">
                <a:solidFill>
                  <a:schemeClr val="bg1"/>
                </a:solidFill>
                <a:latin typeface="Branding Medium" pitchFamily="2" charset="77"/>
                <a:ea typeface="+mn-lt"/>
                <a:cs typeface="+mn-lt"/>
              </a:rPr>
              <a:t>CONTROLS</a:t>
            </a:r>
          </a:p>
          <a:p>
            <a:pPr>
              <a:lnSpc>
                <a:spcPts val="1600"/>
              </a:lnSpc>
            </a:pPr>
            <a:r>
              <a:rPr lang="en-US" sz="1600">
                <a:solidFill>
                  <a:schemeClr val="bg1"/>
                </a:solidFill>
                <a:latin typeface="Branding Medium" pitchFamily="2" charset="77"/>
                <a:ea typeface="+mn-lt"/>
                <a:cs typeface="+mn-lt"/>
              </a:rPr>
              <a:t>WEEDS </a:t>
            </a:r>
            <a:br>
              <a:rPr lang="en-US" sz="1600">
                <a:solidFill>
                  <a:schemeClr val="bg1"/>
                </a:solidFill>
                <a:latin typeface="Branding Medium" pitchFamily="2" charset="77"/>
                <a:ea typeface="+mn-lt"/>
                <a:cs typeface="+mn-lt"/>
              </a:rPr>
            </a:br>
            <a:r>
              <a:rPr lang="en-US" sz="1600">
                <a:solidFill>
                  <a:schemeClr val="bg1"/>
                </a:solidFill>
                <a:latin typeface="Branding Medium" pitchFamily="2" charset="77"/>
                <a:ea typeface="+mn-lt"/>
                <a:cs typeface="+mn-lt"/>
              </a:rPr>
              <a:t>AND PESTS</a:t>
            </a:r>
            <a:endParaRPr lang="en-CA" sz="1600"/>
          </a:p>
        </p:txBody>
      </p:sp>
      <p:pic>
        <p:nvPicPr>
          <p:cNvPr id="21" name="Graphic 20" descr="Bug spray with solid fill">
            <a:extLst>
              <a:ext uri="{FF2B5EF4-FFF2-40B4-BE49-F238E27FC236}">
                <a16:creationId xmlns:a16="http://schemas.microsoft.com/office/drawing/2014/main" id="{501D9E98-BDC0-FC45-881D-9CB6F274FF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920" y="4785697"/>
            <a:ext cx="1153691" cy="1153691"/>
          </a:xfrm>
          <a:prstGeom prst="rect">
            <a:avLst/>
          </a:prstGeom>
        </p:spPr>
      </p:pic>
      <p:sp>
        <p:nvSpPr>
          <p:cNvPr id="23" name="TextBox 22">
            <a:extLst>
              <a:ext uri="{FF2B5EF4-FFF2-40B4-BE49-F238E27FC236}">
                <a16:creationId xmlns:a16="http://schemas.microsoft.com/office/drawing/2014/main" id="{B6E23D4B-286B-BE46-A596-18C5328E62BC}"/>
              </a:ext>
            </a:extLst>
          </p:cNvPr>
          <p:cNvSpPr txBox="1"/>
          <p:nvPr/>
        </p:nvSpPr>
        <p:spPr>
          <a:xfrm>
            <a:off x="5233364" y="5109780"/>
            <a:ext cx="1968999" cy="505523"/>
          </a:xfrm>
          <a:prstGeom prst="rect">
            <a:avLst/>
          </a:prstGeom>
          <a:noFill/>
        </p:spPr>
        <p:txBody>
          <a:bodyPr wrap="square">
            <a:spAutoFit/>
          </a:bodyPr>
          <a:lstStyle/>
          <a:p>
            <a:pPr>
              <a:lnSpc>
                <a:spcPts val="1600"/>
              </a:lnSpc>
            </a:pPr>
            <a:r>
              <a:rPr lang="en-US" sz="1600">
                <a:solidFill>
                  <a:schemeClr val="bg1"/>
                </a:solidFill>
                <a:latin typeface="Branding Medium" pitchFamily="2" charset="77"/>
                <a:ea typeface="+mn-lt"/>
                <a:cs typeface="+mn-lt"/>
              </a:rPr>
              <a:t>REPLENISHES</a:t>
            </a:r>
            <a:br>
              <a:rPr lang="en-US" sz="1600">
                <a:solidFill>
                  <a:schemeClr val="bg1"/>
                </a:solidFill>
                <a:latin typeface="Branding Medium" pitchFamily="2" charset="77"/>
                <a:ea typeface="+mn-lt"/>
                <a:cs typeface="+mn-lt"/>
              </a:rPr>
            </a:br>
            <a:r>
              <a:rPr lang="en-US" sz="1600">
                <a:solidFill>
                  <a:schemeClr val="bg1"/>
                </a:solidFill>
                <a:latin typeface="Branding Medium" pitchFamily="2" charset="77"/>
                <a:ea typeface="+mn-lt"/>
                <a:cs typeface="+mn-lt"/>
              </a:rPr>
              <a:t>NUTRIENTS</a:t>
            </a:r>
            <a:endParaRPr lang="en-CA" sz="1600"/>
          </a:p>
        </p:txBody>
      </p:sp>
      <p:grpSp>
        <p:nvGrpSpPr>
          <p:cNvPr id="2" name="Group 1">
            <a:extLst>
              <a:ext uri="{FF2B5EF4-FFF2-40B4-BE49-F238E27FC236}">
                <a16:creationId xmlns:a16="http://schemas.microsoft.com/office/drawing/2014/main" id="{30DC9336-A7A9-814D-BD07-A3D44FD0C1C5}"/>
              </a:ext>
            </a:extLst>
          </p:cNvPr>
          <p:cNvGrpSpPr/>
          <p:nvPr/>
        </p:nvGrpSpPr>
        <p:grpSpPr>
          <a:xfrm>
            <a:off x="3740207" y="4699257"/>
            <a:ext cx="1392764" cy="1392763"/>
            <a:chOff x="2787068" y="4239632"/>
            <a:chExt cx="1392764" cy="1392763"/>
          </a:xfrm>
        </p:grpSpPr>
        <p:sp>
          <p:nvSpPr>
            <p:cNvPr id="22" name="Flowchart: Connector 21">
              <a:extLst>
                <a:ext uri="{FF2B5EF4-FFF2-40B4-BE49-F238E27FC236}">
                  <a16:creationId xmlns:a16="http://schemas.microsoft.com/office/drawing/2014/main" id="{A3753446-9353-B74D-95FE-F23B60BB76AA}"/>
                </a:ext>
              </a:extLst>
            </p:cNvPr>
            <p:cNvSpPr/>
            <p:nvPr/>
          </p:nvSpPr>
          <p:spPr>
            <a:xfrm>
              <a:off x="2787068" y="4239632"/>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4" name="Graphic 3" descr="Badge Follow with solid fill">
              <a:extLst>
                <a:ext uri="{FF2B5EF4-FFF2-40B4-BE49-F238E27FC236}">
                  <a16:creationId xmlns:a16="http://schemas.microsoft.com/office/drawing/2014/main" id="{D673F963-A29F-6BFF-C772-765C6BDFA90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55829" y="4398616"/>
              <a:ext cx="1068922" cy="1068922"/>
            </a:xfrm>
            <a:prstGeom prst="rect">
              <a:avLst/>
            </a:prstGeom>
          </p:spPr>
        </p:pic>
      </p:grpSp>
      <p:pic>
        <p:nvPicPr>
          <p:cNvPr id="6" name="Picture 5">
            <a:extLst>
              <a:ext uri="{FF2B5EF4-FFF2-40B4-BE49-F238E27FC236}">
                <a16:creationId xmlns:a16="http://schemas.microsoft.com/office/drawing/2014/main" id="{075B4BA1-C439-B24E-B228-8821DACC944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39043" y="0"/>
            <a:ext cx="4252957" cy="6858000"/>
          </a:xfrm>
          <a:prstGeom prst="rect">
            <a:avLst/>
          </a:prstGeom>
        </p:spPr>
      </p:pic>
      <p:sp>
        <p:nvSpPr>
          <p:cNvPr id="25" name="TextBox 24">
            <a:extLst>
              <a:ext uri="{FF2B5EF4-FFF2-40B4-BE49-F238E27FC236}">
                <a16:creationId xmlns:a16="http://schemas.microsoft.com/office/drawing/2014/main" id="{DA63FE75-970A-6F44-A0CD-FFBC9D7E5314}"/>
              </a:ext>
            </a:extLst>
          </p:cNvPr>
          <p:cNvSpPr txBox="1"/>
          <p:nvPr/>
        </p:nvSpPr>
        <p:spPr>
          <a:xfrm rot="16200000">
            <a:off x="6382474" y="5273246"/>
            <a:ext cx="2637684" cy="276999"/>
          </a:xfrm>
          <a:prstGeom prst="rect">
            <a:avLst/>
          </a:prstGeom>
          <a:noFill/>
        </p:spPr>
        <p:txBody>
          <a:bodyPr wrap="square">
            <a:spAutoFit/>
          </a:bodyPr>
          <a:lstStyle/>
          <a:p>
            <a:r>
              <a:rPr lang="en-US" sz="1200" b="1">
                <a:solidFill>
                  <a:schemeClr val="bg1"/>
                </a:solidFill>
                <a:latin typeface="Branding SemiBold" pitchFamily="2" charset="77"/>
              </a:rPr>
              <a:t>P</a:t>
            </a:r>
            <a:r>
              <a:rPr lang="en-US" sz="1200" b="1">
                <a:solidFill>
                  <a:schemeClr val="bg1"/>
                </a:solidFill>
                <a:effectLst/>
                <a:latin typeface="Branding SemiBold" pitchFamily="2" charset="77"/>
              </a:rPr>
              <a:t>hoto: Mary-Jane Orr</a:t>
            </a:r>
          </a:p>
        </p:txBody>
      </p:sp>
      <p:grpSp>
        <p:nvGrpSpPr>
          <p:cNvPr id="9" name="Group 8">
            <a:extLst>
              <a:ext uri="{FF2B5EF4-FFF2-40B4-BE49-F238E27FC236}">
                <a16:creationId xmlns:a16="http://schemas.microsoft.com/office/drawing/2014/main" id="{5B1F04E8-2976-1373-07B1-7719A6B2A5F5}"/>
              </a:ext>
            </a:extLst>
          </p:cNvPr>
          <p:cNvGrpSpPr/>
          <p:nvPr/>
        </p:nvGrpSpPr>
        <p:grpSpPr>
          <a:xfrm>
            <a:off x="8583083" y="-103905"/>
            <a:ext cx="3608918" cy="669605"/>
            <a:chOff x="8583083" y="-103905"/>
            <a:chExt cx="3608918" cy="669605"/>
          </a:xfrm>
        </p:grpSpPr>
        <p:sp>
          <p:nvSpPr>
            <p:cNvPr id="5" name="Rectangle 4">
              <a:extLst>
                <a:ext uri="{FF2B5EF4-FFF2-40B4-BE49-F238E27FC236}">
                  <a16:creationId xmlns:a16="http://schemas.microsoft.com/office/drawing/2014/main" id="{6A3906D2-AE5C-6EAC-8500-AAB2E0E41468}"/>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Content Placeholder 2">
              <a:extLst>
                <a:ext uri="{FF2B5EF4-FFF2-40B4-BE49-F238E27FC236}">
                  <a16:creationId xmlns:a16="http://schemas.microsoft.com/office/drawing/2014/main" id="{E1A2B079-C658-DD13-D095-923587864A41}"/>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CROP FARMERS</a:t>
              </a:r>
              <a:endParaRPr lang="en-US" dirty="0"/>
            </a:p>
          </p:txBody>
        </p:sp>
      </p:grpSp>
      <p:pic>
        <p:nvPicPr>
          <p:cNvPr id="3" name="Picture 2">
            <a:extLst>
              <a:ext uri="{FF2B5EF4-FFF2-40B4-BE49-F238E27FC236}">
                <a16:creationId xmlns:a16="http://schemas.microsoft.com/office/drawing/2014/main" id="{DDAF71D2-2729-6398-9626-D23A6215398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4263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450FFB69-C2BB-0D12-3B44-755743E6AE63}"/>
              </a:ext>
            </a:extLst>
          </p:cNvPr>
          <p:cNvPicPr>
            <a:picLocks noChangeAspect="1"/>
          </p:cNvPicPr>
          <p:nvPr/>
        </p:nvPicPr>
        <p:blipFill>
          <a:blip r:embed="rId3"/>
          <a:stretch>
            <a:fillRect/>
          </a:stretch>
        </p:blipFill>
        <p:spPr>
          <a:xfrm>
            <a:off x="7666278" y="0"/>
            <a:ext cx="4522577" cy="6858000"/>
          </a:xfrm>
          <a:prstGeom prst="rect">
            <a:avLst/>
          </a:prstGeom>
        </p:spPr>
      </p:pic>
      <p:sp>
        <p:nvSpPr>
          <p:cNvPr id="8" name="Content Placeholder 2">
            <a:extLst>
              <a:ext uri="{FF2B5EF4-FFF2-40B4-BE49-F238E27FC236}">
                <a16:creationId xmlns:a16="http://schemas.microsoft.com/office/drawing/2014/main" id="{06406F1A-5046-E543-A048-3C0B006157A0}"/>
              </a:ext>
            </a:extLst>
          </p:cNvPr>
          <p:cNvSpPr txBox="1">
            <a:spLocks/>
          </p:cNvSpPr>
          <p:nvPr/>
        </p:nvSpPr>
        <p:spPr>
          <a:xfrm>
            <a:off x="671676" y="2492651"/>
            <a:ext cx="6717627" cy="87372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latin typeface="Branding Black"/>
                <a:ea typeface="+mn-lt"/>
                <a:cs typeface="+mn-lt"/>
              </a:rPr>
              <a:t>Integrated Pest Management: uses an ecosystem-based strategy to prevent pests through biological control, use of crop rotations, and habitat manipulation. </a:t>
            </a:r>
            <a:endParaRPr lang="en-US" sz="2400" b="1" dirty="0">
              <a:solidFill>
                <a:schemeClr val="bg1"/>
              </a:solidFill>
              <a:latin typeface="Branding SemiBold"/>
              <a:ea typeface="+mn-lt"/>
              <a:cs typeface="+mn-lt"/>
            </a:endParaRPr>
          </a:p>
          <a:p>
            <a:pPr marL="0" indent="0">
              <a:buNone/>
            </a:pPr>
            <a:endParaRPr lang="en-US" sz="2400" b="1" dirty="0">
              <a:solidFill>
                <a:schemeClr val="bg1"/>
              </a:solidFill>
              <a:latin typeface="Branding SemiBold" pitchFamily="2" charset="77"/>
              <a:ea typeface="+mn-lt"/>
              <a:cs typeface="+mn-lt"/>
            </a:endParaRPr>
          </a:p>
        </p:txBody>
      </p:sp>
      <p:sp>
        <p:nvSpPr>
          <p:cNvPr id="13" name="Content Placeholder 2">
            <a:extLst>
              <a:ext uri="{FF2B5EF4-FFF2-40B4-BE49-F238E27FC236}">
                <a16:creationId xmlns:a16="http://schemas.microsoft.com/office/drawing/2014/main" id="{967C63C3-6579-5B4F-9161-D6232F7F2690}"/>
              </a:ext>
            </a:extLst>
          </p:cNvPr>
          <p:cNvSpPr txBox="1">
            <a:spLocks/>
          </p:cNvSpPr>
          <p:nvPr/>
        </p:nvSpPr>
        <p:spPr>
          <a:xfrm>
            <a:off x="673644" y="1347732"/>
            <a:ext cx="6778289" cy="103328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600"/>
              </a:lnSpc>
              <a:spcBef>
                <a:spcPts val="0"/>
              </a:spcBef>
              <a:buNone/>
            </a:pPr>
            <a:r>
              <a:rPr lang="en-CA" sz="4800" b="1">
                <a:solidFill>
                  <a:srgbClr val="E9E642"/>
                </a:solidFill>
                <a:latin typeface="Branding Black"/>
              </a:rPr>
              <a:t>INTEGRATED PEST MANAGEMENT</a:t>
            </a:r>
            <a:endParaRPr lang="en-US"/>
          </a:p>
        </p:txBody>
      </p:sp>
      <p:sp>
        <p:nvSpPr>
          <p:cNvPr id="17" name="Content Placeholder 2">
            <a:extLst>
              <a:ext uri="{FF2B5EF4-FFF2-40B4-BE49-F238E27FC236}">
                <a16:creationId xmlns:a16="http://schemas.microsoft.com/office/drawing/2014/main" id="{B4769C05-E79F-BF4A-B6B2-6127DBDD6B44}"/>
              </a:ext>
            </a:extLst>
          </p:cNvPr>
          <p:cNvSpPr txBox="1">
            <a:spLocks/>
          </p:cNvSpPr>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2400" b="1">
                <a:solidFill>
                  <a:schemeClr val="bg1"/>
                </a:solidFill>
                <a:latin typeface="Branding Bold" pitchFamily="2" charset="77"/>
              </a:rPr>
              <a:t>2. SUSTAINABLE AGRICULTURE</a:t>
            </a:r>
            <a:endParaRPr lang="en-CA" sz="2400" b="1">
              <a:solidFill>
                <a:srgbClr val="E9E642"/>
              </a:solidFill>
              <a:latin typeface="Branding Bold" pitchFamily="2" charset="77"/>
            </a:endParaRPr>
          </a:p>
        </p:txBody>
      </p:sp>
      <p:sp>
        <p:nvSpPr>
          <p:cNvPr id="19" name="Flowchart: Connector 21">
            <a:extLst>
              <a:ext uri="{FF2B5EF4-FFF2-40B4-BE49-F238E27FC236}">
                <a16:creationId xmlns:a16="http://schemas.microsoft.com/office/drawing/2014/main" id="{D68BFB2F-ADFF-224E-93E1-157FE10D73F8}"/>
              </a:ext>
            </a:extLst>
          </p:cNvPr>
          <p:cNvSpPr/>
          <p:nvPr/>
        </p:nvSpPr>
        <p:spPr>
          <a:xfrm>
            <a:off x="754038" y="4699257"/>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TextBox 19">
            <a:extLst>
              <a:ext uri="{FF2B5EF4-FFF2-40B4-BE49-F238E27FC236}">
                <a16:creationId xmlns:a16="http://schemas.microsoft.com/office/drawing/2014/main" id="{62F68F7A-8DE2-A44B-A682-0D399FC72CC0}"/>
              </a:ext>
            </a:extLst>
          </p:cNvPr>
          <p:cNvSpPr txBox="1"/>
          <p:nvPr/>
        </p:nvSpPr>
        <p:spPr>
          <a:xfrm>
            <a:off x="2263613" y="5109780"/>
            <a:ext cx="1290741" cy="502702"/>
          </a:xfrm>
          <a:prstGeom prst="rect">
            <a:avLst/>
          </a:prstGeom>
          <a:noFill/>
        </p:spPr>
        <p:txBody>
          <a:bodyPr wrap="square" lIns="91440" tIns="45720" rIns="91440" bIns="45720" anchor="t">
            <a:spAutoFit/>
          </a:bodyPr>
          <a:lstStyle/>
          <a:p>
            <a:pPr>
              <a:lnSpc>
                <a:spcPts val="1600"/>
              </a:lnSpc>
            </a:pPr>
            <a:r>
              <a:rPr lang="en-US" sz="1600">
                <a:solidFill>
                  <a:schemeClr val="bg1"/>
                </a:solidFill>
                <a:latin typeface="Branding Medium"/>
                <a:ea typeface="+mn-lt"/>
                <a:cs typeface="+mn-lt"/>
              </a:rPr>
              <a:t>CONTROLS</a:t>
            </a:r>
          </a:p>
          <a:p>
            <a:pPr>
              <a:lnSpc>
                <a:spcPts val="1600"/>
              </a:lnSpc>
            </a:pPr>
            <a:r>
              <a:rPr lang="en-US" sz="1600">
                <a:solidFill>
                  <a:schemeClr val="bg1"/>
                </a:solidFill>
                <a:latin typeface="Branding Medium"/>
                <a:ea typeface="+mn-lt"/>
                <a:cs typeface="+mn-lt"/>
              </a:rPr>
              <a:t>PESTS</a:t>
            </a:r>
            <a:endParaRPr lang="en-CA" sz="1600">
              <a:solidFill>
                <a:schemeClr val="bg1"/>
              </a:solidFill>
              <a:latin typeface="Branding Medium"/>
            </a:endParaRPr>
          </a:p>
        </p:txBody>
      </p:sp>
      <p:pic>
        <p:nvPicPr>
          <p:cNvPr id="21" name="Graphic 20" descr="Bug spray with solid fill">
            <a:extLst>
              <a:ext uri="{FF2B5EF4-FFF2-40B4-BE49-F238E27FC236}">
                <a16:creationId xmlns:a16="http://schemas.microsoft.com/office/drawing/2014/main" id="{501D9E98-BDC0-FC45-881D-9CB6F274FFA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4920" y="4785697"/>
            <a:ext cx="1153691" cy="1153691"/>
          </a:xfrm>
          <a:prstGeom prst="rect">
            <a:avLst/>
          </a:prstGeom>
        </p:spPr>
      </p:pic>
      <p:sp>
        <p:nvSpPr>
          <p:cNvPr id="23" name="TextBox 22">
            <a:extLst>
              <a:ext uri="{FF2B5EF4-FFF2-40B4-BE49-F238E27FC236}">
                <a16:creationId xmlns:a16="http://schemas.microsoft.com/office/drawing/2014/main" id="{B6E23D4B-286B-BE46-A596-18C5328E62BC}"/>
              </a:ext>
            </a:extLst>
          </p:cNvPr>
          <p:cNvSpPr txBox="1"/>
          <p:nvPr/>
        </p:nvSpPr>
        <p:spPr>
          <a:xfrm>
            <a:off x="5233364" y="5109780"/>
            <a:ext cx="1710207" cy="707886"/>
          </a:xfrm>
          <a:prstGeom prst="rect">
            <a:avLst/>
          </a:prstGeom>
          <a:noFill/>
        </p:spPr>
        <p:txBody>
          <a:bodyPr wrap="square" lIns="91440" tIns="45720" rIns="91440" bIns="45720" anchor="t">
            <a:spAutoFit/>
          </a:bodyPr>
          <a:lstStyle/>
          <a:p>
            <a:pPr>
              <a:lnSpc>
                <a:spcPts val="1600"/>
              </a:lnSpc>
            </a:pPr>
            <a:r>
              <a:rPr lang="en-US" sz="1600" dirty="0">
                <a:solidFill>
                  <a:schemeClr val="bg1"/>
                </a:solidFill>
                <a:latin typeface="Branding Medium"/>
                <a:ea typeface="+mn-lt"/>
                <a:cs typeface="+mn-lt"/>
              </a:rPr>
              <a:t>REDUCES THE NEED OF PESTICIDES</a:t>
            </a:r>
          </a:p>
        </p:txBody>
      </p:sp>
      <p:sp>
        <p:nvSpPr>
          <p:cNvPr id="22" name="Flowchart: Connector 21">
            <a:extLst>
              <a:ext uri="{FF2B5EF4-FFF2-40B4-BE49-F238E27FC236}">
                <a16:creationId xmlns:a16="http://schemas.microsoft.com/office/drawing/2014/main" id="{A3753446-9353-B74D-95FE-F23B60BB76AA}"/>
              </a:ext>
            </a:extLst>
          </p:cNvPr>
          <p:cNvSpPr/>
          <p:nvPr/>
        </p:nvSpPr>
        <p:spPr>
          <a:xfrm>
            <a:off x="3740207" y="4699257"/>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TextBox 24">
            <a:extLst>
              <a:ext uri="{FF2B5EF4-FFF2-40B4-BE49-F238E27FC236}">
                <a16:creationId xmlns:a16="http://schemas.microsoft.com/office/drawing/2014/main" id="{DA63FE75-970A-6F44-A0CD-FFBC9D7E5314}"/>
              </a:ext>
            </a:extLst>
          </p:cNvPr>
          <p:cNvSpPr txBox="1"/>
          <p:nvPr/>
        </p:nvSpPr>
        <p:spPr>
          <a:xfrm rot="16200000">
            <a:off x="6209946" y="5230114"/>
            <a:ext cx="2637684" cy="276999"/>
          </a:xfrm>
          <a:prstGeom prst="rect">
            <a:avLst/>
          </a:prstGeom>
          <a:noFill/>
        </p:spPr>
        <p:txBody>
          <a:bodyPr wrap="square">
            <a:spAutoFit/>
          </a:bodyPr>
          <a:lstStyle/>
          <a:p>
            <a:r>
              <a:rPr lang="en-US" sz="1200" b="1">
                <a:solidFill>
                  <a:schemeClr val="bg1"/>
                </a:solidFill>
                <a:latin typeface="Branding SemiBold" pitchFamily="2" charset="77"/>
              </a:rPr>
              <a:t>P</a:t>
            </a:r>
            <a:r>
              <a:rPr lang="en-US" sz="1200" b="1">
                <a:solidFill>
                  <a:schemeClr val="bg1"/>
                </a:solidFill>
                <a:effectLst/>
                <a:latin typeface="Branding SemiBold" pitchFamily="2" charset="77"/>
              </a:rPr>
              <a:t>hoto: Mary-Jane Orr</a:t>
            </a:r>
          </a:p>
        </p:txBody>
      </p:sp>
      <p:pic>
        <p:nvPicPr>
          <p:cNvPr id="5" name="Graphic 5" descr="Badge Unfollow with solid fill">
            <a:extLst>
              <a:ext uri="{FF2B5EF4-FFF2-40B4-BE49-F238E27FC236}">
                <a16:creationId xmlns:a16="http://schemas.microsoft.com/office/drawing/2014/main" id="{0F77C5E1-9F5F-ECDE-89EC-8FE4E667284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70384" y="4812101"/>
            <a:ext cx="1130060" cy="1158815"/>
          </a:xfrm>
          <a:prstGeom prst="rect">
            <a:avLst/>
          </a:prstGeom>
        </p:spPr>
      </p:pic>
      <p:grpSp>
        <p:nvGrpSpPr>
          <p:cNvPr id="7" name="Group 6">
            <a:extLst>
              <a:ext uri="{FF2B5EF4-FFF2-40B4-BE49-F238E27FC236}">
                <a16:creationId xmlns:a16="http://schemas.microsoft.com/office/drawing/2014/main" id="{A4E19B66-8EE8-5DD1-A801-2A061BB459C6}"/>
              </a:ext>
            </a:extLst>
          </p:cNvPr>
          <p:cNvGrpSpPr/>
          <p:nvPr/>
        </p:nvGrpSpPr>
        <p:grpSpPr>
          <a:xfrm>
            <a:off x="8583083" y="-103905"/>
            <a:ext cx="3608918" cy="669605"/>
            <a:chOff x="8583083" y="-103905"/>
            <a:chExt cx="3608918" cy="669605"/>
          </a:xfrm>
        </p:grpSpPr>
        <p:sp>
          <p:nvSpPr>
            <p:cNvPr id="4" name="Rectangle 3">
              <a:extLst>
                <a:ext uri="{FF2B5EF4-FFF2-40B4-BE49-F238E27FC236}">
                  <a16:creationId xmlns:a16="http://schemas.microsoft.com/office/drawing/2014/main" id="{070D590E-180F-6E97-6EF3-79FFFA4D035A}"/>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Content Placeholder 2">
              <a:extLst>
                <a:ext uri="{FF2B5EF4-FFF2-40B4-BE49-F238E27FC236}">
                  <a16:creationId xmlns:a16="http://schemas.microsoft.com/office/drawing/2014/main" id="{3FA53CC3-F748-A312-C734-94E4C9760F5C}"/>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CROP FARMERS</a:t>
              </a:r>
              <a:endParaRPr lang="en-US" dirty="0"/>
            </a:p>
          </p:txBody>
        </p:sp>
      </p:grpSp>
      <p:pic>
        <p:nvPicPr>
          <p:cNvPr id="2" name="Picture 2">
            <a:extLst>
              <a:ext uri="{FF2B5EF4-FFF2-40B4-BE49-F238E27FC236}">
                <a16:creationId xmlns:a16="http://schemas.microsoft.com/office/drawing/2014/main" id="{8AF404A4-E739-9BCE-0889-FBC95D0740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9127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B237DB5-3C21-7F42-911F-A08AFF2213F2}"/>
              </a:ext>
            </a:extLst>
          </p:cNvPr>
          <p:cNvPicPr>
            <a:picLocks noChangeAspect="1"/>
          </p:cNvPicPr>
          <p:nvPr/>
        </p:nvPicPr>
        <p:blipFill rotWithShape="1">
          <a:blip r:embed="rId3">
            <a:extLst>
              <a:ext uri="{28A0092B-C50C-407E-A947-70E740481C1C}">
                <a14:useLocalDpi xmlns:a14="http://schemas.microsoft.com/office/drawing/2010/main" val="0"/>
              </a:ext>
            </a:extLst>
          </a:blip>
          <a:srcRect l="38307" t="2026" r="24135" b="-2026"/>
          <a:stretch/>
        </p:blipFill>
        <p:spPr>
          <a:xfrm>
            <a:off x="7495953" y="-36214"/>
            <a:ext cx="4696047" cy="7033167"/>
          </a:xfrm>
          <a:prstGeom prst="rect">
            <a:avLst/>
          </a:prstGeom>
        </p:spPr>
      </p:pic>
      <p:sp>
        <p:nvSpPr>
          <p:cNvPr id="7" name="Content Placeholder 2">
            <a:extLst>
              <a:ext uri="{FF2B5EF4-FFF2-40B4-BE49-F238E27FC236}">
                <a16:creationId xmlns:a16="http://schemas.microsoft.com/office/drawing/2014/main" id="{7F1FCCFE-7C7A-154F-B43A-058B7CF8EDD3}"/>
              </a:ext>
            </a:extLst>
          </p:cNvPr>
          <p:cNvSpPr txBox="1">
            <a:spLocks/>
          </p:cNvSpPr>
          <p:nvPr/>
        </p:nvSpPr>
        <p:spPr>
          <a:xfrm>
            <a:off x="925552" y="3567953"/>
            <a:ext cx="4103649" cy="12493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endParaRPr lang="en-CA" sz="5600" b="1">
              <a:solidFill>
                <a:schemeClr val="bg1"/>
              </a:solidFill>
              <a:latin typeface="Branding Black" pitchFamily="2" charset="77"/>
            </a:endParaRPr>
          </a:p>
        </p:txBody>
      </p:sp>
      <p:sp>
        <p:nvSpPr>
          <p:cNvPr id="19" name="Content Placeholder 2">
            <a:extLst>
              <a:ext uri="{FF2B5EF4-FFF2-40B4-BE49-F238E27FC236}">
                <a16:creationId xmlns:a16="http://schemas.microsoft.com/office/drawing/2014/main" id="{F1C5CF44-DB6F-234F-9463-D169DDC38BB4}"/>
              </a:ext>
            </a:extLst>
          </p:cNvPr>
          <p:cNvSpPr txBox="1">
            <a:spLocks/>
          </p:cNvSpPr>
          <p:nvPr/>
        </p:nvSpPr>
        <p:spPr>
          <a:xfrm>
            <a:off x="673644" y="1030283"/>
            <a:ext cx="5687939"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CA" sz="4800" b="1">
                <a:solidFill>
                  <a:srgbClr val="E9E642"/>
                </a:solidFill>
                <a:latin typeface="Branding Black" pitchFamily="2" charset="77"/>
              </a:rPr>
              <a:t>WINTER WHEAT</a:t>
            </a:r>
          </a:p>
        </p:txBody>
      </p:sp>
      <p:sp>
        <p:nvSpPr>
          <p:cNvPr id="20" name="Content Placeholder 2">
            <a:extLst>
              <a:ext uri="{FF2B5EF4-FFF2-40B4-BE49-F238E27FC236}">
                <a16:creationId xmlns:a16="http://schemas.microsoft.com/office/drawing/2014/main" id="{7750BC92-7F32-5049-90AF-5D42DAA3259B}"/>
              </a:ext>
            </a:extLst>
          </p:cNvPr>
          <p:cNvSpPr txBox="1">
            <a:spLocks/>
          </p:cNvSpPr>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2400" b="1">
                <a:solidFill>
                  <a:schemeClr val="bg1"/>
                </a:solidFill>
                <a:latin typeface="Branding Bold" pitchFamily="2" charset="77"/>
              </a:rPr>
              <a:t>2. SUSTAINABLE AGRICULTURE</a:t>
            </a:r>
            <a:endParaRPr lang="en-CA" sz="2400" b="1">
              <a:solidFill>
                <a:srgbClr val="E9E642"/>
              </a:solidFill>
              <a:latin typeface="Branding Bold" pitchFamily="2" charset="77"/>
            </a:endParaRPr>
          </a:p>
        </p:txBody>
      </p:sp>
      <p:sp>
        <p:nvSpPr>
          <p:cNvPr id="21" name="TextBox 20">
            <a:extLst>
              <a:ext uri="{FF2B5EF4-FFF2-40B4-BE49-F238E27FC236}">
                <a16:creationId xmlns:a16="http://schemas.microsoft.com/office/drawing/2014/main" id="{A29FD962-1CC2-1942-9DEC-A4007F137F58}"/>
              </a:ext>
            </a:extLst>
          </p:cNvPr>
          <p:cNvSpPr txBox="1"/>
          <p:nvPr/>
        </p:nvSpPr>
        <p:spPr>
          <a:xfrm>
            <a:off x="613822" y="5239122"/>
            <a:ext cx="1828800" cy="505523"/>
          </a:xfrm>
          <a:prstGeom prst="rect">
            <a:avLst/>
          </a:prstGeom>
          <a:noFill/>
        </p:spPr>
        <p:txBody>
          <a:bodyPr wrap="square">
            <a:spAutoFit/>
          </a:bodyPr>
          <a:lstStyle/>
          <a:p>
            <a:pPr algn="ctr">
              <a:lnSpc>
                <a:spcPts val="1600"/>
              </a:lnSpc>
            </a:pPr>
            <a:r>
              <a:rPr lang="en-US" sz="1600">
                <a:solidFill>
                  <a:schemeClr val="bg1"/>
                </a:solidFill>
                <a:latin typeface="Branding Medium" pitchFamily="2" charset="77"/>
                <a:ea typeface="+mn-lt"/>
                <a:cs typeface="+mn-lt"/>
              </a:rPr>
              <a:t>PROVIDES</a:t>
            </a:r>
            <a:br>
              <a:rPr lang="en-US" sz="1600">
                <a:solidFill>
                  <a:schemeClr val="bg1"/>
                </a:solidFill>
                <a:latin typeface="Branding Medium" pitchFamily="2" charset="77"/>
                <a:ea typeface="+mn-lt"/>
                <a:cs typeface="+mn-lt"/>
              </a:rPr>
            </a:br>
            <a:r>
              <a:rPr lang="en-US" sz="1600">
                <a:solidFill>
                  <a:schemeClr val="bg1"/>
                </a:solidFill>
                <a:latin typeface="Branding Medium" pitchFamily="2" charset="77"/>
                <a:ea typeface="+mn-lt"/>
                <a:cs typeface="+mn-lt"/>
              </a:rPr>
              <a:t>SOIL COVER</a:t>
            </a:r>
            <a:endParaRPr lang="en-CA" sz="1600"/>
          </a:p>
        </p:txBody>
      </p:sp>
      <p:grpSp>
        <p:nvGrpSpPr>
          <p:cNvPr id="23" name="Group 22">
            <a:extLst>
              <a:ext uri="{FF2B5EF4-FFF2-40B4-BE49-F238E27FC236}">
                <a16:creationId xmlns:a16="http://schemas.microsoft.com/office/drawing/2014/main" id="{12172872-A037-7D48-8E23-B31A5FAD3763}"/>
              </a:ext>
            </a:extLst>
          </p:cNvPr>
          <p:cNvGrpSpPr/>
          <p:nvPr/>
        </p:nvGrpSpPr>
        <p:grpSpPr>
          <a:xfrm>
            <a:off x="834819" y="3663371"/>
            <a:ext cx="1392764" cy="1392763"/>
            <a:chOff x="921071" y="4006462"/>
            <a:chExt cx="1828800" cy="1828800"/>
          </a:xfrm>
        </p:grpSpPr>
        <p:sp>
          <p:nvSpPr>
            <p:cNvPr id="24" name="Flowchart: Connector 9">
              <a:extLst>
                <a:ext uri="{FF2B5EF4-FFF2-40B4-BE49-F238E27FC236}">
                  <a16:creationId xmlns:a16="http://schemas.microsoft.com/office/drawing/2014/main" id="{7EA243A5-8FAE-A54A-8B6E-3149F822B18A}"/>
                </a:ext>
              </a:extLst>
            </p:cNvPr>
            <p:cNvSpPr/>
            <p:nvPr/>
          </p:nvSpPr>
          <p:spPr>
            <a:xfrm>
              <a:off x="92107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5" name="Graphic 24" descr="Plant outline">
              <a:extLst>
                <a:ext uri="{FF2B5EF4-FFF2-40B4-BE49-F238E27FC236}">
                  <a16:creationId xmlns:a16="http://schemas.microsoft.com/office/drawing/2014/main" id="{E37FA61E-A8BD-E247-98E7-D43CF770AEA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444" y="4213074"/>
              <a:ext cx="1426231" cy="1426231"/>
            </a:xfrm>
            <a:prstGeom prst="rect">
              <a:avLst/>
            </a:prstGeom>
          </p:spPr>
        </p:pic>
      </p:grpSp>
      <p:sp>
        <p:nvSpPr>
          <p:cNvPr id="30" name="Flowchart: Connector 21">
            <a:extLst>
              <a:ext uri="{FF2B5EF4-FFF2-40B4-BE49-F238E27FC236}">
                <a16:creationId xmlns:a16="http://schemas.microsoft.com/office/drawing/2014/main" id="{4575B4A6-BD8D-B14B-AB8C-B05924D3B97C}"/>
              </a:ext>
            </a:extLst>
          </p:cNvPr>
          <p:cNvSpPr/>
          <p:nvPr/>
        </p:nvSpPr>
        <p:spPr>
          <a:xfrm>
            <a:off x="4599672" y="3667570"/>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TextBox 31">
            <a:extLst>
              <a:ext uri="{FF2B5EF4-FFF2-40B4-BE49-F238E27FC236}">
                <a16:creationId xmlns:a16="http://schemas.microsoft.com/office/drawing/2014/main" id="{752D7551-AE20-F942-B98D-33F98F6329C7}"/>
              </a:ext>
            </a:extLst>
          </p:cNvPr>
          <p:cNvSpPr txBox="1"/>
          <p:nvPr/>
        </p:nvSpPr>
        <p:spPr>
          <a:xfrm>
            <a:off x="4309321" y="5239122"/>
            <a:ext cx="1968999" cy="505523"/>
          </a:xfrm>
          <a:prstGeom prst="rect">
            <a:avLst/>
          </a:prstGeom>
          <a:noFill/>
        </p:spPr>
        <p:txBody>
          <a:bodyPr wrap="square">
            <a:spAutoFit/>
          </a:bodyPr>
          <a:lstStyle/>
          <a:p>
            <a:pPr algn="ctr">
              <a:lnSpc>
                <a:spcPts val="1600"/>
              </a:lnSpc>
            </a:pPr>
            <a:r>
              <a:rPr lang="en-US" sz="1600">
                <a:solidFill>
                  <a:schemeClr val="bg1"/>
                </a:solidFill>
                <a:latin typeface="Branding Medium" pitchFamily="2" charset="77"/>
                <a:ea typeface="+mn-lt"/>
                <a:cs typeface="+mn-lt"/>
              </a:rPr>
              <a:t>PROVIDES</a:t>
            </a:r>
            <a:br>
              <a:rPr lang="en-US" sz="1600">
                <a:solidFill>
                  <a:schemeClr val="bg1"/>
                </a:solidFill>
                <a:latin typeface="Branding Medium" pitchFamily="2" charset="77"/>
                <a:ea typeface="+mn-lt"/>
                <a:cs typeface="+mn-lt"/>
              </a:rPr>
            </a:br>
            <a:r>
              <a:rPr lang="en-US" sz="1600">
                <a:solidFill>
                  <a:schemeClr val="bg1"/>
                </a:solidFill>
                <a:latin typeface="Branding Medium" pitchFamily="2" charset="77"/>
                <a:ea typeface="+mn-lt"/>
                <a:cs typeface="+mn-lt"/>
              </a:rPr>
              <a:t>HABITAT</a:t>
            </a:r>
            <a:endParaRPr lang="en-CA" sz="1600"/>
          </a:p>
        </p:txBody>
      </p:sp>
      <p:sp>
        <p:nvSpPr>
          <p:cNvPr id="33" name="Flowchart: Connector 21">
            <a:extLst>
              <a:ext uri="{FF2B5EF4-FFF2-40B4-BE49-F238E27FC236}">
                <a16:creationId xmlns:a16="http://schemas.microsoft.com/office/drawing/2014/main" id="{9E478829-A968-5343-88C3-CCBA613B9836}"/>
              </a:ext>
            </a:extLst>
          </p:cNvPr>
          <p:cNvSpPr/>
          <p:nvPr/>
        </p:nvSpPr>
        <p:spPr>
          <a:xfrm>
            <a:off x="2727392" y="3667570"/>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TextBox 33">
            <a:extLst>
              <a:ext uri="{FF2B5EF4-FFF2-40B4-BE49-F238E27FC236}">
                <a16:creationId xmlns:a16="http://schemas.microsoft.com/office/drawing/2014/main" id="{6BCE92DB-5A2A-B242-85EA-C4111B534933}"/>
              </a:ext>
            </a:extLst>
          </p:cNvPr>
          <p:cNvSpPr txBox="1"/>
          <p:nvPr/>
        </p:nvSpPr>
        <p:spPr>
          <a:xfrm>
            <a:off x="2437041" y="5239122"/>
            <a:ext cx="1968999" cy="710707"/>
          </a:xfrm>
          <a:prstGeom prst="rect">
            <a:avLst/>
          </a:prstGeom>
          <a:noFill/>
        </p:spPr>
        <p:txBody>
          <a:bodyPr wrap="square">
            <a:spAutoFit/>
          </a:bodyPr>
          <a:lstStyle/>
          <a:p>
            <a:pPr algn="ctr">
              <a:lnSpc>
                <a:spcPts val="1600"/>
              </a:lnSpc>
            </a:pPr>
            <a:r>
              <a:rPr lang="en-US" sz="1600">
                <a:solidFill>
                  <a:schemeClr val="bg1"/>
                </a:solidFill>
                <a:latin typeface="Branding Medium" pitchFamily="2" charset="77"/>
                <a:ea typeface="+mn-lt"/>
                <a:cs typeface="+mn-lt"/>
              </a:rPr>
              <a:t>MANAGES</a:t>
            </a:r>
          </a:p>
          <a:p>
            <a:pPr algn="ctr">
              <a:lnSpc>
                <a:spcPts val="1600"/>
              </a:lnSpc>
            </a:pPr>
            <a:r>
              <a:rPr lang="en-US" sz="1600">
                <a:solidFill>
                  <a:schemeClr val="bg1"/>
                </a:solidFill>
                <a:latin typeface="Branding Medium" pitchFamily="2" charset="77"/>
                <a:ea typeface="+mn-lt"/>
                <a:cs typeface="+mn-lt"/>
              </a:rPr>
              <a:t>WEEDS AND</a:t>
            </a:r>
            <a:br>
              <a:rPr lang="en-US" sz="1600">
                <a:solidFill>
                  <a:schemeClr val="bg1"/>
                </a:solidFill>
                <a:latin typeface="Branding Medium" pitchFamily="2" charset="77"/>
                <a:ea typeface="+mn-lt"/>
                <a:cs typeface="+mn-lt"/>
              </a:rPr>
            </a:br>
            <a:r>
              <a:rPr lang="en-US" sz="1600">
                <a:solidFill>
                  <a:schemeClr val="bg1"/>
                </a:solidFill>
                <a:latin typeface="Branding Medium" pitchFamily="2" charset="77"/>
                <a:ea typeface="+mn-lt"/>
                <a:cs typeface="+mn-lt"/>
              </a:rPr>
              <a:t>PESTS</a:t>
            </a:r>
            <a:endParaRPr lang="en-CA" sz="1600"/>
          </a:p>
        </p:txBody>
      </p:sp>
      <p:pic>
        <p:nvPicPr>
          <p:cNvPr id="35" name="Graphic 34" descr="Bug spray with solid fill">
            <a:extLst>
              <a:ext uri="{FF2B5EF4-FFF2-40B4-BE49-F238E27FC236}">
                <a16:creationId xmlns:a16="http://schemas.microsoft.com/office/drawing/2014/main" id="{27DB566F-76C8-5A43-BD3E-AB848938FA0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838274" y="3754010"/>
            <a:ext cx="1153691" cy="1153691"/>
          </a:xfrm>
          <a:prstGeom prst="rect">
            <a:avLst/>
          </a:prstGeom>
        </p:spPr>
      </p:pic>
      <p:pic>
        <p:nvPicPr>
          <p:cNvPr id="3" name="Picture 2">
            <a:extLst>
              <a:ext uri="{FF2B5EF4-FFF2-40B4-BE49-F238E27FC236}">
                <a16:creationId xmlns:a16="http://schemas.microsoft.com/office/drawing/2014/main" id="{F9FFFCED-9EAA-8348-A363-CF3F886309F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11345" y="3842544"/>
            <a:ext cx="964949" cy="964949"/>
          </a:xfrm>
          <a:prstGeom prst="rect">
            <a:avLst/>
          </a:prstGeom>
        </p:spPr>
      </p:pic>
      <p:sp>
        <p:nvSpPr>
          <p:cNvPr id="2" name="Content Placeholder 2">
            <a:extLst>
              <a:ext uri="{FF2B5EF4-FFF2-40B4-BE49-F238E27FC236}">
                <a16:creationId xmlns:a16="http://schemas.microsoft.com/office/drawing/2014/main" id="{8602984F-BA26-CA32-422E-498C666BAFDD}"/>
              </a:ext>
            </a:extLst>
          </p:cNvPr>
          <p:cNvSpPr txBox="1">
            <a:spLocks/>
          </p:cNvSpPr>
          <p:nvPr/>
        </p:nvSpPr>
        <p:spPr>
          <a:xfrm>
            <a:off x="673644" y="2269503"/>
            <a:ext cx="6717627" cy="87372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a:solidFill>
                  <a:schemeClr val="bg1"/>
                </a:solidFill>
                <a:latin typeface="Branding SemiBold" pitchFamily="2" charset="77"/>
                <a:ea typeface="+mn-lt"/>
                <a:cs typeface="+mn-lt"/>
              </a:rPr>
              <a:t>Winter wheat is a cover crop that provides soil cover as well as habitat for waterfowl and birds.</a:t>
            </a:r>
          </a:p>
          <a:p>
            <a:pPr marL="0" indent="0">
              <a:buNone/>
            </a:pPr>
            <a:endParaRPr lang="en-US" sz="2400" b="1">
              <a:solidFill>
                <a:schemeClr val="bg1"/>
              </a:solidFill>
              <a:latin typeface="Branding SemiBold" pitchFamily="2" charset="77"/>
              <a:ea typeface="+mn-lt"/>
              <a:cs typeface="+mn-lt"/>
            </a:endParaRPr>
          </a:p>
        </p:txBody>
      </p:sp>
      <p:grpSp>
        <p:nvGrpSpPr>
          <p:cNvPr id="9" name="Group 8">
            <a:extLst>
              <a:ext uri="{FF2B5EF4-FFF2-40B4-BE49-F238E27FC236}">
                <a16:creationId xmlns:a16="http://schemas.microsoft.com/office/drawing/2014/main" id="{FCEACD25-B2C1-4D45-468C-5A3A6A10740B}"/>
              </a:ext>
            </a:extLst>
          </p:cNvPr>
          <p:cNvGrpSpPr/>
          <p:nvPr/>
        </p:nvGrpSpPr>
        <p:grpSpPr>
          <a:xfrm>
            <a:off x="8583083" y="-103905"/>
            <a:ext cx="3608918" cy="669605"/>
            <a:chOff x="8583083" y="-103905"/>
            <a:chExt cx="3608918" cy="669605"/>
          </a:xfrm>
        </p:grpSpPr>
        <p:sp>
          <p:nvSpPr>
            <p:cNvPr id="6" name="Rectangle 5">
              <a:extLst>
                <a:ext uri="{FF2B5EF4-FFF2-40B4-BE49-F238E27FC236}">
                  <a16:creationId xmlns:a16="http://schemas.microsoft.com/office/drawing/2014/main" id="{F0CA0AC5-70CF-DA70-951F-74A3D312DB62}"/>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Content Placeholder 2">
              <a:extLst>
                <a:ext uri="{FF2B5EF4-FFF2-40B4-BE49-F238E27FC236}">
                  <a16:creationId xmlns:a16="http://schemas.microsoft.com/office/drawing/2014/main" id="{E3DC8FB0-B390-1E43-6D9F-C012B84B463D}"/>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CROP FARMERS</a:t>
              </a:r>
              <a:endParaRPr lang="en-US" dirty="0"/>
            </a:p>
          </p:txBody>
        </p:sp>
      </p:grpSp>
      <p:pic>
        <p:nvPicPr>
          <p:cNvPr id="5" name="Picture 2">
            <a:extLst>
              <a:ext uri="{FF2B5EF4-FFF2-40B4-BE49-F238E27FC236}">
                <a16:creationId xmlns:a16="http://schemas.microsoft.com/office/drawing/2014/main" id="{2B54B429-1C0D-7412-34B0-95C13DB00DC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72648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C7743-3DC1-CF18-2D61-C9E90094D9D8}"/>
              </a:ext>
            </a:extLst>
          </p:cNvPr>
          <p:cNvSpPr>
            <a:spLocks noGrp="1"/>
          </p:cNvSpPr>
          <p:nvPr>
            <p:ph type="title"/>
          </p:nvPr>
        </p:nvSpPr>
        <p:spPr/>
        <p:txBody>
          <a:bodyPr/>
          <a:lstStyle/>
          <a:p>
            <a:endParaRPr lang="en-US"/>
          </a:p>
        </p:txBody>
      </p:sp>
      <p:pic>
        <p:nvPicPr>
          <p:cNvPr id="7" name="Picture 7">
            <a:extLst>
              <a:ext uri="{FF2B5EF4-FFF2-40B4-BE49-F238E27FC236}">
                <a16:creationId xmlns:a16="http://schemas.microsoft.com/office/drawing/2014/main" id="{3AF00843-57A2-671C-ECFE-5DFCA18379D6}"/>
              </a:ext>
            </a:extLst>
          </p:cNvPr>
          <p:cNvPicPr>
            <a:picLocks noGrp="1" noChangeAspect="1"/>
          </p:cNvPicPr>
          <p:nvPr>
            <p:ph idx="1"/>
          </p:nvPr>
        </p:nvPicPr>
        <p:blipFill>
          <a:blip r:embed="rId2"/>
          <a:stretch>
            <a:fillRect/>
          </a:stretch>
        </p:blipFill>
        <p:spPr>
          <a:xfrm>
            <a:off x="-2802" y="-3175"/>
            <a:ext cx="12269320" cy="8197196"/>
          </a:xfrm>
        </p:spPr>
      </p:pic>
      <p:sp>
        <p:nvSpPr>
          <p:cNvPr id="9" name="Content Placeholder 2">
            <a:extLst>
              <a:ext uri="{FF2B5EF4-FFF2-40B4-BE49-F238E27FC236}">
                <a16:creationId xmlns:a16="http://schemas.microsoft.com/office/drawing/2014/main" id="{9671E8D9-7582-5B99-973B-70A910715449}"/>
              </a:ext>
            </a:extLst>
          </p:cNvPr>
          <p:cNvSpPr txBox="1">
            <a:spLocks/>
          </p:cNvSpPr>
          <p:nvPr/>
        </p:nvSpPr>
        <p:spPr>
          <a:xfrm>
            <a:off x="842668" y="1325473"/>
            <a:ext cx="13255126" cy="343809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None/>
            </a:pPr>
            <a:r>
              <a:rPr lang="en-CA" sz="6500" b="1" dirty="0">
                <a:solidFill>
                  <a:srgbClr val="007A61"/>
                </a:solidFill>
                <a:latin typeface="Branding Black"/>
              </a:rPr>
              <a:t>DUCKS UNLIMITED CANADA</a:t>
            </a:r>
            <a:endParaRPr lang="en-CA" sz="6500" b="1">
              <a:solidFill>
                <a:srgbClr val="007A61"/>
              </a:solidFill>
              <a:latin typeface="Branding Black" pitchFamily="2" charset="77"/>
            </a:endParaRPr>
          </a:p>
        </p:txBody>
      </p:sp>
      <p:pic>
        <p:nvPicPr>
          <p:cNvPr id="3" name="Picture 2">
            <a:extLst>
              <a:ext uri="{FF2B5EF4-FFF2-40B4-BE49-F238E27FC236}">
                <a16:creationId xmlns:a16="http://schemas.microsoft.com/office/drawing/2014/main" id="{8E481E17-DA1B-66ED-D2AE-EF28C7AC8D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4936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nvSpPr>
        <p:spPr>
          <a:xfrm>
            <a:off x="1081668" y="1173565"/>
            <a:ext cx="5921298" cy="127460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dirty="0">
                <a:solidFill>
                  <a:srgbClr val="E9E642"/>
                </a:solidFill>
                <a:latin typeface="Branding Black"/>
              </a:rPr>
              <a:t>TRUE OR FALSE?</a:t>
            </a:r>
          </a:p>
        </p:txBody>
      </p:sp>
      <p:sp>
        <p:nvSpPr>
          <p:cNvPr id="8" name="Content Placeholder 2">
            <a:extLst>
              <a:ext uri="{FF2B5EF4-FFF2-40B4-BE49-F238E27FC236}">
                <a16:creationId xmlns:a16="http://schemas.microsoft.com/office/drawing/2014/main" id="{2AAA3AD6-E0E0-C44B-9D40-088BADB28DEC}"/>
              </a:ext>
            </a:extLst>
          </p:cNvPr>
          <p:cNvSpPr txBox="1">
            <a:spLocks/>
          </p:cNvSpPr>
          <p:nvPr/>
        </p:nvSpPr>
        <p:spPr>
          <a:xfrm>
            <a:off x="1081667" y="2442118"/>
            <a:ext cx="10028665" cy="19403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chemeClr val="bg1"/>
                </a:solidFill>
                <a:latin typeface="Branding Medium"/>
                <a:ea typeface="+mn-lt"/>
                <a:cs typeface="+mn-lt"/>
              </a:rPr>
              <a:t>Ducks Unlimited Canada only cares about ducks.</a:t>
            </a:r>
            <a:endParaRPr lang="en-US" dirty="0">
              <a:solidFill>
                <a:schemeClr val="bg1"/>
              </a:solidFill>
            </a:endParaRPr>
          </a:p>
        </p:txBody>
      </p:sp>
      <p:grpSp>
        <p:nvGrpSpPr>
          <p:cNvPr id="13" name="Group 12">
            <a:extLst>
              <a:ext uri="{FF2B5EF4-FFF2-40B4-BE49-F238E27FC236}">
                <a16:creationId xmlns:a16="http://schemas.microsoft.com/office/drawing/2014/main" id="{1392B8F8-0E9A-2545-A6BD-BA4DB6CFAC3D}"/>
              </a:ext>
            </a:extLst>
          </p:cNvPr>
          <p:cNvGrpSpPr/>
          <p:nvPr/>
        </p:nvGrpSpPr>
        <p:grpSpPr>
          <a:xfrm>
            <a:off x="1260087" y="4178339"/>
            <a:ext cx="3668752" cy="1441876"/>
            <a:chOff x="1260087" y="4178339"/>
            <a:chExt cx="3668752" cy="1441876"/>
          </a:xfrm>
        </p:grpSpPr>
        <p:sp>
          <p:nvSpPr>
            <p:cNvPr id="12" name="Rectangle 11">
              <a:extLst>
                <a:ext uri="{FF2B5EF4-FFF2-40B4-BE49-F238E27FC236}">
                  <a16:creationId xmlns:a16="http://schemas.microsoft.com/office/drawing/2014/main" id="{BBDA9BE5-61AA-ED45-B5F7-22331374C7E2}"/>
                </a:ext>
              </a:extLst>
            </p:cNvPr>
            <p:cNvSpPr/>
            <p:nvPr/>
          </p:nvSpPr>
          <p:spPr>
            <a:xfrm>
              <a:off x="1260087" y="4178339"/>
              <a:ext cx="3668752" cy="1441876"/>
            </a:xfrm>
            <a:prstGeom prst="rect">
              <a:avLst/>
            </a:prstGeom>
            <a:solidFill>
              <a:srgbClr val="783E63"/>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68744357-737D-CE4B-971A-9934B1DFA35F}"/>
                </a:ext>
              </a:extLst>
            </p:cNvPr>
            <p:cNvSpPr txBox="1">
              <a:spLocks/>
            </p:cNvSpPr>
            <p:nvPr/>
          </p:nvSpPr>
          <p:spPr>
            <a:xfrm>
              <a:off x="1260087" y="4683513"/>
              <a:ext cx="3668752" cy="82518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chemeClr val="bg1"/>
                  </a:solidFill>
                  <a:latin typeface="Branding Black"/>
                </a:rPr>
                <a:t>FALSE</a:t>
              </a:r>
              <a:endParaRPr lang="en-CA" sz="5600" b="1" dirty="0">
                <a:solidFill>
                  <a:srgbClr val="E9E642"/>
                </a:solidFill>
                <a:latin typeface="Branding Black" pitchFamily="2" charset="77"/>
              </a:endParaRPr>
            </a:p>
          </p:txBody>
        </p:sp>
      </p:grpSp>
      <p:grpSp>
        <p:nvGrpSpPr>
          <p:cNvPr id="6" name="Group 5">
            <a:extLst>
              <a:ext uri="{FF2B5EF4-FFF2-40B4-BE49-F238E27FC236}">
                <a16:creationId xmlns:a16="http://schemas.microsoft.com/office/drawing/2014/main" id="{C4AE6415-26D5-BFE2-B123-C2781F7F6207}"/>
              </a:ext>
            </a:extLst>
          </p:cNvPr>
          <p:cNvGrpSpPr/>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E5F90E70-D12F-DE5E-6AB4-F1B3FC5092A8}"/>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5CA3897D-4711-883E-AB66-A8551ADAB7B4}"/>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DUCKS UNLIMITED CANADA</a:t>
              </a:r>
              <a:endParaRPr lang="en-US" dirty="0"/>
            </a:p>
          </p:txBody>
        </p:sp>
      </p:grpSp>
      <p:pic>
        <p:nvPicPr>
          <p:cNvPr id="2" name="Picture 2">
            <a:extLst>
              <a:ext uri="{FF2B5EF4-FFF2-40B4-BE49-F238E27FC236}">
                <a16:creationId xmlns:a16="http://schemas.microsoft.com/office/drawing/2014/main" id="{FE300B12-D757-DDA8-31ED-51561AB0F3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8679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7DFC60A-0235-9142-A02F-07C56D4908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Rectangle: Rounded Corners 4">
            <a:extLst>
              <a:ext uri="{FF2B5EF4-FFF2-40B4-BE49-F238E27FC236}">
                <a16:creationId xmlns:a16="http://schemas.microsoft.com/office/drawing/2014/main" id="{0CCA0446-540D-6E88-84E7-BBD6C58EAAD1}"/>
              </a:ext>
            </a:extLst>
          </p:cNvPr>
          <p:cNvSpPr txBox="1"/>
          <p:nvPr/>
        </p:nvSpPr>
        <p:spPr>
          <a:xfrm>
            <a:off x="797788" y="1949847"/>
            <a:ext cx="7017185" cy="180175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marL="514350" lvl="0" indent="-514350" algn="l" defTabSz="1466850">
              <a:lnSpc>
                <a:spcPts val="2800"/>
              </a:lnSpc>
              <a:spcBef>
                <a:spcPct val="0"/>
              </a:spcBef>
              <a:spcAft>
                <a:spcPct val="35000"/>
              </a:spcAft>
              <a:buFont typeface="+mj-lt"/>
              <a:buAutoNum type="arabicPeriod"/>
            </a:pPr>
            <a:r>
              <a:rPr lang="en-US" sz="3200" b="1" kern="1200">
                <a:solidFill>
                  <a:schemeClr val="tx1"/>
                </a:solidFill>
                <a:latin typeface="Branding SemiBold" pitchFamily="2" charset="77"/>
                <a:ea typeface="+mn-lt"/>
                <a:cs typeface="+mn-lt"/>
              </a:rPr>
              <a:t>Conservation and restoration</a:t>
            </a:r>
          </a:p>
          <a:p>
            <a:pPr marL="514350" lvl="0" indent="-514350" algn="l" defTabSz="1466850">
              <a:lnSpc>
                <a:spcPts val="2800"/>
              </a:lnSpc>
              <a:spcBef>
                <a:spcPct val="0"/>
              </a:spcBef>
              <a:spcAft>
                <a:spcPct val="35000"/>
              </a:spcAft>
              <a:buFont typeface="+mj-lt"/>
              <a:buAutoNum type="arabicPeriod"/>
            </a:pPr>
            <a:r>
              <a:rPr lang="en-US" sz="3200" b="1">
                <a:solidFill>
                  <a:schemeClr val="tx1"/>
                </a:solidFill>
                <a:latin typeface="Branding SemiBold" pitchFamily="2" charset="77"/>
                <a:ea typeface="+mn-lt"/>
                <a:cs typeface="+mn-lt"/>
              </a:rPr>
              <a:t>Science and research</a:t>
            </a:r>
          </a:p>
          <a:p>
            <a:pPr marL="514350" lvl="0" indent="-514350" algn="l" defTabSz="1466850">
              <a:lnSpc>
                <a:spcPts val="2800"/>
              </a:lnSpc>
              <a:spcBef>
                <a:spcPct val="0"/>
              </a:spcBef>
              <a:spcAft>
                <a:spcPct val="35000"/>
              </a:spcAft>
              <a:buFont typeface="+mj-lt"/>
              <a:buAutoNum type="arabicPeriod"/>
            </a:pPr>
            <a:r>
              <a:rPr lang="en-US" sz="3200" b="1" kern="1200">
                <a:solidFill>
                  <a:schemeClr val="tx1"/>
                </a:solidFill>
                <a:latin typeface="Branding SemiBold" pitchFamily="2" charset="77"/>
                <a:ea typeface="+mn-lt"/>
                <a:cs typeface="+mn-lt"/>
              </a:rPr>
              <a:t>Education</a:t>
            </a:r>
          </a:p>
        </p:txBody>
      </p:sp>
      <p:sp>
        <p:nvSpPr>
          <p:cNvPr id="17" name="Content Placeholder 2">
            <a:extLst>
              <a:ext uri="{FF2B5EF4-FFF2-40B4-BE49-F238E27FC236}">
                <a16:creationId xmlns:a16="http://schemas.microsoft.com/office/drawing/2014/main" id="{F83CE758-4082-4C48-A092-47F7B094E5DA}"/>
              </a:ext>
            </a:extLst>
          </p:cNvPr>
          <p:cNvSpPr txBox="1">
            <a:spLocks/>
          </p:cNvSpPr>
          <p:nvPr/>
        </p:nvSpPr>
        <p:spPr>
          <a:xfrm>
            <a:off x="779915" y="644155"/>
            <a:ext cx="8987927" cy="13403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600" b="1">
                <a:solidFill>
                  <a:srgbClr val="006666"/>
                </a:solidFill>
                <a:latin typeface="Branding Black" pitchFamily="2" charset="77"/>
              </a:rPr>
              <a:t>HOW DUCKS UNLIMITED</a:t>
            </a:r>
            <a:br>
              <a:rPr lang="en-CA" sz="5600" b="1">
                <a:solidFill>
                  <a:srgbClr val="006666"/>
                </a:solidFill>
                <a:latin typeface="Branding Black" pitchFamily="2" charset="77"/>
              </a:rPr>
            </a:br>
            <a:r>
              <a:rPr lang="en-CA" sz="5600" b="1">
                <a:solidFill>
                  <a:srgbClr val="006666"/>
                </a:solidFill>
                <a:latin typeface="Branding Black" pitchFamily="2" charset="77"/>
              </a:rPr>
              <a:t>CANADA IS </a:t>
            </a:r>
            <a:r>
              <a:rPr lang="en-CA" sz="5600" b="1">
                <a:solidFill>
                  <a:srgbClr val="007A61"/>
                </a:solidFill>
                <a:latin typeface="Branding Black" pitchFamily="2" charset="77"/>
              </a:rPr>
              <a:t>HELPING</a:t>
            </a:r>
          </a:p>
        </p:txBody>
      </p:sp>
      <p:pic>
        <p:nvPicPr>
          <p:cNvPr id="2" name="Picture 2">
            <a:extLst>
              <a:ext uri="{FF2B5EF4-FFF2-40B4-BE49-F238E27FC236}">
                <a16:creationId xmlns:a16="http://schemas.microsoft.com/office/drawing/2014/main" id="{D7FF02ED-E89B-7D20-51D5-B4F8F9BCD6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5720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BCF8A27-FA99-B744-9DFF-1D97264A3D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B38F8B9B-360D-894A-B1FA-F6B5891C8F02}"/>
              </a:ext>
            </a:extLst>
          </p:cNvPr>
          <p:cNvSpPr txBox="1">
            <a:spLocks/>
          </p:cNvSpPr>
          <p:nvPr/>
        </p:nvSpPr>
        <p:spPr>
          <a:xfrm>
            <a:off x="664599" y="4549817"/>
            <a:ext cx="5932448" cy="1212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500"/>
              </a:lnSpc>
              <a:buFont typeface="Arial" panose="020B0604020202020204" pitchFamily="34" charset="0"/>
              <a:buNone/>
            </a:pPr>
            <a:r>
              <a:rPr lang="en-CA" sz="4200" b="1">
                <a:solidFill>
                  <a:srgbClr val="007A61"/>
                </a:solidFill>
                <a:latin typeface="Branding Black" pitchFamily="2" charset="77"/>
              </a:rPr>
              <a:t>1. CONSERVATION</a:t>
            </a:r>
            <a:br>
              <a:rPr lang="en-CA" sz="4200" b="1">
                <a:solidFill>
                  <a:srgbClr val="007A61"/>
                </a:solidFill>
                <a:latin typeface="Branding Black" pitchFamily="2" charset="77"/>
              </a:rPr>
            </a:br>
            <a:r>
              <a:rPr lang="en-CA" sz="4200" b="1">
                <a:solidFill>
                  <a:srgbClr val="007A61"/>
                </a:solidFill>
                <a:latin typeface="Branding Black" pitchFamily="2" charset="77"/>
              </a:rPr>
              <a:t>AND RESTORATION</a:t>
            </a:r>
          </a:p>
        </p:txBody>
      </p:sp>
      <p:sp>
        <p:nvSpPr>
          <p:cNvPr id="6" name="Content Placeholder 2">
            <a:extLst>
              <a:ext uri="{FF2B5EF4-FFF2-40B4-BE49-F238E27FC236}">
                <a16:creationId xmlns:a16="http://schemas.microsoft.com/office/drawing/2014/main" id="{D6136045-5D10-ED4A-9CD0-974F4CC2F9F4}"/>
              </a:ext>
            </a:extLst>
          </p:cNvPr>
          <p:cNvSpPr txBox="1">
            <a:spLocks/>
          </p:cNvSpPr>
          <p:nvPr/>
        </p:nvSpPr>
        <p:spPr>
          <a:xfrm>
            <a:off x="664599" y="3454393"/>
            <a:ext cx="4556881" cy="7653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buNone/>
            </a:pPr>
            <a:r>
              <a:rPr lang="en-CA" sz="2400" b="1">
                <a:solidFill>
                  <a:srgbClr val="006666"/>
                </a:solidFill>
                <a:latin typeface="Branding SemiBold" pitchFamily="2" charset="77"/>
              </a:rPr>
              <a:t>HOW DUCKS UNLIMITED</a:t>
            </a:r>
            <a:br>
              <a:rPr lang="en-CA" sz="2400" b="1">
                <a:solidFill>
                  <a:srgbClr val="006666"/>
                </a:solidFill>
                <a:latin typeface="Branding SemiBold" pitchFamily="2" charset="77"/>
              </a:rPr>
            </a:br>
            <a:r>
              <a:rPr lang="en-CA" sz="2400" b="1">
                <a:solidFill>
                  <a:srgbClr val="006666"/>
                </a:solidFill>
                <a:latin typeface="Branding SemiBold" pitchFamily="2" charset="77"/>
              </a:rPr>
              <a:t>CANADA IS HELPING</a:t>
            </a:r>
          </a:p>
        </p:txBody>
      </p:sp>
      <p:grpSp>
        <p:nvGrpSpPr>
          <p:cNvPr id="8" name="Group 7">
            <a:extLst>
              <a:ext uri="{FF2B5EF4-FFF2-40B4-BE49-F238E27FC236}">
                <a16:creationId xmlns:a16="http://schemas.microsoft.com/office/drawing/2014/main" id="{0E42B0BC-6EB7-1A62-1F15-967643B3DEB5}"/>
              </a:ext>
            </a:extLst>
          </p:cNvPr>
          <p:cNvGrpSpPr/>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3FCDC0B3-F28D-BC5D-895E-E5F0E88A7237}"/>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Content Placeholder 2">
              <a:extLst>
                <a:ext uri="{FF2B5EF4-FFF2-40B4-BE49-F238E27FC236}">
                  <a16:creationId xmlns:a16="http://schemas.microsoft.com/office/drawing/2014/main" id="{69BEB2ED-DD77-25B0-442B-625895D780ED}"/>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DUCKS UNLIMITED CANADA</a:t>
              </a:r>
              <a:endParaRPr lang="en-US" dirty="0"/>
            </a:p>
          </p:txBody>
        </p:sp>
      </p:grpSp>
      <p:pic>
        <p:nvPicPr>
          <p:cNvPr id="2" name="Picture 2">
            <a:extLst>
              <a:ext uri="{FF2B5EF4-FFF2-40B4-BE49-F238E27FC236}">
                <a16:creationId xmlns:a16="http://schemas.microsoft.com/office/drawing/2014/main" id="{CDBB197B-EF76-E720-EC54-3395B81812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0335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C12CF557-41B0-B54C-BD9B-7A5B074D70A1}"/>
              </a:ext>
            </a:extLst>
          </p:cNvPr>
          <p:cNvSpPr txBox="1">
            <a:spLocks/>
          </p:cNvSpPr>
          <p:nvPr/>
        </p:nvSpPr>
        <p:spPr>
          <a:xfrm>
            <a:off x="664599" y="4549817"/>
            <a:ext cx="5932448" cy="1212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500"/>
              </a:lnSpc>
              <a:buFont typeface="Arial" panose="020B0604020202020204" pitchFamily="34" charset="0"/>
              <a:buNone/>
            </a:pPr>
            <a:r>
              <a:rPr lang="en-CA" sz="4200" b="1">
                <a:solidFill>
                  <a:srgbClr val="E9E642"/>
                </a:solidFill>
                <a:latin typeface="Branding Black" pitchFamily="2" charset="77"/>
              </a:rPr>
              <a:t>2. SCIENCE </a:t>
            </a:r>
            <a:br>
              <a:rPr lang="en-CA" sz="4200" b="1">
                <a:solidFill>
                  <a:srgbClr val="E9E642"/>
                </a:solidFill>
                <a:latin typeface="Branding Black" pitchFamily="2" charset="77"/>
              </a:rPr>
            </a:br>
            <a:r>
              <a:rPr lang="en-CA" sz="4200" b="1">
                <a:solidFill>
                  <a:srgbClr val="E9E642"/>
                </a:solidFill>
                <a:latin typeface="Branding Black" pitchFamily="2" charset="77"/>
              </a:rPr>
              <a:t>AND RESEARCH</a:t>
            </a:r>
          </a:p>
        </p:txBody>
      </p:sp>
      <p:sp>
        <p:nvSpPr>
          <p:cNvPr id="8" name="Content Placeholder 2">
            <a:extLst>
              <a:ext uri="{FF2B5EF4-FFF2-40B4-BE49-F238E27FC236}">
                <a16:creationId xmlns:a16="http://schemas.microsoft.com/office/drawing/2014/main" id="{AAE508CB-D3A3-B247-88E6-3761B60D5A7C}"/>
              </a:ext>
            </a:extLst>
          </p:cNvPr>
          <p:cNvSpPr txBox="1">
            <a:spLocks/>
          </p:cNvSpPr>
          <p:nvPr/>
        </p:nvSpPr>
        <p:spPr>
          <a:xfrm>
            <a:off x="664599" y="3454393"/>
            <a:ext cx="4556881" cy="7653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buNone/>
            </a:pPr>
            <a:r>
              <a:rPr lang="en-CA" sz="2400" b="1">
                <a:solidFill>
                  <a:schemeClr val="bg1"/>
                </a:solidFill>
                <a:latin typeface="Branding SemiBold" pitchFamily="2" charset="77"/>
              </a:rPr>
              <a:t>HOW DUCKS UNLIMITED</a:t>
            </a:r>
            <a:br>
              <a:rPr lang="en-CA" sz="2400" b="1">
                <a:solidFill>
                  <a:schemeClr val="bg1"/>
                </a:solidFill>
                <a:latin typeface="Branding SemiBold" pitchFamily="2" charset="77"/>
              </a:rPr>
            </a:br>
            <a:r>
              <a:rPr lang="en-CA" sz="2400" b="1">
                <a:solidFill>
                  <a:schemeClr val="bg1"/>
                </a:solidFill>
                <a:latin typeface="Branding SemiBold" pitchFamily="2" charset="77"/>
              </a:rPr>
              <a:t>CANADA IS HELPING</a:t>
            </a:r>
          </a:p>
        </p:txBody>
      </p:sp>
      <p:pic>
        <p:nvPicPr>
          <p:cNvPr id="10" name="Picture 9">
            <a:extLst>
              <a:ext uri="{FF2B5EF4-FFF2-40B4-BE49-F238E27FC236}">
                <a16:creationId xmlns:a16="http://schemas.microsoft.com/office/drawing/2014/main" id="{D447CF64-EEBF-1E47-AA02-794C23AFB2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1276" y="0"/>
            <a:ext cx="8775700" cy="6858000"/>
          </a:xfrm>
          <a:prstGeom prst="rect">
            <a:avLst/>
          </a:prstGeom>
        </p:spPr>
      </p:pic>
      <p:grpSp>
        <p:nvGrpSpPr>
          <p:cNvPr id="5" name="Group 4">
            <a:extLst>
              <a:ext uri="{FF2B5EF4-FFF2-40B4-BE49-F238E27FC236}">
                <a16:creationId xmlns:a16="http://schemas.microsoft.com/office/drawing/2014/main" id="{D0EEC632-D5F5-6066-2315-10C993D5853E}"/>
              </a:ext>
            </a:extLst>
          </p:cNvPr>
          <p:cNvGrpSpPr/>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51F442F3-4FD4-AB3D-94B6-0FC8FB2B67E4}"/>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500E062D-24B1-FE6A-5A3B-AF4C28B65045}"/>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DUCKS UNLIMITED CANADA</a:t>
              </a:r>
              <a:endParaRPr lang="en-US" dirty="0"/>
            </a:p>
          </p:txBody>
        </p:sp>
      </p:grpSp>
      <p:pic>
        <p:nvPicPr>
          <p:cNvPr id="2" name="Picture 2">
            <a:extLst>
              <a:ext uri="{FF2B5EF4-FFF2-40B4-BE49-F238E27FC236}">
                <a16:creationId xmlns:a16="http://schemas.microsoft.com/office/drawing/2014/main" id="{0E84444E-1A64-A710-663E-2CCFF2CD46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1341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80DBDF-5C7C-7948-A699-D11226DCD8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0B4F3724-4824-1F41-B72D-4FA44C1173B2}"/>
              </a:ext>
            </a:extLst>
          </p:cNvPr>
          <p:cNvSpPr txBox="1">
            <a:spLocks/>
          </p:cNvSpPr>
          <p:nvPr/>
        </p:nvSpPr>
        <p:spPr>
          <a:xfrm>
            <a:off x="1117526" y="1815164"/>
            <a:ext cx="5932448" cy="1212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500"/>
              </a:lnSpc>
              <a:buFont typeface="Arial" panose="020B0604020202020204" pitchFamily="34" charset="0"/>
              <a:buNone/>
            </a:pPr>
            <a:r>
              <a:rPr lang="en-CA" sz="4200" b="1">
                <a:solidFill>
                  <a:srgbClr val="007A61"/>
                </a:solidFill>
                <a:latin typeface="Branding Black" pitchFamily="2" charset="77"/>
              </a:rPr>
              <a:t>3. EDUCATION</a:t>
            </a:r>
          </a:p>
        </p:txBody>
      </p:sp>
      <p:sp>
        <p:nvSpPr>
          <p:cNvPr id="5" name="Content Placeholder 2">
            <a:extLst>
              <a:ext uri="{FF2B5EF4-FFF2-40B4-BE49-F238E27FC236}">
                <a16:creationId xmlns:a16="http://schemas.microsoft.com/office/drawing/2014/main" id="{3BF7864D-4FE4-EC48-B090-2D60667140C6}"/>
              </a:ext>
            </a:extLst>
          </p:cNvPr>
          <p:cNvSpPr txBox="1">
            <a:spLocks/>
          </p:cNvSpPr>
          <p:nvPr/>
        </p:nvSpPr>
        <p:spPr>
          <a:xfrm>
            <a:off x="1117526" y="813743"/>
            <a:ext cx="7505180" cy="7653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buNone/>
            </a:pPr>
            <a:r>
              <a:rPr lang="en-CA" sz="2400" b="1">
                <a:solidFill>
                  <a:srgbClr val="006666"/>
                </a:solidFill>
                <a:latin typeface="Branding SemiBold" pitchFamily="2" charset="77"/>
              </a:rPr>
              <a:t>HOW DUCKS UNLIMITED</a:t>
            </a:r>
            <a:br>
              <a:rPr lang="en-CA" sz="2400" b="1">
                <a:solidFill>
                  <a:srgbClr val="006666"/>
                </a:solidFill>
                <a:latin typeface="Branding SemiBold" pitchFamily="2" charset="77"/>
              </a:rPr>
            </a:br>
            <a:r>
              <a:rPr lang="en-CA" sz="2400" b="1">
                <a:solidFill>
                  <a:srgbClr val="006666"/>
                </a:solidFill>
                <a:latin typeface="Branding SemiBold" pitchFamily="2" charset="77"/>
              </a:rPr>
              <a:t>CANADA IS HELPING</a:t>
            </a:r>
          </a:p>
        </p:txBody>
      </p:sp>
      <p:grpSp>
        <p:nvGrpSpPr>
          <p:cNvPr id="8" name="Group 7">
            <a:extLst>
              <a:ext uri="{FF2B5EF4-FFF2-40B4-BE49-F238E27FC236}">
                <a16:creationId xmlns:a16="http://schemas.microsoft.com/office/drawing/2014/main" id="{16FA6116-7259-C947-5BCC-96A050BDC1DF}"/>
              </a:ext>
            </a:extLst>
          </p:cNvPr>
          <p:cNvGrpSpPr/>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B8453568-60B0-9C7C-4BB9-1EA8FC4725DA}"/>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Content Placeholder 2">
              <a:extLst>
                <a:ext uri="{FF2B5EF4-FFF2-40B4-BE49-F238E27FC236}">
                  <a16:creationId xmlns:a16="http://schemas.microsoft.com/office/drawing/2014/main" id="{4D124A1B-11F7-C0AD-8A9B-98847A8CB433}"/>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DUCKS UNLIMITED CANADA</a:t>
              </a:r>
              <a:endParaRPr lang="en-US" dirty="0"/>
            </a:p>
          </p:txBody>
        </p:sp>
      </p:grpSp>
      <p:pic>
        <p:nvPicPr>
          <p:cNvPr id="2" name="Picture 2">
            <a:extLst>
              <a:ext uri="{FF2B5EF4-FFF2-40B4-BE49-F238E27FC236}">
                <a16:creationId xmlns:a16="http://schemas.microsoft.com/office/drawing/2014/main" id="{9FD11D50-F162-54E4-F9EC-DC86C3CB04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6696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515863D-621E-8249-8EEF-F6E48B3D04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6" name="Rectangle 5">
            <a:extLst>
              <a:ext uri="{FF2B5EF4-FFF2-40B4-BE49-F238E27FC236}">
                <a16:creationId xmlns:a16="http://schemas.microsoft.com/office/drawing/2014/main" id="{4790D6C7-51A5-EF40-9D25-64A07BF947EA}"/>
              </a:ext>
            </a:extLst>
          </p:cNvPr>
          <p:cNvSpPr/>
          <p:nvPr/>
        </p:nvSpPr>
        <p:spPr>
          <a:xfrm>
            <a:off x="6278138" y="3035267"/>
            <a:ext cx="5913862" cy="1592489"/>
          </a:xfrm>
          <a:prstGeom prst="rect">
            <a:avLst/>
          </a:prstGeom>
          <a:solidFill>
            <a:srgbClr val="E9E64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06FC67E3-3EE7-EA42-ADAD-B39E51AA93FC}"/>
              </a:ext>
            </a:extLst>
          </p:cNvPr>
          <p:cNvSpPr txBox="1">
            <a:spLocks/>
          </p:cNvSpPr>
          <p:nvPr/>
        </p:nvSpPr>
        <p:spPr>
          <a:xfrm>
            <a:off x="925552" y="662952"/>
            <a:ext cx="7538224" cy="12885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a:solidFill>
                  <a:schemeClr val="bg1"/>
                </a:solidFill>
                <a:latin typeface="Branding Black" pitchFamily="2" charset="77"/>
              </a:rPr>
              <a:t>WHY DOES </a:t>
            </a:r>
            <a:br>
              <a:rPr lang="en-CA" sz="5600" b="1">
                <a:solidFill>
                  <a:schemeClr val="bg1"/>
                </a:solidFill>
                <a:latin typeface="Branding Black" pitchFamily="2" charset="77"/>
              </a:rPr>
            </a:br>
            <a:r>
              <a:rPr lang="en-CA" sz="5600" b="1">
                <a:solidFill>
                  <a:schemeClr val="bg1"/>
                </a:solidFill>
                <a:latin typeface="Branding Black" pitchFamily="2" charset="77"/>
              </a:rPr>
              <a:t>DUC CARE?</a:t>
            </a:r>
          </a:p>
        </p:txBody>
      </p:sp>
      <p:sp>
        <p:nvSpPr>
          <p:cNvPr id="12" name="Content Placeholder 2">
            <a:extLst>
              <a:ext uri="{FF2B5EF4-FFF2-40B4-BE49-F238E27FC236}">
                <a16:creationId xmlns:a16="http://schemas.microsoft.com/office/drawing/2014/main" id="{E962DEA2-D15B-714D-9A13-F8255A3A806A}"/>
              </a:ext>
            </a:extLst>
          </p:cNvPr>
          <p:cNvSpPr txBox="1">
            <a:spLocks/>
          </p:cNvSpPr>
          <p:nvPr/>
        </p:nvSpPr>
        <p:spPr>
          <a:xfrm>
            <a:off x="6556917" y="3233852"/>
            <a:ext cx="5319132" cy="11708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latin typeface="Branding Medium" pitchFamily="2" charset="77"/>
                <a:ea typeface="+mn-lt"/>
                <a:cs typeface="+mn-lt"/>
              </a:rPr>
              <a:t>Cows and ducks both need grass and water to survive. They use the same habitat and co-exist swimmingly.</a:t>
            </a:r>
          </a:p>
        </p:txBody>
      </p:sp>
      <p:grpSp>
        <p:nvGrpSpPr>
          <p:cNvPr id="5" name="Group 4">
            <a:extLst>
              <a:ext uri="{FF2B5EF4-FFF2-40B4-BE49-F238E27FC236}">
                <a16:creationId xmlns:a16="http://schemas.microsoft.com/office/drawing/2014/main" id="{4F0B0F66-9C1F-DFE9-B2D4-51BB7ED82D19}"/>
              </a:ext>
            </a:extLst>
          </p:cNvPr>
          <p:cNvGrpSpPr/>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EDF8678A-4A02-EC2F-773A-C5F7DBF8F71D}"/>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08627F3C-9BD5-A1F2-3D37-265FA2257669}"/>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DUCKS UNLIMITED CANADA</a:t>
              </a:r>
              <a:endParaRPr lang="en-US" dirty="0"/>
            </a:p>
          </p:txBody>
        </p:sp>
      </p:grpSp>
      <p:pic>
        <p:nvPicPr>
          <p:cNvPr id="2" name="Picture 2">
            <a:extLst>
              <a:ext uri="{FF2B5EF4-FFF2-40B4-BE49-F238E27FC236}">
                <a16:creationId xmlns:a16="http://schemas.microsoft.com/office/drawing/2014/main" id="{EA606CC8-5604-1C0A-0B05-3F084EC143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2792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nvSpPr>
        <p:spPr>
          <a:xfrm>
            <a:off x="1081668" y="743635"/>
            <a:ext cx="5921298" cy="8474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5600" b="1">
                <a:solidFill>
                  <a:schemeClr val="bg1"/>
                </a:solidFill>
                <a:latin typeface="Branding Black" pitchFamily="2" charset="77"/>
              </a:rPr>
              <a:t>A QUICK REVIEW</a:t>
            </a:r>
            <a:endParaRPr lang="en-CA" sz="5600" b="1">
              <a:solidFill>
                <a:srgbClr val="E9E642"/>
              </a:solidFill>
              <a:latin typeface="Branding Black" pitchFamily="2" charset="77"/>
            </a:endParaRPr>
          </a:p>
        </p:txBody>
      </p:sp>
      <p:sp>
        <p:nvSpPr>
          <p:cNvPr id="8" name="Content Placeholder 2">
            <a:extLst>
              <a:ext uri="{FF2B5EF4-FFF2-40B4-BE49-F238E27FC236}">
                <a16:creationId xmlns:a16="http://schemas.microsoft.com/office/drawing/2014/main" id="{2AAA3AD6-E0E0-C44B-9D40-088BADB28DEC}"/>
              </a:ext>
            </a:extLst>
          </p:cNvPr>
          <p:cNvSpPr txBox="1">
            <a:spLocks/>
          </p:cNvSpPr>
          <p:nvPr/>
        </p:nvSpPr>
        <p:spPr>
          <a:xfrm>
            <a:off x="8367823" y="1693047"/>
            <a:ext cx="3277898" cy="4034493"/>
          </a:xfrm>
          <a:prstGeom prst="rect">
            <a:avLst/>
          </a:prstGeom>
          <a:solidFill>
            <a:srgbClr val="783E63"/>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en-US" sz="3200" b="1">
                <a:solidFill>
                  <a:schemeClr val="bg1"/>
                </a:solidFill>
                <a:latin typeface="Branding SemiBold" pitchFamily="2" charset="77"/>
                <a:ea typeface="+mn-lt"/>
                <a:cs typeface="+mn-lt"/>
              </a:rPr>
              <a:t>In Canada, we have </a:t>
            </a:r>
            <a:r>
              <a:rPr lang="en-US" sz="3200" b="1">
                <a:solidFill>
                  <a:srgbClr val="E9E642"/>
                </a:solidFill>
                <a:latin typeface="Branding Black" pitchFamily="2" charset="77"/>
                <a:ea typeface="+mn-lt"/>
                <a:cs typeface="+mn-lt"/>
              </a:rPr>
              <a:t>temperate grasslands</a:t>
            </a:r>
            <a:r>
              <a:rPr lang="en-US" sz="3200" b="1">
                <a:solidFill>
                  <a:schemeClr val="bg1"/>
                </a:solidFill>
                <a:latin typeface="Branding SemiBold" pitchFamily="2" charset="77"/>
                <a:ea typeface="+mn-lt"/>
                <a:cs typeface="+mn-lt"/>
              </a:rPr>
              <a:t>, which are dominated by grasses and graminoids (grass-like plants)</a:t>
            </a:r>
          </a:p>
        </p:txBody>
      </p:sp>
      <p:pic>
        <p:nvPicPr>
          <p:cNvPr id="3" name="Picture 2">
            <a:extLst>
              <a:ext uri="{FF2B5EF4-FFF2-40B4-BE49-F238E27FC236}">
                <a16:creationId xmlns:a16="http://schemas.microsoft.com/office/drawing/2014/main" id="{70193CD9-2348-400B-C72A-A51D074A50F0}"/>
              </a:ext>
            </a:extLst>
          </p:cNvPr>
          <p:cNvPicPr>
            <a:picLocks noChangeAspect="1"/>
          </p:cNvPicPr>
          <p:nvPr/>
        </p:nvPicPr>
        <p:blipFill>
          <a:blip r:embed="rId3"/>
          <a:stretch>
            <a:fillRect/>
          </a:stretch>
        </p:blipFill>
        <p:spPr>
          <a:xfrm>
            <a:off x="1081668" y="1782217"/>
            <a:ext cx="7013908" cy="3945323"/>
          </a:xfrm>
          <a:prstGeom prst="rect">
            <a:avLst/>
          </a:prstGeom>
        </p:spPr>
      </p:pic>
      <p:pic>
        <p:nvPicPr>
          <p:cNvPr id="2" name="Picture 1">
            <a:extLst>
              <a:ext uri="{FF2B5EF4-FFF2-40B4-BE49-F238E27FC236}">
                <a16:creationId xmlns:a16="http://schemas.microsoft.com/office/drawing/2014/main" id="{F0F59EC1-DA21-BA58-941D-D7847F632C43}"/>
              </a:ext>
            </a:extLst>
          </p:cNvPr>
          <p:cNvPicPr>
            <a:picLocks noChangeAspect="1"/>
          </p:cNvPicPr>
          <p:nvPr/>
        </p:nvPicPr>
        <p:blipFill>
          <a:blip r:embed="rId4"/>
          <a:stretch>
            <a:fillRect/>
          </a:stretch>
        </p:blipFill>
        <p:spPr>
          <a:xfrm>
            <a:off x="1081668" y="1782217"/>
            <a:ext cx="7013908" cy="3945323"/>
          </a:xfrm>
          <a:prstGeom prst="rect">
            <a:avLst/>
          </a:prstGeom>
        </p:spPr>
      </p:pic>
      <p:sp>
        <p:nvSpPr>
          <p:cNvPr id="4" name="Content Placeholder 2">
            <a:extLst>
              <a:ext uri="{FF2B5EF4-FFF2-40B4-BE49-F238E27FC236}">
                <a16:creationId xmlns:a16="http://schemas.microsoft.com/office/drawing/2014/main" id="{63380919-379B-89B8-5395-035ED4BFBC04}"/>
              </a:ext>
            </a:extLst>
          </p:cNvPr>
          <p:cNvSpPr txBox="1">
            <a:spLocks/>
          </p:cNvSpPr>
          <p:nvPr/>
        </p:nvSpPr>
        <p:spPr>
          <a:xfrm>
            <a:off x="8377764" y="1782217"/>
            <a:ext cx="3277898" cy="4034493"/>
          </a:xfrm>
          <a:prstGeom prst="rect">
            <a:avLst/>
          </a:prstGeom>
          <a:solidFill>
            <a:srgbClr val="783E63"/>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en-US" sz="3200" b="1">
                <a:solidFill>
                  <a:schemeClr val="bg1"/>
                </a:solidFill>
                <a:latin typeface="Branding SemiBold" pitchFamily="2" charset="77"/>
                <a:ea typeface="+mn-lt"/>
                <a:cs typeface="+mn-lt"/>
              </a:rPr>
              <a:t>Our grasslands provide many </a:t>
            </a:r>
            <a:r>
              <a:rPr lang="en-US" sz="3200" b="1">
                <a:solidFill>
                  <a:srgbClr val="E9E642"/>
                </a:solidFill>
                <a:latin typeface="Branding Black" pitchFamily="2" charset="77"/>
                <a:ea typeface="+mn-lt"/>
                <a:cs typeface="+mn-lt"/>
              </a:rPr>
              <a:t>ecosystem services</a:t>
            </a:r>
            <a:r>
              <a:rPr lang="en-US" sz="3200" b="1">
                <a:solidFill>
                  <a:schemeClr val="bg1"/>
                </a:solidFill>
                <a:latin typeface="Branding SemiBold" pitchFamily="2" charset="77"/>
                <a:ea typeface="+mn-lt"/>
                <a:cs typeface="+mn-lt"/>
              </a:rPr>
              <a:t>, making them important and biodiverse ecosystems in Canada!</a:t>
            </a:r>
          </a:p>
        </p:txBody>
      </p:sp>
      <p:pic>
        <p:nvPicPr>
          <p:cNvPr id="6" name="Picture 5">
            <a:extLst>
              <a:ext uri="{FF2B5EF4-FFF2-40B4-BE49-F238E27FC236}">
                <a16:creationId xmlns:a16="http://schemas.microsoft.com/office/drawing/2014/main" id="{F4512B41-2145-A85E-19FB-D243B671958C}"/>
              </a:ext>
            </a:extLst>
          </p:cNvPr>
          <p:cNvPicPr>
            <a:picLocks noChangeAspect="1"/>
          </p:cNvPicPr>
          <p:nvPr/>
        </p:nvPicPr>
        <p:blipFill>
          <a:blip r:embed="rId5"/>
          <a:stretch>
            <a:fillRect/>
          </a:stretch>
        </p:blipFill>
        <p:spPr>
          <a:xfrm>
            <a:off x="1081667" y="1782217"/>
            <a:ext cx="7023849" cy="3950916"/>
          </a:xfrm>
          <a:prstGeom prst="rect">
            <a:avLst/>
          </a:prstGeom>
        </p:spPr>
      </p:pic>
      <p:sp>
        <p:nvSpPr>
          <p:cNvPr id="7" name="Content Placeholder 2">
            <a:extLst>
              <a:ext uri="{FF2B5EF4-FFF2-40B4-BE49-F238E27FC236}">
                <a16:creationId xmlns:a16="http://schemas.microsoft.com/office/drawing/2014/main" id="{AA607C66-06A3-E99A-66C7-32FFDBCAD9A5}"/>
              </a:ext>
            </a:extLst>
          </p:cNvPr>
          <p:cNvSpPr txBox="1">
            <a:spLocks/>
          </p:cNvSpPr>
          <p:nvPr/>
        </p:nvSpPr>
        <p:spPr>
          <a:xfrm>
            <a:off x="8387705" y="1723738"/>
            <a:ext cx="3277898" cy="4034493"/>
          </a:xfrm>
          <a:prstGeom prst="rect">
            <a:avLst/>
          </a:prstGeom>
          <a:solidFill>
            <a:srgbClr val="783E63"/>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en-CA" sz="3200" b="1" dirty="0">
                <a:solidFill>
                  <a:schemeClr val="bg1"/>
                </a:solidFill>
                <a:latin typeface="Branding SemiBold" pitchFamily="2" charset="77"/>
                <a:ea typeface="+mn-lt"/>
                <a:cs typeface="+mn-lt"/>
              </a:rPr>
              <a:t>We have also discussed how these ecosystems are </a:t>
            </a:r>
            <a:r>
              <a:rPr lang="en-CA" sz="3200" b="1" dirty="0">
                <a:solidFill>
                  <a:srgbClr val="E9E642"/>
                </a:solidFill>
                <a:latin typeface="Branding Black" pitchFamily="2" charset="77"/>
                <a:ea typeface="+mn-lt"/>
                <a:cs typeface="+mn-lt"/>
              </a:rPr>
              <a:t>endangered</a:t>
            </a:r>
            <a:r>
              <a:rPr lang="en-CA" sz="3200" b="1" dirty="0">
                <a:solidFill>
                  <a:schemeClr val="bg1"/>
                </a:solidFill>
                <a:latin typeface="Branding SemiBold" pitchFamily="2" charset="77"/>
                <a:ea typeface="+mn-lt"/>
                <a:cs typeface="+mn-lt"/>
              </a:rPr>
              <a:t> and at risk! </a:t>
            </a:r>
            <a:endParaRPr lang="en-US" sz="3200" b="1" dirty="0">
              <a:solidFill>
                <a:schemeClr val="bg1"/>
              </a:solidFill>
              <a:latin typeface="Branding SemiBold" pitchFamily="2" charset="77"/>
              <a:ea typeface="+mn-lt"/>
              <a:cs typeface="+mn-lt"/>
            </a:endParaRPr>
          </a:p>
        </p:txBody>
      </p:sp>
      <p:pic>
        <p:nvPicPr>
          <p:cNvPr id="10" name="Picture 9">
            <a:extLst>
              <a:ext uri="{FF2B5EF4-FFF2-40B4-BE49-F238E27FC236}">
                <a16:creationId xmlns:a16="http://schemas.microsoft.com/office/drawing/2014/main" id="{A8D00D3C-8457-D5CF-C03B-B302FFFF0188}"/>
              </a:ext>
            </a:extLst>
          </p:cNvPr>
          <p:cNvPicPr>
            <a:picLocks noChangeAspect="1"/>
          </p:cNvPicPr>
          <p:nvPr/>
        </p:nvPicPr>
        <p:blipFill>
          <a:blip r:embed="rId6"/>
          <a:stretch>
            <a:fillRect/>
          </a:stretch>
        </p:blipFill>
        <p:spPr>
          <a:xfrm>
            <a:off x="1081666" y="1776624"/>
            <a:ext cx="7013908" cy="3945324"/>
          </a:xfrm>
          <a:prstGeom prst="rect">
            <a:avLst/>
          </a:prstGeom>
        </p:spPr>
      </p:pic>
      <p:sp>
        <p:nvSpPr>
          <p:cNvPr id="11" name="Content Placeholder 2">
            <a:extLst>
              <a:ext uri="{FF2B5EF4-FFF2-40B4-BE49-F238E27FC236}">
                <a16:creationId xmlns:a16="http://schemas.microsoft.com/office/drawing/2014/main" id="{F8EC8767-1777-16D0-D6B7-6F833959D406}"/>
              </a:ext>
            </a:extLst>
          </p:cNvPr>
          <p:cNvSpPr txBox="1">
            <a:spLocks/>
          </p:cNvSpPr>
          <p:nvPr/>
        </p:nvSpPr>
        <p:spPr>
          <a:xfrm>
            <a:off x="8347941" y="1662356"/>
            <a:ext cx="3337544" cy="4154354"/>
          </a:xfrm>
          <a:prstGeom prst="rect">
            <a:avLst/>
          </a:prstGeom>
          <a:solidFill>
            <a:srgbClr val="006666"/>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en-US" sz="3200" b="1" dirty="0">
                <a:solidFill>
                  <a:schemeClr val="bg1"/>
                </a:solidFill>
                <a:latin typeface="Branding SemiBold"/>
                <a:ea typeface="+mn-lt"/>
                <a:cs typeface="+mn-lt"/>
              </a:rPr>
              <a:t>We have looked at how the landscape across Canada has changed over time and how that has impacted these ecosystems. </a:t>
            </a:r>
            <a:endParaRPr lang="en-US" sz="3200" b="1" dirty="0">
              <a:solidFill>
                <a:schemeClr val="bg1"/>
              </a:solidFill>
              <a:latin typeface="Branding SemiBold" pitchFamily="2" charset="77"/>
              <a:ea typeface="+mn-lt"/>
              <a:cs typeface="+mn-lt"/>
            </a:endParaRPr>
          </a:p>
        </p:txBody>
      </p:sp>
      <p:pic>
        <p:nvPicPr>
          <p:cNvPr id="9" name="Picture 2">
            <a:extLst>
              <a:ext uri="{FF2B5EF4-FFF2-40B4-BE49-F238E27FC236}">
                <a16:creationId xmlns:a16="http://schemas.microsoft.com/office/drawing/2014/main" id="{D954CEFA-C28E-30AE-7F59-090F43AAFF0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19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BE70FD8C-9134-EB43-BAF0-4B86564927B7}"/>
              </a:ext>
            </a:extLst>
          </p:cNvPr>
          <p:cNvSpPr txBox="1">
            <a:spLocks/>
          </p:cNvSpPr>
          <p:nvPr/>
        </p:nvSpPr>
        <p:spPr>
          <a:xfrm>
            <a:off x="863600" y="4753054"/>
            <a:ext cx="10515600" cy="1298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dirty="0">
                <a:solidFill>
                  <a:schemeClr val="bg1"/>
                </a:solidFill>
                <a:latin typeface="Branding Black" pitchFamily="2" charset="77"/>
              </a:rPr>
              <a:t>WHAT CAN </a:t>
            </a:r>
            <a:r>
              <a:rPr lang="en-CA" sz="5400" b="1" dirty="0">
                <a:solidFill>
                  <a:srgbClr val="E9E642"/>
                </a:solidFill>
                <a:latin typeface="Branding Black" pitchFamily="2" charset="77"/>
              </a:rPr>
              <a:t>YOU </a:t>
            </a:r>
            <a:r>
              <a:rPr lang="en-CA" sz="5400" b="1" dirty="0">
                <a:solidFill>
                  <a:schemeClr val="bg1"/>
                </a:solidFill>
                <a:latin typeface="Branding Black" pitchFamily="2" charset="77"/>
              </a:rPr>
              <a:t>DO?</a:t>
            </a:r>
          </a:p>
        </p:txBody>
      </p:sp>
      <p:pic>
        <p:nvPicPr>
          <p:cNvPr id="2" name="Picture 2">
            <a:extLst>
              <a:ext uri="{FF2B5EF4-FFF2-40B4-BE49-F238E27FC236}">
                <a16:creationId xmlns:a16="http://schemas.microsoft.com/office/drawing/2014/main" id="{5442733C-FED1-3A89-7F4C-F4FB3B592D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3539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F426340-BF26-984D-92F1-06CBCE33FC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388688BA-E222-EA42-B0A5-505FD8A5255D}"/>
              </a:ext>
            </a:extLst>
          </p:cNvPr>
          <p:cNvSpPr/>
          <p:nvPr/>
        </p:nvSpPr>
        <p:spPr>
          <a:xfrm>
            <a:off x="0" y="0"/>
            <a:ext cx="8118088" cy="153886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1B7BCA13-6F0A-2C46-BC6C-78E3C9D3A4B8}"/>
              </a:ext>
            </a:extLst>
          </p:cNvPr>
          <p:cNvSpPr txBox="1">
            <a:spLocks/>
          </p:cNvSpPr>
          <p:nvPr/>
        </p:nvSpPr>
        <p:spPr>
          <a:xfrm>
            <a:off x="863600" y="558638"/>
            <a:ext cx="9395522" cy="8805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a:solidFill>
                  <a:srgbClr val="007A61"/>
                </a:solidFill>
                <a:latin typeface="Branding Black" pitchFamily="2" charset="77"/>
              </a:rPr>
              <a:t>PERSONALLY</a:t>
            </a:r>
          </a:p>
        </p:txBody>
      </p:sp>
      <p:sp>
        <p:nvSpPr>
          <p:cNvPr id="14" name="Content Placeholder 2">
            <a:extLst>
              <a:ext uri="{FF2B5EF4-FFF2-40B4-BE49-F238E27FC236}">
                <a16:creationId xmlns:a16="http://schemas.microsoft.com/office/drawing/2014/main" id="{CBFC85CF-6A28-6544-B7A6-0D6E37758FE8}"/>
              </a:ext>
            </a:extLst>
          </p:cNvPr>
          <p:cNvSpPr txBox="1">
            <a:spLocks/>
          </p:cNvSpPr>
          <p:nvPr/>
        </p:nvSpPr>
        <p:spPr>
          <a:xfrm>
            <a:off x="0" y="1839770"/>
            <a:ext cx="4070195"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chemeClr val="bg1"/>
                </a:solidFill>
                <a:latin typeface="Branding Bold" pitchFamily="2" charset="77"/>
                <a:ea typeface="+mn-lt"/>
                <a:cs typeface="+mn-lt"/>
              </a:rPr>
              <a:t>Start a Project</a:t>
            </a:r>
            <a:endParaRPr lang="en-US" dirty="0">
              <a:solidFill>
                <a:schemeClr val="bg1"/>
              </a:solidFill>
              <a:latin typeface="Branding Medium" pitchFamily="2" charset="77"/>
              <a:ea typeface="+mn-lt"/>
              <a:cs typeface="+mn-lt"/>
            </a:endParaRPr>
          </a:p>
        </p:txBody>
      </p:sp>
      <p:pic>
        <p:nvPicPr>
          <p:cNvPr id="5" name="Picture 4">
            <a:extLst>
              <a:ext uri="{FF2B5EF4-FFF2-40B4-BE49-F238E27FC236}">
                <a16:creationId xmlns:a16="http://schemas.microsoft.com/office/drawing/2014/main" id="{4659F429-1552-415D-CB07-4E1FAAD94683}"/>
              </a:ext>
            </a:extLst>
          </p:cNvPr>
          <p:cNvPicPr>
            <a:picLocks noChangeAspect="1"/>
          </p:cNvPicPr>
          <p:nvPr/>
        </p:nvPicPr>
        <p:blipFill rotWithShape="1">
          <a:blip r:embed="rId4">
            <a:extLst>
              <a:ext uri="{28A0092B-C50C-407E-A947-70E740481C1C}">
                <a14:useLocalDpi xmlns:a14="http://schemas.microsoft.com/office/drawing/2010/main" val="0"/>
              </a:ext>
            </a:extLst>
          </a:blip>
          <a:srcRect l="33800" t="12013" r="33156" b="10426"/>
          <a:stretch/>
        </p:blipFill>
        <p:spPr>
          <a:xfrm>
            <a:off x="4067560" y="1538868"/>
            <a:ext cx="4024509" cy="5319132"/>
          </a:xfrm>
          <a:prstGeom prst="rect">
            <a:avLst/>
          </a:prstGeom>
        </p:spPr>
      </p:pic>
      <p:sp>
        <p:nvSpPr>
          <p:cNvPr id="15" name="Content Placeholder 2">
            <a:extLst>
              <a:ext uri="{FF2B5EF4-FFF2-40B4-BE49-F238E27FC236}">
                <a16:creationId xmlns:a16="http://schemas.microsoft.com/office/drawing/2014/main" id="{82299663-FA90-5549-86E8-B2AF26F01224}"/>
              </a:ext>
            </a:extLst>
          </p:cNvPr>
          <p:cNvSpPr txBox="1">
            <a:spLocks/>
          </p:cNvSpPr>
          <p:nvPr/>
        </p:nvSpPr>
        <p:spPr>
          <a:xfrm>
            <a:off x="4070195" y="1839769"/>
            <a:ext cx="404789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rgbClr val="006666"/>
                </a:solidFill>
                <a:latin typeface="Branding Bold" pitchFamily="2" charset="77"/>
                <a:ea typeface="+mn-lt"/>
                <a:cs typeface="+mn-lt"/>
              </a:rPr>
              <a:t>Spread the Word</a:t>
            </a:r>
            <a:endParaRPr lang="en-US" dirty="0">
              <a:solidFill>
                <a:srgbClr val="006666"/>
              </a:solidFill>
              <a:latin typeface="Branding Medium" pitchFamily="2" charset="77"/>
              <a:ea typeface="+mn-lt"/>
              <a:cs typeface="+mn-lt"/>
            </a:endParaRPr>
          </a:p>
        </p:txBody>
      </p:sp>
      <p:pic>
        <p:nvPicPr>
          <p:cNvPr id="2" name="Picture 1" descr="CBC Gem - The Nature of Things - Grasslands: A Hidden Wilderness">
            <a:extLst>
              <a:ext uri="{FF2B5EF4-FFF2-40B4-BE49-F238E27FC236}">
                <a16:creationId xmlns:a16="http://schemas.microsoft.com/office/drawing/2014/main" id="{FF4D6754-970C-7CE0-1C31-7216072EB3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9568" y="2851598"/>
            <a:ext cx="3953959" cy="3953959"/>
          </a:xfrm>
          <a:prstGeom prst="rect">
            <a:avLst/>
          </a:prstGeom>
          <a:noFill/>
          <a:ln w="63500" cap="sq">
            <a:solidFill>
              <a:schemeClr val="bg1"/>
            </a:solidFill>
          </a:ln>
          <a:extLst>
            <a:ext uri="{909E8E84-426E-40DD-AFC4-6F175D3DCCD1}">
              <a14:hiddenFill xmlns:a14="http://schemas.microsoft.com/office/drawing/2010/main">
                <a:solidFill>
                  <a:srgbClr val="FFFFFF"/>
                </a:solidFill>
              </a14:hiddenFill>
            </a:ext>
          </a:extLst>
        </p:spPr>
      </p:pic>
      <p:pic>
        <p:nvPicPr>
          <p:cNvPr id="4" name="Picture 3" descr="CBC Gem - The Nature of Things - Grasslands: A Hidden Wilderness">
            <a:extLst>
              <a:ext uri="{FF2B5EF4-FFF2-40B4-BE49-F238E27FC236}">
                <a16:creationId xmlns:a16="http://schemas.microsoft.com/office/drawing/2014/main" id="{4BF65BE4-B6A2-FE67-0041-073BE73115A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 b="27208"/>
          <a:stretch/>
        </p:blipFill>
        <p:spPr bwMode="auto">
          <a:xfrm>
            <a:off x="8176268" y="2363585"/>
            <a:ext cx="3953959" cy="2878121"/>
          </a:xfrm>
          <a:prstGeom prst="rect">
            <a:avLst/>
          </a:prstGeom>
          <a:noFill/>
          <a:ln w="63500" cap="sq">
            <a:solidFill>
              <a:schemeClr val="bg1"/>
            </a:solidFill>
          </a:ln>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38DB5893-14FA-0946-AB3D-89B2A5A60F14}"/>
              </a:ext>
            </a:extLst>
          </p:cNvPr>
          <p:cNvSpPr/>
          <p:nvPr/>
        </p:nvSpPr>
        <p:spPr>
          <a:xfrm>
            <a:off x="8118088" y="5057801"/>
            <a:ext cx="4073912" cy="880572"/>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5E556F6B-BF03-0E4F-911C-3C2D2440BB1B}"/>
              </a:ext>
            </a:extLst>
          </p:cNvPr>
          <p:cNvSpPr txBox="1">
            <a:spLocks/>
          </p:cNvSpPr>
          <p:nvPr/>
        </p:nvSpPr>
        <p:spPr>
          <a:xfrm>
            <a:off x="8118088" y="5241707"/>
            <a:ext cx="404789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rgbClr val="007A61"/>
                </a:solidFill>
                <a:latin typeface="Branding Bold" pitchFamily="2" charset="77"/>
                <a:ea typeface="+mn-lt"/>
                <a:cs typeface="+mn-lt"/>
              </a:rPr>
              <a:t>Continue to Learn</a:t>
            </a:r>
            <a:endParaRPr lang="en-US" dirty="0">
              <a:solidFill>
                <a:srgbClr val="007A61"/>
              </a:solidFill>
              <a:latin typeface="Branding Medium" pitchFamily="2" charset="77"/>
              <a:ea typeface="+mn-lt"/>
              <a:cs typeface="+mn-lt"/>
            </a:endParaRPr>
          </a:p>
        </p:txBody>
      </p:sp>
      <p:pic>
        <p:nvPicPr>
          <p:cNvPr id="3" name="Picture 2">
            <a:extLst>
              <a:ext uri="{FF2B5EF4-FFF2-40B4-BE49-F238E27FC236}">
                <a16:creationId xmlns:a16="http://schemas.microsoft.com/office/drawing/2014/main" id="{FA18CB1E-13ED-49B3-08A0-E30C07D1D37F}"/>
              </a:ext>
            </a:extLst>
          </p:cNvPr>
          <p:cNvPicPr>
            <a:picLocks noChangeAspect="1"/>
          </p:cNvPicPr>
          <p:nvPr/>
        </p:nvPicPr>
        <p:blipFill>
          <a:blip r:embed="rId6"/>
          <a:stretch>
            <a:fillRect/>
          </a:stretch>
        </p:blipFill>
        <p:spPr>
          <a:xfrm>
            <a:off x="8178892" y="52443"/>
            <a:ext cx="3952303" cy="2223170"/>
          </a:xfrm>
          <a:prstGeom prst="rect">
            <a:avLst/>
          </a:prstGeom>
          <a:ln w="63500">
            <a:solidFill>
              <a:schemeClr val="bg1"/>
            </a:solidFill>
          </a:ln>
        </p:spPr>
      </p:pic>
      <p:pic>
        <p:nvPicPr>
          <p:cNvPr id="6" name="Picture 2">
            <a:extLst>
              <a:ext uri="{FF2B5EF4-FFF2-40B4-BE49-F238E27FC236}">
                <a16:creationId xmlns:a16="http://schemas.microsoft.com/office/drawing/2014/main" id="{8C51EF25-49C1-AA2E-1EF6-0D0C5D511C4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1562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F426340-BF26-984D-92F1-06CBCE33FC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388688BA-E222-EA42-B0A5-505FD8A5255D}"/>
              </a:ext>
            </a:extLst>
          </p:cNvPr>
          <p:cNvSpPr/>
          <p:nvPr/>
        </p:nvSpPr>
        <p:spPr>
          <a:xfrm>
            <a:off x="0" y="0"/>
            <a:ext cx="8118088" cy="153886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1B7BCA13-6F0A-2C46-BC6C-78E3C9D3A4B8}"/>
              </a:ext>
            </a:extLst>
          </p:cNvPr>
          <p:cNvSpPr txBox="1">
            <a:spLocks/>
          </p:cNvSpPr>
          <p:nvPr/>
        </p:nvSpPr>
        <p:spPr>
          <a:xfrm>
            <a:off x="863600" y="558638"/>
            <a:ext cx="9395522" cy="8805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US" sz="5400" b="1" dirty="0">
                <a:solidFill>
                  <a:srgbClr val="007A61"/>
                </a:solidFill>
                <a:latin typeface="Branding Black" pitchFamily="2" charset="77"/>
              </a:rPr>
              <a:t>A</a:t>
            </a:r>
            <a:r>
              <a:rPr lang="en-CA" sz="5400" b="1" dirty="0">
                <a:solidFill>
                  <a:srgbClr val="007A61"/>
                </a:solidFill>
                <a:latin typeface="Branding Black" pitchFamily="2" charset="77"/>
              </a:rPr>
              <a:t>T HOME</a:t>
            </a:r>
          </a:p>
        </p:txBody>
      </p:sp>
      <p:pic>
        <p:nvPicPr>
          <p:cNvPr id="6" name="Picture 5">
            <a:extLst>
              <a:ext uri="{FF2B5EF4-FFF2-40B4-BE49-F238E27FC236}">
                <a16:creationId xmlns:a16="http://schemas.microsoft.com/office/drawing/2014/main" id="{0B7E8FEE-A5CA-65F1-C302-39ED2620306F}"/>
              </a:ext>
            </a:extLst>
          </p:cNvPr>
          <p:cNvPicPr>
            <a:picLocks noChangeAspect="1"/>
          </p:cNvPicPr>
          <p:nvPr/>
        </p:nvPicPr>
        <p:blipFill rotWithShape="1">
          <a:blip r:embed="rId4">
            <a:extLst>
              <a:ext uri="{28A0092B-C50C-407E-A947-70E740481C1C}">
                <a14:useLocalDpi xmlns:a14="http://schemas.microsoft.com/office/drawing/2010/main" val="0"/>
              </a:ext>
            </a:extLst>
          </a:blip>
          <a:srcRect l="2913" t="-67" r="3566" b="67"/>
          <a:stretch/>
        </p:blipFill>
        <p:spPr>
          <a:xfrm>
            <a:off x="-26018" y="1535238"/>
            <a:ext cx="4093636" cy="5379241"/>
          </a:xfrm>
          <a:prstGeom prst="rect">
            <a:avLst/>
          </a:prstGeom>
        </p:spPr>
      </p:pic>
      <p:sp>
        <p:nvSpPr>
          <p:cNvPr id="14" name="Content Placeholder 2">
            <a:extLst>
              <a:ext uri="{FF2B5EF4-FFF2-40B4-BE49-F238E27FC236}">
                <a16:creationId xmlns:a16="http://schemas.microsoft.com/office/drawing/2014/main" id="{CBFC85CF-6A28-6544-B7A6-0D6E37758FE8}"/>
              </a:ext>
            </a:extLst>
          </p:cNvPr>
          <p:cNvSpPr txBox="1">
            <a:spLocks/>
          </p:cNvSpPr>
          <p:nvPr/>
        </p:nvSpPr>
        <p:spPr>
          <a:xfrm>
            <a:off x="0" y="1839770"/>
            <a:ext cx="4070195"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rgbClr val="006666"/>
                </a:solidFill>
                <a:latin typeface="Branding Bold" pitchFamily="2" charset="77"/>
                <a:ea typeface="+mn-lt"/>
                <a:cs typeface="+mn-lt"/>
              </a:rPr>
              <a:t>Reduce Food Waste</a:t>
            </a:r>
            <a:endParaRPr lang="en-US" dirty="0">
              <a:solidFill>
                <a:srgbClr val="006666"/>
              </a:solidFill>
              <a:latin typeface="Branding Medium" pitchFamily="2" charset="77"/>
              <a:ea typeface="+mn-lt"/>
              <a:cs typeface="+mn-lt"/>
            </a:endParaRPr>
          </a:p>
        </p:txBody>
      </p:sp>
      <p:pic>
        <p:nvPicPr>
          <p:cNvPr id="7" name="Picture 6">
            <a:extLst>
              <a:ext uri="{FF2B5EF4-FFF2-40B4-BE49-F238E27FC236}">
                <a16:creationId xmlns:a16="http://schemas.microsoft.com/office/drawing/2014/main" id="{FFDBCE00-7533-E630-3DDD-A46F626B0761}"/>
              </a:ext>
            </a:extLst>
          </p:cNvPr>
          <p:cNvPicPr>
            <a:picLocks noChangeAspect="1"/>
          </p:cNvPicPr>
          <p:nvPr/>
        </p:nvPicPr>
        <p:blipFill rotWithShape="1">
          <a:blip r:embed="rId5"/>
          <a:srcRect l="62859" t="6408" r="4354" b="27023"/>
          <a:stretch/>
        </p:blipFill>
        <p:spPr>
          <a:xfrm>
            <a:off x="4093636" y="1535238"/>
            <a:ext cx="3998433" cy="5379241"/>
          </a:xfrm>
          <a:prstGeom prst="rect">
            <a:avLst/>
          </a:prstGeom>
        </p:spPr>
      </p:pic>
      <p:sp>
        <p:nvSpPr>
          <p:cNvPr id="15" name="Content Placeholder 2">
            <a:extLst>
              <a:ext uri="{FF2B5EF4-FFF2-40B4-BE49-F238E27FC236}">
                <a16:creationId xmlns:a16="http://schemas.microsoft.com/office/drawing/2014/main" id="{82299663-FA90-5549-86E8-B2AF26F01224}"/>
              </a:ext>
            </a:extLst>
          </p:cNvPr>
          <p:cNvSpPr txBox="1">
            <a:spLocks/>
          </p:cNvSpPr>
          <p:nvPr/>
        </p:nvSpPr>
        <p:spPr>
          <a:xfrm>
            <a:off x="4070195" y="1839769"/>
            <a:ext cx="404789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rgbClr val="006666"/>
                </a:solidFill>
                <a:latin typeface="Branding Bold" pitchFamily="2" charset="77"/>
                <a:ea typeface="+mn-lt"/>
                <a:cs typeface="+mn-lt"/>
              </a:rPr>
              <a:t>Choose Canadian Beef</a:t>
            </a:r>
            <a:endParaRPr lang="en-US" dirty="0">
              <a:solidFill>
                <a:srgbClr val="006666"/>
              </a:solidFill>
              <a:latin typeface="Branding Medium" pitchFamily="2" charset="77"/>
              <a:ea typeface="+mn-lt"/>
              <a:cs typeface="+mn-lt"/>
            </a:endParaRPr>
          </a:p>
        </p:txBody>
      </p:sp>
      <p:sp>
        <p:nvSpPr>
          <p:cNvPr id="19" name="Rectangle 18">
            <a:extLst>
              <a:ext uri="{FF2B5EF4-FFF2-40B4-BE49-F238E27FC236}">
                <a16:creationId xmlns:a16="http://schemas.microsoft.com/office/drawing/2014/main" id="{38DB5893-14FA-0946-AB3D-89B2A5A60F14}"/>
              </a:ext>
            </a:extLst>
          </p:cNvPr>
          <p:cNvSpPr/>
          <p:nvPr/>
        </p:nvSpPr>
        <p:spPr>
          <a:xfrm>
            <a:off x="8118088" y="5057801"/>
            <a:ext cx="4073912" cy="880572"/>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5E556F6B-BF03-0E4F-911C-3C2D2440BB1B}"/>
              </a:ext>
            </a:extLst>
          </p:cNvPr>
          <p:cNvSpPr txBox="1">
            <a:spLocks/>
          </p:cNvSpPr>
          <p:nvPr/>
        </p:nvSpPr>
        <p:spPr>
          <a:xfrm>
            <a:off x="8118088" y="5241707"/>
            <a:ext cx="404789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rgbClr val="006666"/>
                </a:solidFill>
                <a:latin typeface="Branding Bold" pitchFamily="2" charset="77"/>
                <a:ea typeface="+mn-lt"/>
                <a:cs typeface="+mn-lt"/>
              </a:rPr>
              <a:t>No Mow May!</a:t>
            </a:r>
            <a:endParaRPr lang="en-US" dirty="0">
              <a:solidFill>
                <a:srgbClr val="006666"/>
              </a:solidFill>
              <a:latin typeface="Branding Medium" pitchFamily="2" charset="77"/>
              <a:ea typeface="+mn-lt"/>
              <a:cs typeface="+mn-lt"/>
            </a:endParaRPr>
          </a:p>
        </p:txBody>
      </p:sp>
      <p:pic>
        <p:nvPicPr>
          <p:cNvPr id="2" name="Picture 2">
            <a:extLst>
              <a:ext uri="{FF2B5EF4-FFF2-40B4-BE49-F238E27FC236}">
                <a16:creationId xmlns:a16="http://schemas.microsoft.com/office/drawing/2014/main" id="{B24B512E-B2E4-9357-0DE9-B393E5B920C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0814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F426340-BF26-984D-92F1-06CBCE33FC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388688BA-E222-EA42-B0A5-505FD8A5255D}"/>
              </a:ext>
            </a:extLst>
          </p:cNvPr>
          <p:cNvSpPr/>
          <p:nvPr/>
        </p:nvSpPr>
        <p:spPr>
          <a:xfrm>
            <a:off x="0" y="0"/>
            <a:ext cx="8118088" cy="153886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1B7BCA13-6F0A-2C46-BC6C-78E3C9D3A4B8}"/>
              </a:ext>
            </a:extLst>
          </p:cNvPr>
          <p:cNvSpPr txBox="1">
            <a:spLocks/>
          </p:cNvSpPr>
          <p:nvPr/>
        </p:nvSpPr>
        <p:spPr>
          <a:xfrm>
            <a:off x="863600" y="558638"/>
            <a:ext cx="9395522" cy="8805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US" sz="5400" b="1" dirty="0">
                <a:solidFill>
                  <a:srgbClr val="007A61"/>
                </a:solidFill>
                <a:latin typeface="Branding Black" pitchFamily="2" charset="77"/>
              </a:rPr>
              <a:t>IN YOUR COMMUNITY</a:t>
            </a:r>
            <a:endParaRPr lang="en-CA" sz="5400" b="1" dirty="0">
              <a:solidFill>
                <a:srgbClr val="007A61"/>
              </a:solidFill>
              <a:latin typeface="Branding Black" pitchFamily="2" charset="77"/>
            </a:endParaRPr>
          </a:p>
        </p:txBody>
      </p:sp>
      <p:pic>
        <p:nvPicPr>
          <p:cNvPr id="2" name="Picture 1">
            <a:extLst>
              <a:ext uri="{FF2B5EF4-FFF2-40B4-BE49-F238E27FC236}">
                <a16:creationId xmlns:a16="http://schemas.microsoft.com/office/drawing/2014/main" id="{68C04A70-19C5-A463-F717-233F5725324C}"/>
              </a:ext>
            </a:extLst>
          </p:cNvPr>
          <p:cNvPicPr>
            <a:picLocks noChangeAspect="1"/>
          </p:cNvPicPr>
          <p:nvPr/>
        </p:nvPicPr>
        <p:blipFill rotWithShape="1">
          <a:blip r:embed="rId4">
            <a:extLst>
              <a:ext uri="{28A0092B-C50C-407E-A947-70E740481C1C}">
                <a14:useLocalDpi xmlns:a14="http://schemas.microsoft.com/office/drawing/2010/main" val="0"/>
              </a:ext>
            </a:extLst>
          </a:blip>
          <a:srcRect t="22439" r="66764"/>
          <a:stretch/>
        </p:blipFill>
        <p:spPr>
          <a:xfrm>
            <a:off x="6350" y="1538868"/>
            <a:ext cx="4047893" cy="5319132"/>
          </a:xfrm>
          <a:prstGeom prst="rect">
            <a:avLst/>
          </a:prstGeom>
        </p:spPr>
      </p:pic>
      <p:sp>
        <p:nvSpPr>
          <p:cNvPr id="14" name="Content Placeholder 2">
            <a:extLst>
              <a:ext uri="{FF2B5EF4-FFF2-40B4-BE49-F238E27FC236}">
                <a16:creationId xmlns:a16="http://schemas.microsoft.com/office/drawing/2014/main" id="{CBFC85CF-6A28-6544-B7A6-0D6E37758FE8}"/>
              </a:ext>
            </a:extLst>
          </p:cNvPr>
          <p:cNvSpPr txBox="1">
            <a:spLocks/>
          </p:cNvSpPr>
          <p:nvPr/>
        </p:nvSpPr>
        <p:spPr>
          <a:xfrm>
            <a:off x="0" y="1839770"/>
            <a:ext cx="4095949"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rgbClr val="006666"/>
                </a:solidFill>
                <a:latin typeface="Branding Bold" pitchFamily="2" charset="77"/>
                <a:ea typeface="+mn-lt"/>
                <a:cs typeface="+mn-lt"/>
              </a:rPr>
              <a:t>Join a Community Garden</a:t>
            </a:r>
            <a:endParaRPr lang="en-US" dirty="0">
              <a:solidFill>
                <a:srgbClr val="006666"/>
              </a:solidFill>
              <a:latin typeface="Branding Medium" pitchFamily="2" charset="77"/>
              <a:ea typeface="+mn-lt"/>
              <a:cs typeface="+mn-lt"/>
            </a:endParaRPr>
          </a:p>
        </p:txBody>
      </p:sp>
      <p:pic>
        <p:nvPicPr>
          <p:cNvPr id="4" name="Picture 3">
            <a:extLst>
              <a:ext uri="{FF2B5EF4-FFF2-40B4-BE49-F238E27FC236}">
                <a16:creationId xmlns:a16="http://schemas.microsoft.com/office/drawing/2014/main" id="{45BCE3DA-6026-0D18-3692-DD62B6830D6A}"/>
              </a:ext>
            </a:extLst>
          </p:cNvPr>
          <p:cNvPicPr>
            <a:picLocks noChangeAspect="1"/>
          </p:cNvPicPr>
          <p:nvPr/>
        </p:nvPicPr>
        <p:blipFill rotWithShape="1">
          <a:blip r:embed="rId5">
            <a:extLst>
              <a:ext uri="{28A0092B-C50C-407E-A947-70E740481C1C}">
                <a14:useLocalDpi xmlns:a14="http://schemas.microsoft.com/office/drawing/2010/main" val="0"/>
              </a:ext>
            </a:extLst>
          </a:blip>
          <a:srcRect l="57711" t="13" r="8659" b="-13"/>
          <a:stretch/>
        </p:blipFill>
        <p:spPr>
          <a:xfrm>
            <a:off x="8112003" y="0"/>
            <a:ext cx="4095949" cy="6858000"/>
          </a:xfrm>
          <a:prstGeom prst="rect">
            <a:avLst/>
          </a:prstGeom>
        </p:spPr>
      </p:pic>
      <p:sp>
        <p:nvSpPr>
          <p:cNvPr id="19" name="Rectangle 18">
            <a:extLst>
              <a:ext uri="{FF2B5EF4-FFF2-40B4-BE49-F238E27FC236}">
                <a16:creationId xmlns:a16="http://schemas.microsoft.com/office/drawing/2014/main" id="{38DB5893-14FA-0946-AB3D-89B2A5A60F14}"/>
              </a:ext>
            </a:extLst>
          </p:cNvPr>
          <p:cNvSpPr/>
          <p:nvPr/>
        </p:nvSpPr>
        <p:spPr>
          <a:xfrm>
            <a:off x="4054243" y="5057801"/>
            <a:ext cx="8163512" cy="880572"/>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5E556F6B-BF03-0E4F-911C-3C2D2440BB1B}"/>
              </a:ext>
            </a:extLst>
          </p:cNvPr>
          <p:cNvSpPr txBox="1">
            <a:spLocks/>
          </p:cNvSpPr>
          <p:nvPr/>
        </p:nvSpPr>
        <p:spPr>
          <a:xfrm>
            <a:off x="4079998" y="5241707"/>
            <a:ext cx="808598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rgbClr val="007A61"/>
                </a:solidFill>
                <a:latin typeface="Branding Bold" pitchFamily="2" charset="77"/>
                <a:ea typeface="+mn-lt"/>
                <a:cs typeface="+mn-lt"/>
              </a:rPr>
              <a:t>Take Action, Get Funding!</a:t>
            </a:r>
            <a:endParaRPr lang="en-US" dirty="0">
              <a:solidFill>
                <a:srgbClr val="007A61"/>
              </a:solidFill>
              <a:latin typeface="Branding Medium" pitchFamily="2" charset="77"/>
              <a:ea typeface="+mn-lt"/>
              <a:cs typeface="+mn-lt"/>
            </a:endParaRPr>
          </a:p>
        </p:txBody>
      </p:sp>
      <p:pic>
        <p:nvPicPr>
          <p:cNvPr id="3" name="Picture 2">
            <a:extLst>
              <a:ext uri="{FF2B5EF4-FFF2-40B4-BE49-F238E27FC236}">
                <a16:creationId xmlns:a16="http://schemas.microsoft.com/office/drawing/2014/main" id="{22FB665D-6095-C551-5E49-F24A2149536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18753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A7DDB40-200A-2F4B-989E-2C3500A7F4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8" name="Content Placeholder 2">
            <a:extLst>
              <a:ext uri="{FF2B5EF4-FFF2-40B4-BE49-F238E27FC236}">
                <a16:creationId xmlns:a16="http://schemas.microsoft.com/office/drawing/2014/main" id="{80E49E2C-774D-8D4A-BD9A-0379F88AFF5C}"/>
              </a:ext>
            </a:extLst>
          </p:cNvPr>
          <p:cNvSpPr txBox="1">
            <a:spLocks/>
          </p:cNvSpPr>
          <p:nvPr/>
        </p:nvSpPr>
        <p:spPr>
          <a:xfrm>
            <a:off x="863600" y="558638"/>
            <a:ext cx="4912732" cy="8805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4200" b="1">
                <a:solidFill>
                  <a:srgbClr val="B73A71"/>
                </a:solidFill>
                <a:latin typeface="Branding Black" pitchFamily="2" charset="77"/>
              </a:rPr>
              <a:t>PROJECT BEEWISE</a:t>
            </a:r>
          </a:p>
        </p:txBody>
      </p:sp>
      <p:pic>
        <p:nvPicPr>
          <p:cNvPr id="2" name="Picture 2">
            <a:extLst>
              <a:ext uri="{FF2B5EF4-FFF2-40B4-BE49-F238E27FC236}">
                <a16:creationId xmlns:a16="http://schemas.microsoft.com/office/drawing/2014/main" id="{6AC25A30-0DE9-ED94-4823-4B4796DD35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500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54E5B2F-E6FA-2B04-F1CB-530FCFF6FCB2}"/>
              </a:ext>
            </a:extLst>
          </p:cNvPr>
          <p:cNvPicPr>
            <a:picLocks noGrp="1" noChangeAspect="1"/>
          </p:cNvPicPr>
          <p:nvPr>
            <p:ph idx="1"/>
          </p:nvPr>
        </p:nvPicPr>
        <p:blipFill rotWithShape="1">
          <a:blip r:embed="rId3"/>
          <a:srcRect l="48093" t="6612" r="20754" b="43366"/>
          <a:stretch/>
        </p:blipFill>
        <p:spPr>
          <a:xfrm>
            <a:off x="9013847" y="1"/>
            <a:ext cx="3215823" cy="3429000"/>
          </a:xfrm>
        </p:spPr>
      </p:pic>
      <p:pic>
        <p:nvPicPr>
          <p:cNvPr id="7" name="Picture 6">
            <a:extLst>
              <a:ext uri="{FF2B5EF4-FFF2-40B4-BE49-F238E27FC236}">
                <a16:creationId xmlns:a16="http://schemas.microsoft.com/office/drawing/2014/main" id="{BCE931FF-8732-91B9-CB38-DC3B93B12FD0}"/>
              </a:ext>
            </a:extLst>
          </p:cNvPr>
          <p:cNvPicPr>
            <a:picLocks noChangeAspect="1"/>
          </p:cNvPicPr>
          <p:nvPr/>
        </p:nvPicPr>
        <p:blipFill rotWithShape="1">
          <a:blip r:embed="rId4">
            <a:extLst>
              <a:ext uri="{28A0092B-C50C-407E-A947-70E740481C1C}">
                <a14:useLocalDpi xmlns:a14="http://schemas.microsoft.com/office/drawing/2010/main" val="0"/>
              </a:ext>
            </a:extLst>
          </a:blip>
          <a:srcRect l="28557" t="-467" r="18984" b="-866"/>
          <a:stretch/>
        </p:blipFill>
        <p:spPr>
          <a:xfrm>
            <a:off x="9010944" y="3397504"/>
            <a:ext cx="3215823" cy="3498586"/>
          </a:xfrm>
          <a:prstGeom prst="rect">
            <a:avLst/>
          </a:prstGeom>
        </p:spPr>
      </p:pic>
      <p:pic>
        <p:nvPicPr>
          <p:cNvPr id="5" name="Picture 7">
            <a:extLst>
              <a:ext uri="{FF2B5EF4-FFF2-40B4-BE49-F238E27FC236}">
                <a16:creationId xmlns:a16="http://schemas.microsoft.com/office/drawing/2014/main" id="{77315035-6366-75E3-5522-C7D6351F669C}"/>
              </a:ext>
            </a:extLst>
          </p:cNvPr>
          <p:cNvPicPr>
            <a:picLocks noChangeAspect="1"/>
          </p:cNvPicPr>
          <p:nvPr/>
        </p:nvPicPr>
        <p:blipFill rotWithShape="1">
          <a:blip r:embed="rId5"/>
          <a:srcRect l="45962" t="26490" r="22615" b="23965"/>
          <a:stretch/>
        </p:blipFill>
        <p:spPr>
          <a:xfrm>
            <a:off x="5823878" y="6324"/>
            <a:ext cx="3215823" cy="3406419"/>
          </a:xfrm>
          <a:prstGeom prst="rect">
            <a:avLst/>
          </a:prstGeom>
        </p:spPr>
      </p:pic>
      <p:pic>
        <p:nvPicPr>
          <p:cNvPr id="3" name="Picture 2">
            <a:extLst>
              <a:ext uri="{FF2B5EF4-FFF2-40B4-BE49-F238E27FC236}">
                <a16:creationId xmlns:a16="http://schemas.microsoft.com/office/drawing/2014/main" id="{8FB49C99-5C42-2306-307C-AA9CEC617BAA}"/>
              </a:ext>
            </a:extLst>
          </p:cNvPr>
          <p:cNvPicPr>
            <a:picLocks/>
          </p:cNvPicPr>
          <p:nvPr/>
        </p:nvPicPr>
        <p:blipFill rotWithShape="1">
          <a:blip r:embed="rId6">
            <a:extLst>
              <a:ext uri="{28A0092B-C50C-407E-A947-70E740481C1C}">
                <a14:useLocalDpi xmlns:a14="http://schemas.microsoft.com/office/drawing/2010/main" val="0"/>
              </a:ext>
            </a:extLst>
          </a:blip>
          <a:srcRect l="59038" t="5084" r="14533" b="44573"/>
          <a:stretch/>
        </p:blipFill>
        <p:spPr>
          <a:xfrm>
            <a:off x="5831319" y="3412743"/>
            <a:ext cx="3222171" cy="3452575"/>
          </a:xfrm>
          <a:prstGeom prst="rect">
            <a:avLst/>
          </a:prstGeom>
        </p:spPr>
      </p:pic>
      <p:sp>
        <p:nvSpPr>
          <p:cNvPr id="2" name="Content Placeholder 2">
            <a:extLst>
              <a:ext uri="{FF2B5EF4-FFF2-40B4-BE49-F238E27FC236}">
                <a16:creationId xmlns:a16="http://schemas.microsoft.com/office/drawing/2014/main" id="{9E109242-EA6F-1906-9082-3A2A35E11FB6}"/>
              </a:ext>
            </a:extLst>
          </p:cNvPr>
          <p:cNvSpPr txBox="1">
            <a:spLocks/>
          </p:cNvSpPr>
          <p:nvPr/>
        </p:nvSpPr>
        <p:spPr>
          <a:xfrm>
            <a:off x="494296" y="1612320"/>
            <a:ext cx="5716838" cy="39769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dirty="0">
                <a:solidFill>
                  <a:schemeClr val="bg1"/>
                </a:solidFill>
                <a:latin typeface="Branding Black" pitchFamily="2" charset="77"/>
              </a:rPr>
              <a:t>REMEMBER</a:t>
            </a:r>
            <a:r>
              <a:rPr lang="en-CA" sz="5400" b="1" dirty="0">
                <a:solidFill>
                  <a:srgbClr val="006666"/>
                </a:solidFill>
                <a:latin typeface="Branding Black" pitchFamily="2" charset="77"/>
              </a:rPr>
              <a:t> </a:t>
            </a:r>
            <a:r>
              <a:rPr lang="en-CA" sz="5400" b="1" dirty="0">
                <a:solidFill>
                  <a:srgbClr val="E9E642"/>
                </a:solidFill>
                <a:latin typeface="Branding Black" pitchFamily="2" charset="77"/>
              </a:rPr>
              <a:t>YOU</a:t>
            </a:r>
            <a:r>
              <a:rPr lang="en-CA" sz="5400" b="1" dirty="0">
                <a:solidFill>
                  <a:srgbClr val="006666"/>
                </a:solidFill>
                <a:latin typeface="Branding Black" pitchFamily="2" charset="77"/>
              </a:rPr>
              <a:t> </a:t>
            </a:r>
            <a:r>
              <a:rPr lang="en-CA" sz="5400" b="1" dirty="0">
                <a:solidFill>
                  <a:schemeClr val="bg1"/>
                </a:solidFill>
                <a:latin typeface="Branding Black" pitchFamily="2" charset="77"/>
              </a:rPr>
              <a:t>CAN MAKE A DIFFERENCE…</a:t>
            </a:r>
          </a:p>
          <a:p>
            <a:pPr marL="0" indent="0">
              <a:lnSpc>
                <a:spcPts val="4500"/>
              </a:lnSpc>
              <a:buFont typeface="Arial" panose="020B0604020202020204" pitchFamily="34" charset="0"/>
              <a:buNone/>
            </a:pPr>
            <a:endParaRPr lang="en-CA" sz="5400" b="1" dirty="0">
              <a:solidFill>
                <a:schemeClr val="bg1"/>
              </a:solidFill>
              <a:latin typeface="Branding Black" pitchFamily="2" charset="77"/>
            </a:endParaRPr>
          </a:p>
        </p:txBody>
      </p:sp>
      <p:sp>
        <p:nvSpPr>
          <p:cNvPr id="11" name="TextBox 10">
            <a:extLst>
              <a:ext uri="{FF2B5EF4-FFF2-40B4-BE49-F238E27FC236}">
                <a16:creationId xmlns:a16="http://schemas.microsoft.com/office/drawing/2014/main" id="{787E7028-70C4-09D2-5C1C-807EEA3BC9DD}"/>
              </a:ext>
            </a:extLst>
          </p:cNvPr>
          <p:cNvSpPr txBox="1"/>
          <p:nvPr/>
        </p:nvSpPr>
        <p:spPr>
          <a:xfrm>
            <a:off x="519853" y="3870784"/>
            <a:ext cx="5149428" cy="1261499"/>
          </a:xfrm>
          <a:prstGeom prst="rect">
            <a:avLst/>
          </a:prstGeom>
          <a:noFill/>
        </p:spPr>
        <p:txBody>
          <a:bodyPr wrap="square">
            <a:spAutoFit/>
          </a:bodyPr>
          <a:lstStyle/>
          <a:p>
            <a:pPr marL="0" indent="0">
              <a:lnSpc>
                <a:spcPts val="4500"/>
              </a:lnSpc>
              <a:buFont typeface="Arial" panose="020B0604020202020204" pitchFamily="34" charset="0"/>
              <a:buNone/>
            </a:pPr>
            <a:r>
              <a:rPr lang="en-CA" sz="5400" b="1" dirty="0">
                <a:solidFill>
                  <a:schemeClr val="bg1"/>
                </a:solidFill>
                <a:latin typeface="Branding Black" pitchFamily="2" charset="77"/>
              </a:rPr>
              <a:t>…BUT YOU’RE NOT ALONE!</a:t>
            </a:r>
          </a:p>
        </p:txBody>
      </p:sp>
      <p:pic>
        <p:nvPicPr>
          <p:cNvPr id="6" name="Picture 2">
            <a:extLst>
              <a:ext uri="{FF2B5EF4-FFF2-40B4-BE49-F238E27FC236}">
                <a16:creationId xmlns:a16="http://schemas.microsoft.com/office/drawing/2014/main" id="{FB7D7418-70F9-9477-0549-89D5B49BF6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1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225CB8-18CB-5149-A669-994E5908F93B}"/>
              </a:ext>
            </a:extLst>
          </p:cNvPr>
          <p:cNvSpPr/>
          <p:nvPr/>
        </p:nvSpPr>
        <p:spPr>
          <a:xfrm>
            <a:off x="0" y="0"/>
            <a:ext cx="12192000" cy="6858000"/>
          </a:xfrm>
          <a:prstGeom prst="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6A460FB9-9B72-A049-A24F-098799B9BCD3}"/>
              </a:ext>
            </a:extLst>
          </p:cNvPr>
          <p:cNvSpPr txBox="1">
            <a:spLocks/>
          </p:cNvSpPr>
          <p:nvPr/>
        </p:nvSpPr>
        <p:spPr>
          <a:xfrm>
            <a:off x="925552" y="997490"/>
            <a:ext cx="10513466" cy="828135"/>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US" sz="5600" b="1" dirty="0">
                <a:solidFill>
                  <a:schemeClr val="bg1"/>
                </a:solidFill>
                <a:latin typeface="Branding Black" pitchFamily="2" charset="77"/>
              </a:rPr>
              <a:t>D</a:t>
            </a:r>
            <a:r>
              <a:rPr lang="en-CA" sz="5600" b="1" dirty="0">
                <a:solidFill>
                  <a:schemeClr val="bg1"/>
                </a:solidFill>
                <a:latin typeface="Branding Black" pitchFamily="2" charset="77"/>
              </a:rPr>
              <a:t>UC EDUCATION WANTS TO HELP TOO!</a:t>
            </a:r>
          </a:p>
        </p:txBody>
      </p:sp>
      <p:sp>
        <p:nvSpPr>
          <p:cNvPr id="6" name="Content Placeholder 2">
            <a:extLst>
              <a:ext uri="{FF2B5EF4-FFF2-40B4-BE49-F238E27FC236}">
                <a16:creationId xmlns:a16="http://schemas.microsoft.com/office/drawing/2014/main" id="{F2181EA2-AEFD-A848-AF39-83C6332E420D}"/>
              </a:ext>
            </a:extLst>
          </p:cNvPr>
          <p:cNvSpPr txBox="1">
            <a:spLocks/>
          </p:cNvSpPr>
          <p:nvPr/>
        </p:nvSpPr>
        <p:spPr>
          <a:xfrm>
            <a:off x="923417" y="1932983"/>
            <a:ext cx="10774211" cy="411097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75000"/>
              <a:buNone/>
            </a:pPr>
            <a:r>
              <a:rPr lang="en-US" sz="3600" dirty="0">
                <a:solidFill>
                  <a:schemeClr val="bg1"/>
                </a:solidFill>
                <a:latin typeface="Branding Medium" pitchFamily="2" charset="77"/>
                <a:ea typeface="+mn-lt"/>
                <a:cs typeface="+mn-lt"/>
              </a:rPr>
              <a:t>Have an idea? We want to hear about it! </a:t>
            </a:r>
          </a:p>
          <a:p>
            <a:pPr marL="0" indent="0">
              <a:buSzPct val="75000"/>
              <a:buNone/>
            </a:pPr>
            <a:r>
              <a:rPr lang="en-US" sz="3600" b="1" dirty="0">
                <a:solidFill>
                  <a:schemeClr val="bg1"/>
                </a:solidFill>
                <a:latin typeface="Branding Bold" pitchFamily="2" charset="77"/>
                <a:ea typeface="+mn-lt"/>
                <a:cs typeface="+mn-lt"/>
              </a:rPr>
              <a:t>Send us a message at </a:t>
            </a:r>
            <a:r>
              <a:rPr lang="en-US" sz="3600" b="1" dirty="0">
                <a:solidFill>
                  <a:srgbClr val="E9E642"/>
                </a:solidFill>
                <a:latin typeface="Branding Bold" pitchFamily="2" charset="77"/>
                <a:ea typeface="+mn-lt"/>
                <a:cs typeface="+mn-lt"/>
              </a:rPr>
              <a:t>education@ducks.ca</a:t>
            </a:r>
            <a:br>
              <a:rPr lang="en-US" sz="3600" b="1" dirty="0">
                <a:solidFill>
                  <a:schemeClr val="bg1"/>
                </a:solidFill>
                <a:latin typeface="Branding Bold" pitchFamily="2" charset="77"/>
                <a:ea typeface="+mn-lt"/>
                <a:cs typeface="+mn-lt"/>
              </a:rPr>
            </a:br>
            <a:endParaRPr lang="en-US" sz="3600" b="1" dirty="0">
              <a:solidFill>
                <a:schemeClr val="bg1"/>
              </a:solidFill>
              <a:latin typeface="Branding Bold" pitchFamily="2" charset="77"/>
              <a:ea typeface="+mn-lt"/>
              <a:cs typeface="+mn-lt"/>
            </a:endParaRPr>
          </a:p>
          <a:p>
            <a:pPr marL="0" indent="0">
              <a:buSzPct val="75000"/>
              <a:buNone/>
            </a:pPr>
            <a:r>
              <a:rPr lang="en-US" sz="3600" dirty="0">
                <a:solidFill>
                  <a:schemeClr val="bg1"/>
                </a:solidFill>
                <a:latin typeface="Branding Medium" pitchFamily="2" charset="77"/>
                <a:ea typeface="+mn-lt"/>
                <a:cs typeface="+mn-lt"/>
              </a:rPr>
              <a:t>Follow us on Instagram: </a:t>
            </a:r>
            <a:r>
              <a:rPr lang="en-US" sz="3600" b="1" dirty="0">
                <a:solidFill>
                  <a:srgbClr val="E9E642"/>
                </a:solidFill>
                <a:latin typeface="Branding Bold" pitchFamily="2" charset="77"/>
                <a:ea typeface="+mn-lt"/>
                <a:cs typeface="+mn-lt"/>
              </a:rPr>
              <a:t>@duc_youth</a:t>
            </a:r>
          </a:p>
          <a:p>
            <a:pPr marL="0" indent="0">
              <a:buSzPct val="75000"/>
              <a:buNone/>
            </a:pPr>
            <a:r>
              <a:rPr lang="en-US" sz="3600" b="1" dirty="0">
                <a:solidFill>
                  <a:srgbClr val="E9E642"/>
                </a:solidFill>
                <a:latin typeface="Branding Bold" pitchFamily="2" charset="77"/>
                <a:ea typeface="+mn-lt"/>
                <a:cs typeface="+mn-lt"/>
              </a:rPr>
              <a:t>Share</a:t>
            </a:r>
            <a:r>
              <a:rPr lang="en-US" sz="3600" b="1" dirty="0">
                <a:solidFill>
                  <a:schemeClr val="bg1"/>
                </a:solidFill>
                <a:latin typeface="Branding Bold" pitchFamily="2" charset="77"/>
                <a:ea typeface="+mn-lt"/>
                <a:cs typeface="+mn-lt"/>
              </a:rPr>
              <a:t> your story with us! Let us amplify your voice for conservation and share your projects!</a:t>
            </a:r>
          </a:p>
        </p:txBody>
      </p:sp>
      <p:pic>
        <p:nvPicPr>
          <p:cNvPr id="2" name="Picture 2">
            <a:extLst>
              <a:ext uri="{FF2B5EF4-FFF2-40B4-BE49-F238E27FC236}">
                <a16:creationId xmlns:a16="http://schemas.microsoft.com/office/drawing/2014/main" id="{EE161598-D981-9B7A-2B47-CDC7326FA8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076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pic>
        <p:nvPicPr>
          <p:cNvPr id="3074" name="Picture 2" descr="Can we restore nature? | Aeon">
            <a:extLst>
              <a:ext uri="{FF2B5EF4-FFF2-40B4-BE49-F238E27FC236}">
                <a16:creationId xmlns:a16="http://schemas.microsoft.com/office/drawing/2014/main" id="{8D388AF0-E873-98DA-1AAD-1BD2D67B77C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5360" b="10143"/>
          <a:stretch/>
        </p:blipFill>
        <p:spPr bwMode="auto">
          <a:xfrm>
            <a:off x="6748272" y="0"/>
            <a:ext cx="5443728" cy="685943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1DC1E3F2-5DB3-1E48-A535-0B9B2D643F66}"/>
              </a:ext>
            </a:extLst>
          </p:cNvPr>
          <p:cNvSpPr txBox="1">
            <a:spLocks/>
          </p:cNvSpPr>
          <p:nvPr/>
        </p:nvSpPr>
        <p:spPr>
          <a:xfrm>
            <a:off x="825636" y="734491"/>
            <a:ext cx="4450452" cy="19081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5600" b="1">
                <a:solidFill>
                  <a:schemeClr val="bg1"/>
                </a:solidFill>
                <a:latin typeface="Branding Black" pitchFamily="2" charset="77"/>
              </a:rPr>
              <a:t>RESTORING </a:t>
            </a:r>
          </a:p>
          <a:p>
            <a:pPr marL="0" indent="0">
              <a:lnSpc>
                <a:spcPts val="4000"/>
              </a:lnSpc>
              <a:buFont typeface="Arial" panose="020B0604020202020204" pitchFamily="34" charset="0"/>
              <a:buNone/>
            </a:pPr>
            <a:r>
              <a:rPr lang="en-CA" sz="5600" b="1">
                <a:solidFill>
                  <a:schemeClr val="bg1"/>
                </a:solidFill>
                <a:latin typeface="Branding Black" pitchFamily="2" charset="77"/>
              </a:rPr>
              <a:t>NATURE</a:t>
            </a:r>
            <a:endParaRPr lang="en-CA" sz="5600" b="1">
              <a:solidFill>
                <a:srgbClr val="E9E642"/>
              </a:solidFill>
              <a:latin typeface="Branding Black" pitchFamily="2" charset="77"/>
            </a:endParaRPr>
          </a:p>
        </p:txBody>
      </p:sp>
      <p:sp>
        <p:nvSpPr>
          <p:cNvPr id="7" name="Content Placeholder 2">
            <a:extLst>
              <a:ext uri="{FF2B5EF4-FFF2-40B4-BE49-F238E27FC236}">
                <a16:creationId xmlns:a16="http://schemas.microsoft.com/office/drawing/2014/main" id="{3B01A82B-FF9F-4342-9523-69AE8E0AE74B}"/>
              </a:ext>
            </a:extLst>
          </p:cNvPr>
          <p:cNvSpPr txBox="1">
            <a:spLocks/>
          </p:cNvSpPr>
          <p:nvPr/>
        </p:nvSpPr>
        <p:spPr>
          <a:xfrm>
            <a:off x="833177" y="2386350"/>
            <a:ext cx="5521904" cy="208529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en-US" sz="3200" b="1">
                <a:solidFill>
                  <a:schemeClr val="bg1"/>
                </a:solidFill>
                <a:latin typeface="Branding SemiBold" pitchFamily="2" charset="77"/>
                <a:ea typeface="+mn-lt"/>
                <a:cs typeface="+mn-lt"/>
              </a:rPr>
              <a:t>How can agriculture continue to evolve to help restore nature and our grassland ecosystems?</a:t>
            </a:r>
          </a:p>
        </p:txBody>
      </p:sp>
      <p:sp>
        <p:nvSpPr>
          <p:cNvPr id="3" name="TextBox 2">
            <a:extLst>
              <a:ext uri="{FF2B5EF4-FFF2-40B4-BE49-F238E27FC236}">
                <a16:creationId xmlns:a16="http://schemas.microsoft.com/office/drawing/2014/main" id="{C817B19E-1DCE-4A82-4143-3C48DE4F1C89}"/>
              </a:ext>
            </a:extLst>
          </p:cNvPr>
          <p:cNvSpPr txBox="1"/>
          <p:nvPr/>
        </p:nvSpPr>
        <p:spPr>
          <a:xfrm rot="16200000">
            <a:off x="3542279" y="3626270"/>
            <a:ext cx="6134986" cy="276999"/>
          </a:xfrm>
          <a:prstGeom prst="rect">
            <a:avLst/>
          </a:prstGeom>
          <a:noFill/>
        </p:spPr>
        <p:txBody>
          <a:bodyPr wrap="square">
            <a:spAutoFit/>
          </a:bodyPr>
          <a:lstStyle/>
          <a:p>
            <a:r>
              <a:rPr lang="en-CA" sz="1200" b="1">
                <a:solidFill>
                  <a:schemeClr val="bg1"/>
                </a:solidFill>
                <a:latin typeface="Branding SemiBold" pitchFamily="2" charset="77"/>
                <a:hlinkClick r:id="rId4">
                  <a:extLst>
                    <a:ext uri="{A12FA001-AC4F-418D-AE19-62706E023703}">
                      <ahyp:hlinkClr xmlns:ahyp="http://schemas.microsoft.com/office/drawing/2018/hyperlinkcolor" val="tx"/>
                    </a:ext>
                  </a:extLst>
                </a:hlinkClick>
              </a:rPr>
              <a:t>Illustration by Claire Scully</a:t>
            </a:r>
            <a:endParaRPr lang="en-CA" sz="1200" b="1">
              <a:solidFill>
                <a:schemeClr val="bg1"/>
              </a:solidFill>
              <a:latin typeface="Branding SemiBold" pitchFamily="2" charset="77"/>
            </a:endParaRPr>
          </a:p>
        </p:txBody>
      </p:sp>
      <p:pic>
        <p:nvPicPr>
          <p:cNvPr id="2" name="Picture 2">
            <a:extLst>
              <a:ext uri="{FF2B5EF4-FFF2-40B4-BE49-F238E27FC236}">
                <a16:creationId xmlns:a16="http://schemas.microsoft.com/office/drawing/2014/main" id="{BAB80FA9-AA0E-8E4D-60C7-CEDBBE0296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87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7AF06B-00F3-AD7D-4557-6556FF966FDB}"/>
              </a:ext>
            </a:extLst>
          </p:cNvPr>
          <p:cNvSpPr>
            <a:spLocks noGrp="1"/>
          </p:cNvSpPr>
          <p:nvPr>
            <p:ph idx="1"/>
          </p:nvPr>
        </p:nvSpPr>
        <p:spPr>
          <a:xfrm>
            <a:off x="6464299" y="2682713"/>
            <a:ext cx="4791635" cy="3540831"/>
          </a:xfrm>
        </p:spPr>
        <p:txBody>
          <a:bodyPr>
            <a:noAutofit/>
          </a:bodyPr>
          <a:lstStyle/>
          <a:p>
            <a:pPr marL="0" marR="0" indent="0">
              <a:lnSpc>
                <a:spcPts val="2800"/>
              </a:lnSpc>
              <a:spcBef>
                <a:spcPts val="0"/>
              </a:spcBef>
              <a:spcAft>
                <a:spcPts val="800"/>
              </a:spcAft>
              <a:buNone/>
            </a:pPr>
            <a:r>
              <a:rPr lang="en-CA" b="1">
                <a:solidFill>
                  <a:srgbClr val="E9E642"/>
                </a:solidFill>
                <a:latin typeface="Branding Black" pitchFamily="2" charset="77"/>
                <a:ea typeface="+mn-lt"/>
                <a:cs typeface="+mn-lt"/>
              </a:rPr>
              <a:t>Sustainable Agriculture: </a:t>
            </a:r>
            <a:r>
              <a:rPr lang="en-CA" b="1">
                <a:solidFill>
                  <a:schemeClr val="bg1"/>
                </a:solidFill>
                <a:latin typeface="Branding SemiBold" pitchFamily="2" charset="77"/>
                <a:ea typeface="+mn-lt"/>
                <a:cs typeface="+mn-lt"/>
              </a:rPr>
              <a:t>Methods </a:t>
            </a:r>
            <a:r>
              <a:rPr lang="en-CA" b="1">
                <a:solidFill>
                  <a:srgbClr val="FFFFFF"/>
                </a:solidFill>
                <a:latin typeface="Branding SemiBold" pitchFamily="2" charset="77"/>
                <a:ea typeface="+mn-lt"/>
                <a:cs typeface="+mn-lt"/>
              </a:rPr>
              <a:t>that do not </a:t>
            </a:r>
            <a:r>
              <a:rPr lang="en-CA" b="1">
                <a:solidFill>
                  <a:srgbClr val="FFFFFF"/>
                </a:solidFill>
                <a:latin typeface="Branding BlackItalic" pitchFamily="2" charset="77"/>
                <a:ea typeface="+mn-lt"/>
                <a:cs typeface="+mn-lt"/>
              </a:rPr>
              <a:t>deplete</a:t>
            </a:r>
            <a:r>
              <a:rPr lang="en-CA" b="1">
                <a:solidFill>
                  <a:srgbClr val="FFFFFF"/>
                </a:solidFill>
                <a:latin typeface="Branding SemiBold" pitchFamily="2" charset="77"/>
                <a:ea typeface="+mn-lt"/>
                <a:cs typeface="+mn-lt"/>
              </a:rPr>
              <a:t> our current resources or compromise the needs of future generations</a:t>
            </a:r>
            <a:br>
              <a:rPr lang="en-CA" b="1">
                <a:solidFill>
                  <a:srgbClr val="FFFFFF"/>
                </a:solidFill>
                <a:latin typeface="Branding SemiBold" pitchFamily="2" charset="77"/>
                <a:ea typeface="+mn-lt"/>
                <a:cs typeface="+mn-lt"/>
              </a:rPr>
            </a:br>
            <a:endParaRPr lang="en-CA" b="1">
              <a:solidFill>
                <a:schemeClr val="bg1"/>
              </a:solidFill>
              <a:latin typeface="Branding Black" pitchFamily="2" charset="77"/>
              <a:ea typeface="+mn-lt"/>
              <a:cs typeface="+mn-lt"/>
            </a:endParaRPr>
          </a:p>
          <a:p>
            <a:pPr marL="0" marR="0" indent="0">
              <a:lnSpc>
                <a:spcPts val="2800"/>
              </a:lnSpc>
              <a:spcBef>
                <a:spcPts val="0"/>
              </a:spcBef>
              <a:spcAft>
                <a:spcPts val="800"/>
              </a:spcAft>
              <a:buNone/>
            </a:pPr>
            <a:r>
              <a:rPr lang="en-CA" b="1">
                <a:solidFill>
                  <a:srgbClr val="E9E642"/>
                </a:solidFill>
                <a:latin typeface="Branding Black" pitchFamily="2" charset="77"/>
                <a:ea typeface="+mn-lt"/>
                <a:cs typeface="+mn-lt"/>
              </a:rPr>
              <a:t>Regenerative Agriculture:  </a:t>
            </a:r>
            <a:r>
              <a:rPr lang="en-CA" b="1">
                <a:solidFill>
                  <a:schemeClr val="bg1"/>
                </a:solidFill>
                <a:latin typeface="Branding SemiBold" pitchFamily="2" charset="77"/>
                <a:ea typeface="+mn-lt"/>
                <a:cs typeface="+mn-lt"/>
              </a:rPr>
              <a:t>Methods which </a:t>
            </a:r>
            <a:r>
              <a:rPr lang="en-CA" b="1">
                <a:solidFill>
                  <a:srgbClr val="FFFFFF"/>
                </a:solidFill>
                <a:latin typeface="Branding BlackItalic" pitchFamily="2" charset="77"/>
                <a:ea typeface="+mn-lt"/>
                <a:cs typeface="+mn-lt"/>
              </a:rPr>
              <a:t>improve</a:t>
            </a:r>
            <a:r>
              <a:rPr lang="en-CA" b="1">
                <a:solidFill>
                  <a:schemeClr val="bg1"/>
                </a:solidFill>
                <a:latin typeface="Branding SemiBold" pitchFamily="2" charset="77"/>
                <a:ea typeface="+mn-lt"/>
                <a:cs typeface="+mn-lt"/>
              </a:rPr>
              <a:t> </a:t>
            </a:r>
            <a:br>
              <a:rPr lang="en-CA" b="1">
                <a:solidFill>
                  <a:schemeClr val="bg1"/>
                </a:solidFill>
                <a:latin typeface="Branding SemiBold" pitchFamily="2" charset="77"/>
                <a:ea typeface="+mn-lt"/>
                <a:cs typeface="+mn-lt"/>
              </a:rPr>
            </a:br>
            <a:r>
              <a:rPr lang="en-CA" b="1">
                <a:solidFill>
                  <a:schemeClr val="bg1"/>
                </a:solidFill>
                <a:latin typeface="Branding SemiBold" pitchFamily="2" charset="77"/>
                <a:ea typeface="+mn-lt"/>
                <a:cs typeface="+mn-lt"/>
              </a:rPr>
              <a:t>our resources</a:t>
            </a:r>
            <a:endParaRPr lang="en-CA" b="1">
              <a:latin typeface="Branding SemiBold" pitchFamily="2" charset="77"/>
            </a:endParaRPr>
          </a:p>
        </p:txBody>
      </p:sp>
      <p:sp>
        <p:nvSpPr>
          <p:cNvPr id="2" name="Title 1">
            <a:extLst>
              <a:ext uri="{FF2B5EF4-FFF2-40B4-BE49-F238E27FC236}">
                <a16:creationId xmlns:a16="http://schemas.microsoft.com/office/drawing/2014/main" id="{13F7D9DB-7664-C197-3D93-46BB84C3D4A1}"/>
              </a:ext>
            </a:extLst>
          </p:cNvPr>
          <p:cNvSpPr>
            <a:spLocks noGrp="1"/>
          </p:cNvSpPr>
          <p:nvPr>
            <p:ph type="title"/>
          </p:nvPr>
        </p:nvSpPr>
        <p:spPr>
          <a:xfrm>
            <a:off x="6464299" y="365125"/>
            <a:ext cx="5270501" cy="2039747"/>
          </a:xfrm>
        </p:spPr>
        <p:txBody>
          <a:bodyPr anchor="t">
            <a:normAutofit/>
          </a:bodyPr>
          <a:lstStyle/>
          <a:p>
            <a:pPr>
              <a:lnSpc>
                <a:spcPts val="4800"/>
              </a:lnSpc>
            </a:pPr>
            <a:r>
              <a:rPr lang="en-US" sz="4800" b="1">
                <a:solidFill>
                  <a:schemeClr val="bg1"/>
                </a:solidFill>
                <a:latin typeface="Branding Black" pitchFamily="2" charset="77"/>
                <a:ea typeface="+mn-ea"/>
                <a:cs typeface="+mn-cs"/>
              </a:rPr>
              <a:t>SUSTAINABLE </a:t>
            </a:r>
            <a:br>
              <a:rPr lang="en-US" sz="4800" b="1">
                <a:solidFill>
                  <a:schemeClr val="bg1"/>
                </a:solidFill>
                <a:latin typeface="Branding Black" pitchFamily="2" charset="77"/>
                <a:ea typeface="+mn-ea"/>
                <a:cs typeface="+mn-cs"/>
              </a:rPr>
            </a:br>
            <a:r>
              <a:rPr lang="en-US" sz="4800" b="1">
                <a:solidFill>
                  <a:schemeClr val="bg1"/>
                </a:solidFill>
                <a:latin typeface="Branding Black" pitchFamily="2" charset="77"/>
                <a:ea typeface="+mn-ea"/>
                <a:cs typeface="+mn-cs"/>
              </a:rPr>
              <a:t>&amp; REGENERATIVE </a:t>
            </a:r>
            <a:br>
              <a:rPr lang="en-US" sz="4800" b="1">
                <a:solidFill>
                  <a:schemeClr val="bg1"/>
                </a:solidFill>
                <a:latin typeface="Branding Black" pitchFamily="2" charset="77"/>
                <a:ea typeface="+mn-ea"/>
                <a:cs typeface="+mn-cs"/>
              </a:rPr>
            </a:br>
            <a:r>
              <a:rPr lang="en-US" sz="4800" b="1">
                <a:solidFill>
                  <a:schemeClr val="bg1"/>
                </a:solidFill>
                <a:latin typeface="Branding Black" pitchFamily="2" charset="77"/>
                <a:ea typeface="+mn-ea"/>
                <a:cs typeface="+mn-cs"/>
              </a:rPr>
              <a:t>AGRICULTURE</a:t>
            </a:r>
            <a:endParaRPr lang="en-CA" sz="4800" b="1">
              <a:solidFill>
                <a:schemeClr val="bg1"/>
              </a:solidFill>
              <a:latin typeface="Branding Black" pitchFamily="2" charset="77"/>
              <a:ea typeface="+mn-ea"/>
              <a:cs typeface="+mn-cs"/>
            </a:endParaRPr>
          </a:p>
        </p:txBody>
      </p:sp>
      <p:pic>
        <p:nvPicPr>
          <p:cNvPr id="6" name="Picture 5">
            <a:extLst>
              <a:ext uri="{FF2B5EF4-FFF2-40B4-BE49-F238E27FC236}">
                <a16:creationId xmlns:a16="http://schemas.microsoft.com/office/drawing/2014/main" id="{3AFC2C99-B107-FA44-9091-D1E8ADEAC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867400" cy="6858000"/>
          </a:xfrm>
          <a:prstGeom prst="rect">
            <a:avLst/>
          </a:prstGeom>
        </p:spPr>
      </p:pic>
      <p:sp>
        <p:nvSpPr>
          <p:cNvPr id="5" name="TextBox 4">
            <a:extLst>
              <a:ext uri="{FF2B5EF4-FFF2-40B4-BE49-F238E27FC236}">
                <a16:creationId xmlns:a16="http://schemas.microsoft.com/office/drawing/2014/main" id="{D04FB555-7974-E7E3-5A5C-0AB48F2A91DB}"/>
              </a:ext>
            </a:extLst>
          </p:cNvPr>
          <p:cNvSpPr txBox="1"/>
          <p:nvPr/>
        </p:nvSpPr>
        <p:spPr>
          <a:xfrm rot="5400000">
            <a:off x="2959856" y="7762336"/>
            <a:ext cx="6134986" cy="276999"/>
          </a:xfrm>
          <a:prstGeom prst="rect">
            <a:avLst/>
          </a:prstGeom>
          <a:noFill/>
        </p:spPr>
        <p:txBody>
          <a:bodyPr wrap="square">
            <a:spAutoFit/>
          </a:bodyPr>
          <a:lstStyle/>
          <a:p>
            <a:r>
              <a:rPr lang="en-CA" sz="1200" b="1">
                <a:solidFill>
                  <a:schemeClr val="bg1"/>
                </a:solidFill>
                <a:latin typeface="Branding SemiBold" pitchFamily="2" charset="77"/>
              </a:rPr>
              <a:t>Illustration by </a:t>
            </a:r>
            <a:r>
              <a:rPr lang="en-CA" sz="1200" b="1" err="1">
                <a:solidFill>
                  <a:schemeClr val="bg1"/>
                </a:solidFill>
                <a:latin typeface="Branding SemiBold" pitchFamily="2" charset="77"/>
              </a:rPr>
              <a:t>Guida</a:t>
            </a:r>
            <a:r>
              <a:rPr lang="en-CA" sz="1200" b="1">
                <a:solidFill>
                  <a:schemeClr val="bg1"/>
                </a:solidFill>
                <a:latin typeface="Branding SemiBold" pitchFamily="2" charset="77"/>
              </a:rPr>
              <a:t> Joseph</a:t>
            </a:r>
          </a:p>
        </p:txBody>
      </p:sp>
      <p:pic>
        <p:nvPicPr>
          <p:cNvPr id="4" name="Picture 2">
            <a:extLst>
              <a:ext uri="{FF2B5EF4-FFF2-40B4-BE49-F238E27FC236}">
                <a16:creationId xmlns:a16="http://schemas.microsoft.com/office/drawing/2014/main" id="{FB26ED4E-41B5-3B00-D4F3-49D7464739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7905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9A8A27B5-18F4-BD41-A2DC-7E9A1384B8D4}"/>
              </a:ext>
            </a:extLst>
          </p:cNvPr>
          <p:cNvSpPr txBox="1">
            <a:spLocks/>
          </p:cNvSpPr>
          <p:nvPr/>
        </p:nvSpPr>
        <p:spPr>
          <a:xfrm>
            <a:off x="435998" y="4217793"/>
            <a:ext cx="5270364" cy="14638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5600" b="1">
                <a:solidFill>
                  <a:schemeClr val="bg1"/>
                </a:solidFill>
                <a:latin typeface="Branding Black" pitchFamily="2" charset="77"/>
              </a:rPr>
              <a:t>INTERTWINING</a:t>
            </a:r>
          </a:p>
          <a:p>
            <a:pPr marL="0" indent="0">
              <a:lnSpc>
                <a:spcPts val="4000"/>
              </a:lnSpc>
              <a:buFont typeface="Arial" panose="020B0604020202020204" pitchFamily="34" charset="0"/>
              <a:buNone/>
            </a:pPr>
            <a:r>
              <a:rPr lang="en-CA" sz="5600" b="1">
                <a:solidFill>
                  <a:schemeClr val="bg1"/>
                </a:solidFill>
                <a:latin typeface="Branding Black" pitchFamily="2" charset="77"/>
              </a:rPr>
              <a:t>ECOSYSTEMS</a:t>
            </a:r>
            <a:endParaRPr lang="en-CA" sz="5600" b="1">
              <a:solidFill>
                <a:srgbClr val="E9E642"/>
              </a:solidFill>
              <a:latin typeface="Branding Black" pitchFamily="2" charset="77"/>
            </a:endParaRPr>
          </a:p>
        </p:txBody>
      </p:sp>
      <p:pic>
        <p:nvPicPr>
          <p:cNvPr id="9" name="Picture 8">
            <a:extLst>
              <a:ext uri="{FF2B5EF4-FFF2-40B4-BE49-F238E27FC236}">
                <a16:creationId xmlns:a16="http://schemas.microsoft.com/office/drawing/2014/main" id="{C924784F-CD91-8649-967B-67A7BA3083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2462" y="493776"/>
            <a:ext cx="5219700" cy="5486400"/>
          </a:xfrm>
          <a:prstGeom prst="rect">
            <a:avLst/>
          </a:prstGeom>
        </p:spPr>
      </p:pic>
      <p:sp>
        <p:nvSpPr>
          <p:cNvPr id="3" name="TextBox 2">
            <a:extLst>
              <a:ext uri="{FF2B5EF4-FFF2-40B4-BE49-F238E27FC236}">
                <a16:creationId xmlns:a16="http://schemas.microsoft.com/office/drawing/2014/main" id="{200057D4-C9D6-6B2B-9872-B13ABAAF6CCA}"/>
              </a:ext>
            </a:extLst>
          </p:cNvPr>
          <p:cNvSpPr txBox="1"/>
          <p:nvPr/>
        </p:nvSpPr>
        <p:spPr>
          <a:xfrm>
            <a:off x="9170302" y="2540169"/>
            <a:ext cx="1857362" cy="369332"/>
          </a:xfrm>
          <a:prstGeom prst="rect">
            <a:avLst/>
          </a:prstGeom>
          <a:noFill/>
        </p:spPr>
        <p:txBody>
          <a:bodyPr wrap="square">
            <a:spAutoFit/>
          </a:bodyPr>
          <a:lstStyle/>
          <a:p>
            <a:pPr algn="ctr"/>
            <a:r>
              <a:rPr lang="en-CA" sz="1800" b="1">
                <a:solidFill>
                  <a:schemeClr val="bg1"/>
                </a:solidFill>
                <a:latin typeface="Branding SemiBold" pitchFamily="2" charset="77"/>
              </a:rPr>
              <a:t>AGRICULTURE</a:t>
            </a:r>
            <a:endParaRPr lang="en-CA" b="1">
              <a:latin typeface="Branding SemiBold" pitchFamily="2" charset="77"/>
            </a:endParaRPr>
          </a:p>
        </p:txBody>
      </p:sp>
      <p:sp>
        <p:nvSpPr>
          <p:cNvPr id="22" name="TextBox 21">
            <a:extLst>
              <a:ext uri="{FF2B5EF4-FFF2-40B4-BE49-F238E27FC236}">
                <a16:creationId xmlns:a16="http://schemas.microsoft.com/office/drawing/2014/main" id="{21CF1D3F-0039-264C-A7B0-36E21A516024}"/>
              </a:ext>
            </a:extLst>
          </p:cNvPr>
          <p:cNvSpPr txBox="1"/>
          <p:nvPr/>
        </p:nvSpPr>
        <p:spPr>
          <a:xfrm>
            <a:off x="6259462" y="1786934"/>
            <a:ext cx="1857362" cy="369332"/>
          </a:xfrm>
          <a:prstGeom prst="rect">
            <a:avLst/>
          </a:prstGeom>
          <a:noFill/>
        </p:spPr>
        <p:txBody>
          <a:bodyPr wrap="square">
            <a:spAutoFit/>
          </a:bodyPr>
          <a:lstStyle/>
          <a:p>
            <a:pPr algn="ctr"/>
            <a:r>
              <a:rPr lang="en-CA" sz="1800" b="1">
                <a:solidFill>
                  <a:schemeClr val="bg1"/>
                </a:solidFill>
                <a:latin typeface="Branding SemiBold" pitchFamily="2" charset="77"/>
              </a:rPr>
              <a:t>GRASSLANDS</a:t>
            </a:r>
            <a:endParaRPr lang="en-CA" b="1">
              <a:latin typeface="Branding SemiBold" pitchFamily="2" charset="77"/>
            </a:endParaRPr>
          </a:p>
        </p:txBody>
      </p:sp>
      <p:sp>
        <p:nvSpPr>
          <p:cNvPr id="23" name="TextBox 22">
            <a:extLst>
              <a:ext uri="{FF2B5EF4-FFF2-40B4-BE49-F238E27FC236}">
                <a16:creationId xmlns:a16="http://schemas.microsoft.com/office/drawing/2014/main" id="{BCF6DF42-3550-E241-BAB9-5AB7EA299F65}"/>
              </a:ext>
            </a:extLst>
          </p:cNvPr>
          <p:cNvSpPr txBox="1"/>
          <p:nvPr/>
        </p:nvSpPr>
        <p:spPr>
          <a:xfrm>
            <a:off x="7672775" y="4260172"/>
            <a:ext cx="1857362" cy="369332"/>
          </a:xfrm>
          <a:prstGeom prst="rect">
            <a:avLst/>
          </a:prstGeom>
          <a:noFill/>
        </p:spPr>
        <p:txBody>
          <a:bodyPr wrap="square">
            <a:spAutoFit/>
          </a:bodyPr>
          <a:lstStyle/>
          <a:p>
            <a:pPr algn="ctr"/>
            <a:r>
              <a:rPr lang="en-CA" sz="1800" b="1">
                <a:solidFill>
                  <a:schemeClr val="bg1"/>
                </a:solidFill>
                <a:latin typeface="Branding SemiBold" pitchFamily="2" charset="77"/>
              </a:rPr>
              <a:t>WETLANDS</a:t>
            </a:r>
            <a:endParaRPr lang="en-CA" b="1">
              <a:latin typeface="Branding SemiBold" pitchFamily="2" charset="77"/>
            </a:endParaRPr>
          </a:p>
        </p:txBody>
      </p:sp>
      <p:pic>
        <p:nvPicPr>
          <p:cNvPr id="12" name="Picture 11">
            <a:extLst>
              <a:ext uri="{FF2B5EF4-FFF2-40B4-BE49-F238E27FC236}">
                <a16:creationId xmlns:a16="http://schemas.microsoft.com/office/drawing/2014/main" id="{75E5C9D0-6596-D54B-BC3E-44F93E8E62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5125" y="632266"/>
            <a:ext cx="1524000" cy="1524000"/>
          </a:xfrm>
          <a:prstGeom prst="rect">
            <a:avLst/>
          </a:prstGeom>
        </p:spPr>
      </p:pic>
      <p:pic>
        <p:nvPicPr>
          <p:cNvPr id="14" name="Picture 13">
            <a:extLst>
              <a:ext uri="{FF2B5EF4-FFF2-40B4-BE49-F238E27FC236}">
                <a16:creationId xmlns:a16="http://schemas.microsoft.com/office/drawing/2014/main" id="{8FFD2144-8D15-5847-B6DF-EB4A1EC859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21168" y="4992470"/>
            <a:ext cx="1524000" cy="1524000"/>
          </a:xfrm>
          <a:prstGeom prst="rect">
            <a:avLst/>
          </a:prstGeom>
        </p:spPr>
      </p:pic>
      <p:pic>
        <p:nvPicPr>
          <p:cNvPr id="16" name="Picture 15">
            <a:extLst>
              <a:ext uri="{FF2B5EF4-FFF2-40B4-BE49-F238E27FC236}">
                <a16:creationId xmlns:a16="http://schemas.microsoft.com/office/drawing/2014/main" id="{EC522F1C-FA5A-664C-B9C5-2EABB0763C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61585" y="2006330"/>
            <a:ext cx="1524000" cy="1524000"/>
          </a:xfrm>
          <a:prstGeom prst="rect">
            <a:avLst/>
          </a:prstGeom>
        </p:spPr>
      </p:pic>
      <p:pic>
        <p:nvPicPr>
          <p:cNvPr id="2" name="Picture 2">
            <a:extLst>
              <a:ext uri="{FF2B5EF4-FFF2-40B4-BE49-F238E27FC236}">
                <a16:creationId xmlns:a16="http://schemas.microsoft.com/office/drawing/2014/main" id="{FF2D10DB-AC33-4D99-79CF-6D8176372AF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21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EB8A21D-1DC2-5C44-B1D3-381C0A8E15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14" name="Content Placeholder 2">
            <a:extLst>
              <a:ext uri="{FF2B5EF4-FFF2-40B4-BE49-F238E27FC236}">
                <a16:creationId xmlns:a16="http://schemas.microsoft.com/office/drawing/2014/main" id="{806526F3-BEB3-9148-8880-54657E85B67A}"/>
              </a:ext>
            </a:extLst>
          </p:cNvPr>
          <p:cNvSpPr txBox="1">
            <a:spLocks/>
          </p:cNvSpPr>
          <p:nvPr/>
        </p:nvSpPr>
        <p:spPr>
          <a:xfrm>
            <a:off x="12700" y="638419"/>
            <a:ext cx="12179300" cy="8424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a:solidFill>
                  <a:srgbClr val="783E63"/>
                </a:solidFill>
                <a:latin typeface="Branding Black" pitchFamily="2" charset="77"/>
              </a:rPr>
              <a:t>GRASSLANDS </a:t>
            </a:r>
            <a:r>
              <a:rPr lang="en-CA" sz="5600" b="1">
                <a:solidFill>
                  <a:srgbClr val="B73A71"/>
                </a:solidFill>
                <a:latin typeface="Branding Black" pitchFamily="2" charset="77"/>
              </a:rPr>
              <a:t>TO THE RESCUE!</a:t>
            </a:r>
          </a:p>
        </p:txBody>
      </p:sp>
      <p:sp>
        <p:nvSpPr>
          <p:cNvPr id="15" name="TextBox 14">
            <a:extLst>
              <a:ext uri="{FF2B5EF4-FFF2-40B4-BE49-F238E27FC236}">
                <a16:creationId xmlns:a16="http://schemas.microsoft.com/office/drawing/2014/main" id="{FA020B3A-2BE1-AE05-6E02-971B1DC69450}"/>
              </a:ext>
            </a:extLst>
          </p:cNvPr>
          <p:cNvSpPr txBox="1"/>
          <p:nvPr/>
        </p:nvSpPr>
        <p:spPr>
          <a:xfrm>
            <a:off x="12700" y="1191245"/>
            <a:ext cx="12166600" cy="523220"/>
          </a:xfrm>
          <a:prstGeom prst="rect">
            <a:avLst/>
          </a:prstGeom>
          <a:noFill/>
        </p:spPr>
        <p:txBody>
          <a:bodyPr wrap="square" lIns="91440" tIns="45720" rIns="91440" bIns="45720" anchor="t">
            <a:spAutoFit/>
          </a:bodyPr>
          <a:lstStyle/>
          <a:p>
            <a:pPr algn="ctr"/>
            <a:r>
              <a:rPr lang="en-US" sz="2800" b="1" dirty="0">
                <a:latin typeface="Branding SemiBold"/>
                <a:ea typeface="+mn-lt"/>
                <a:cs typeface="+mn-lt"/>
              </a:rPr>
              <a:t>How our grasslands support agriculture</a:t>
            </a:r>
            <a:endParaRPr lang="en-CA" sz="2800" b="1" dirty="0">
              <a:latin typeface="Branding SemiBold"/>
              <a:ea typeface="+mn-lt"/>
              <a:cs typeface="+mn-lt"/>
            </a:endParaRPr>
          </a:p>
        </p:txBody>
      </p:sp>
      <p:sp>
        <p:nvSpPr>
          <p:cNvPr id="2" name="Oval 1">
            <a:extLst>
              <a:ext uri="{FF2B5EF4-FFF2-40B4-BE49-F238E27FC236}">
                <a16:creationId xmlns:a16="http://schemas.microsoft.com/office/drawing/2014/main" id="{A159D664-B571-B54F-80E7-0D6DD229F1CC}"/>
              </a:ext>
            </a:extLst>
          </p:cNvPr>
          <p:cNvSpPr/>
          <p:nvPr/>
        </p:nvSpPr>
        <p:spPr>
          <a:xfrm>
            <a:off x="942365" y="2119301"/>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17FC4C4-F588-E548-A30F-0616F9552217}"/>
              </a:ext>
            </a:extLst>
          </p:cNvPr>
          <p:cNvSpPr/>
          <p:nvPr/>
        </p:nvSpPr>
        <p:spPr>
          <a:xfrm>
            <a:off x="4858242" y="211930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F3916B4C-821A-8846-8211-031A342386C3}"/>
              </a:ext>
            </a:extLst>
          </p:cNvPr>
          <p:cNvSpPr/>
          <p:nvPr/>
        </p:nvSpPr>
        <p:spPr>
          <a:xfrm>
            <a:off x="8812021" y="2119299"/>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a:extLst>
              <a:ext uri="{FF2B5EF4-FFF2-40B4-BE49-F238E27FC236}">
                <a16:creationId xmlns:a16="http://schemas.microsoft.com/office/drawing/2014/main" id="{0F624E9C-4B5A-C547-8C56-66251E610795}"/>
              </a:ext>
            </a:extLst>
          </p:cNvPr>
          <p:cNvSpPr txBox="1">
            <a:spLocks/>
          </p:cNvSpPr>
          <p:nvPr/>
        </p:nvSpPr>
        <p:spPr>
          <a:xfrm>
            <a:off x="943030" y="3048633"/>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a:latin typeface="Branding BoldItalic" pitchFamily="2" charset="77"/>
                <a:ea typeface="+mn-lt"/>
                <a:cs typeface="+mn-lt"/>
              </a:rPr>
              <a:t>Pollinate</a:t>
            </a:r>
            <a:br>
              <a:rPr lang="en-US" sz="2400" b="1">
                <a:latin typeface="Branding BoldItalic" pitchFamily="2" charset="77"/>
                <a:ea typeface="+mn-lt"/>
                <a:cs typeface="+mn-lt"/>
              </a:rPr>
            </a:br>
            <a:r>
              <a:rPr lang="en-US" sz="2400" b="1">
                <a:latin typeface="Branding BoldItalic" pitchFamily="2" charset="77"/>
                <a:ea typeface="+mn-lt"/>
                <a:cs typeface="+mn-lt"/>
              </a:rPr>
              <a:t>crops</a:t>
            </a:r>
          </a:p>
        </p:txBody>
      </p:sp>
      <p:sp>
        <p:nvSpPr>
          <p:cNvPr id="24" name="Content Placeholder 2">
            <a:extLst>
              <a:ext uri="{FF2B5EF4-FFF2-40B4-BE49-F238E27FC236}">
                <a16:creationId xmlns:a16="http://schemas.microsoft.com/office/drawing/2014/main" id="{4240672F-0E5D-1D4E-A796-6D7BC0547CBB}"/>
              </a:ext>
            </a:extLst>
          </p:cNvPr>
          <p:cNvSpPr txBox="1">
            <a:spLocks/>
          </p:cNvSpPr>
          <p:nvPr/>
        </p:nvSpPr>
        <p:spPr>
          <a:xfrm>
            <a:off x="4858973" y="3048633"/>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a:latin typeface="Branding BoldItalic" pitchFamily="2" charset="77"/>
                <a:ea typeface="+mn-lt"/>
                <a:cs typeface="+mn-lt"/>
              </a:rPr>
              <a:t>Pest</a:t>
            </a:r>
            <a:br>
              <a:rPr lang="en-US" sz="2400" b="1">
                <a:latin typeface="Branding BoldItalic" pitchFamily="2" charset="77"/>
                <a:ea typeface="+mn-lt"/>
                <a:cs typeface="+mn-lt"/>
              </a:rPr>
            </a:br>
            <a:r>
              <a:rPr lang="en-US" sz="2400" b="1">
                <a:latin typeface="Branding BoldItalic" pitchFamily="2" charset="77"/>
                <a:ea typeface="+mn-lt"/>
                <a:cs typeface="+mn-lt"/>
              </a:rPr>
              <a:t>control</a:t>
            </a:r>
          </a:p>
        </p:txBody>
      </p:sp>
      <p:sp>
        <p:nvSpPr>
          <p:cNvPr id="27" name="Content Placeholder 2">
            <a:extLst>
              <a:ext uri="{FF2B5EF4-FFF2-40B4-BE49-F238E27FC236}">
                <a16:creationId xmlns:a16="http://schemas.microsoft.com/office/drawing/2014/main" id="{1BC67AF8-EB6D-5E40-8FFE-E7A1DD4C1F7B}"/>
              </a:ext>
            </a:extLst>
          </p:cNvPr>
          <p:cNvSpPr txBox="1">
            <a:spLocks/>
          </p:cNvSpPr>
          <p:nvPr/>
        </p:nvSpPr>
        <p:spPr>
          <a:xfrm>
            <a:off x="8817776" y="3048633"/>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a:latin typeface="Branding BoldItalic" pitchFamily="2" charset="77"/>
                <a:ea typeface="+mn-lt"/>
                <a:cs typeface="+mn-lt"/>
              </a:rPr>
              <a:t>Feed for</a:t>
            </a:r>
            <a:br>
              <a:rPr lang="en-US" sz="2400" b="1">
                <a:latin typeface="Branding BoldItalic" pitchFamily="2" charset="77"/>
                <a:ea typeface="+mn-lt"/>
                <a:cs typeface="+mn-lt"/>
              </a:rPr>
            </a:br>
            <a:r>
              <a:rPr lang="en-US" sz="2400" b="1">
                <a:latin typeface="Branding BoldItalic" pitchFamily="2" charset="77"/>
                <a:ea typeface="+mn-lt"/>
                <a:cs typeface="+mn-lt"/>
              </a:rPr>
              <a:t>livestock</a:t>
            </a:r>
          </a:p>
        </p:txBody>
      </p:sp>
      <p:sp>
        <p:nvSpPr>
          <p:cNvPr id="25" name="Oval 24">
            <a:extLst>
              <a:ext uri="{FF2B5EF4-FFF2-40B4-BE49-F238E27FC236}">
                <a16:creationId xmlns:a16="http://schemas.microsoft.com/office/drawing/2014/main" id="{A7E81C50-3C79-AF44-8679-05A7C54AD24E}"/>
              </a:ext>
            </a:extLst>
          </p:cNvPr>
          <p:cNvSpPr/>
          <p:nvPr/>
        </p:nvSpPr>
        <p:spPr>
          <a:xfrm>
            <a:off x="2907972" y="4050726"/>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038D8452-7766-7141-9C37-C6A65A27F8D1}"/>
              </a:ext>
            </a:extLst>
          </p:cNvPr>
          <p:cNvSpPr/>
          <p:nvPr/>
        </p:nvSpPr>
        <p:spPr>
          <a:xfrm>
            <a:off x="6860425" y="4050725"/>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2">
            <a:extLst>
              <a:ext uri="{FF2B5EF4-FFF2-40B4-BE49-F238E27FC236}">
                <a16:creationId xmlns:a16="http://schemas.microsoft.com/office/drawing/2014/main" id="{2FC71B80-D9E2-3F4A-902E-BC83E321CB45}"/>
              </a:ext>
            </a:extLst>
          </p:cNvPr>
          <p:cNvSpPr txBox="1">
            <a:spLocks/>
          </p:cNvSpPr>
          <p:nvPr/>
        </p:nvSpPr>
        <p:spPr>
          <a:xfrm>
            <a:off x="2908637" y="4989202"/>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a:latin typeface="Branding BoldItalic" pitchFamily="2" charset="77"/>
                <a:ea typeface="+mn-lt"/>
                <a:cs typeface="+mn-lt"/>
              </a:rPr>
              <a:t>Maintain</a:t>
            </a:r>
            <a:br>
              <a:rPr lang="en-US" sz="2400" b="1">
                <a:latin typeface="Branding BoldItalic" pitchFamily="2" charset="77"/>
                <a:ea typeface="+mn-lt"/>
                <a:cs typeface="+mn-lt"/>
              </a:rPr>
            </a:br>
            <a:r>
              <a:rPr lang="en-US" sz="2400" b="1">
                <a:latin typeface="Branding BoldItalic" pitchFamily="2" charset="77"/>
                <a:ea typeface="+mn-lt"/>
                <a:cs typeface="+mn-lt"/>
              </a:rPr>
              <a:t>soil stability</a:t>
            </a:r>
          </a:p>
        </p:txBody>
      </p:sp>
      <p:sp>
        <p:nvSpPr>
          <p:cNvPr id="32" name="Content Placeholder 2">
            <a:extLst>
              <a:ext uri="{FF2B5EF4-FFF2-40B4-BE49-F238E27FC236}">
                <a16:creationId xmlns:a16="http://schemas.microsoft.com/office/drawing/2014/main" id="{676B8F98-8F5F-0C4E-A278-DAFD3E33A279}"/>
              </a:ext>
            </a:extLst>
          </p:cNvPr>
          <p:cNvSpPr txBox="1">
            <a:spLocks/>
          </p:cNvSpPr>
          <p:nvPr/>
        </p:nvSpPr>
        <p:spPr>
          <a:xfrm>
            <a:off x="6861156" y="4989202"/>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a:latin typeface="Branding BoldItalic" pitchFamily="2" charset="77"/>
                <a:ea typeface="+mn-lt"/>
                <a:cs typeface="+mn-lt"/>
              </a:rPr>
              <a:t>Reduce</a:t>
            </a:r>
            <a:br>
              <a:rPr lang="en-US" sz="2400" b="1">
                <a:latin typeface="Branding BoldItalic" pitchFamily="2" charset="77"/>
                <a:ea typeface="+mn-lt"/>
                <a:cs typeface="+mn-lt"/>
              </a:rPr>
            </a:br>
            <a:r>
              <a:rPr lang="en-US" sz="2400" b="1">
                <a:latin typeface="Branding BoldItalic" pitchFamily="2" charset="77"/>
                <a:ea typeface="+mn-lt"/>
                <a:cs typeface="+mn-lt"/>
              </a:rPr>
              <a:t>invasive species</a:t>
            </a:r>
          </a:p>
        </p:txBody>
      </p:sp>
      <p:pic>
        <p:nvPicPr>
          <p:cNvPr id="3" name="Picture 2">
            <a:extLst>
              <a:ext uri="{FF2B5EF4-FFF2-40B4-BE49-F238E27FC236}">
                <a16:creationId xmlns:a16="http://schemas.microsoft.com/office/drawing/2014/main" id="{FBBD7B05-7302-3744-4D68-60C82B304B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44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3" grpId="0" animBg="1"/>
      <p:bldP spid="26" grpId="0"/>
      <p:bldP spid="24" grpId="0"/>
      <p:bldP spid="27" grpId="0"/>
      <p:bldP spid="25" grpId="0" animBg="1"/>
      <p:bldP spid="30" grpId="0" animBg="1"/>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E4C1CD7-6FB6-FE42-ADD3-C75407EEB1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Oval 22">
            <a:extLst>
              <a:ext uri="{FF2B5EF4-FFF2-40B4-BE49-F238E27FC236}">
                <a16:creationId xmlns:a16="http://schemas.microsoft.com/office/drawing/2014/main" id="{26933DA8-5021-2A4D-8B9D-6598BF241FC0}"/>
              </a:ext>
            </a:extLst>
          </p:cNvPr>
          <p:cNvSpPr/>
          <p:nvPr/>
        </p:nvSpPr>
        <p:spPr>
          <a:xfrm>
            <a:off x="601894" y="2303867"/>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020EAD84-6905-4E4D-BD62-7A4C3B9E47F9}"/>
              </a:ext>
            </a:extLst>
          </p:cNvPr>
          <p:cNvSpPr txBox="1">
            <a:spLocks/>
          </p:cNvSpPr>
          <p:nvPr/>
        </p:nvSpPr>
        <p:spPr>
          <a:xfrm>
            <a:off x="0" y="601843"/>
            <a:ext cx="12192000" cy="8424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a:solidFill>
                  <a:srgbClr val="007A61"/>
                </a:solidFill>
                <a:latin typeface="Branding Black" pitchFamily="2" charset="77"/>
              </a:rPr>
              <a:t>WETLANDS </a:t>
            </a:r>
            <a:r>
              <a:rPr lang="en-CA" sz="5600" b="1">
                <a:solidFill>
                  <a:schemeClr val="tx2"/>
                </a:solidFill>
                <a:latin typeface="Branding Black" pitchFamily="2" charset="77"/>
              </a:rPr>
              <a:t>TO THE RESCUE!</a:t>
            </a:r>
          </a:p>
        </p:txBody>
      </p:sp>
      <p:sp>
        <p:nvSpPr>
          <p:cNvPr id="18" name="Content Placeholder 2">
            <a:extLst>
              <a:ext uri="{FF2B5EF4-FFF2-40B4-BE49-F238E27FC236}">
                <a16:creationId xmlns:a16="http://schemas.microsoft.com/office/drawing/2014/main" id="{1CFD04FC-476D-AF48-BC0B-AA7B4518CFD1}"/>
              </a:ext>
            </a:extLst>
          </p:cNvPr>
          <p:cNvSpPr txBox="1">
            <a:spLocks/>
          </p:cNvSpPr>
          <p:nvPr/>
        </p:nvSpPr>
        <p:spPr>
          <a:xfrm>
            <a:off x="601454" y="3205000"/>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a:latin typeface="Branding BoldItalic" pitchFamily="2" charset="77"/>
                <a:ea typeface="+mn-lt"/>
                <a:cs typeface="+mn-lt"/>
              </a:rPr>
              <a:t>Source</a:t>
            </a:r>
            <a:br>
              <a:rPr lang="en-US" sz="2400" b="1">
                <a:latin typeface="Branding BoldItalic" pitchFamily="2" charset="77"/>
                <a:ea typeface="+mn-lt"/>
                <a:cs typeface="+mn-lt"/>
              </a:rPr>
            </a:br>
            <a:r>
              <a:rPr lang="en-US" sz="2400" b="1">
                <a:latin typeface="Branding BoldItalic" pitchFamily="2" charset="77"/>
                <a:ea typeface="+mn-lt"/>
                <a:cs typeface="+mn-lt"/>
              </a:rPr>
              <a:t>of water</a:t>
            </a:r>
          </a:p>
        </p:txBody>
      </p:sp>
      <p:sp>
        <p:nvSpPr>
          <p:cNvPr id="13" name="TextBox 12">
            <a:extLst>
              <a:ext uri="{FF2B5EF4-FFF2-40B4-BE49-F238E27FC236}">
                <a16:creationId xmlns:a16="http://schemas.microsoft.com/office/drawing/2014/main" id="{9981624E-B3BA-B84C-92BA-EA775F4B080C}"/>
              </a:ext>
            </a:extLst>
          </p:cNvPr>
          <p:cNvSpPr txBox="1"/>
          <p:nvPr/>
        </p:nvSpPr>
        <p:spPr>
          <a:xfrm>
            <a:off x="12700" y="1191245"/>
            <a:ext cx="12166600" cy="523220"/>
          </a:xfrm>
          <a:prstGeom prst="rect">
            <a:avLst/>
          </a:prstGeom>
          <a:noFill/>
        </p:spPr>
        <p:txBody>
          <a:bodyPr wrap="square">
            <a:spAutoFit/>
          </a:bodyPr>
          <a:lstStyle/>
          <a:p>
            <a:pPr algn="ctr"/>
            <a:r>
              <a:rPr lang="en-US" sz="2800" b="1">
                <a:latin typeface="Branding SemiBold" pitchFamily="2" charset="77"/>
                <a:ea typeface="+mn-lt"/>
                <a:cs typeface="+mn-lt"/>
              </a:rPr>
              <a:t>How our wetlands support agriculture</a:t>
            </a:r>
            <a:endParaRPr lang="en-CA" sz="2800" b="1">
              <a:latin typeface="Branding SemiBold" pitchFamily="2" charset="77"/>
              <a:ea typeface="+mn-lt"/>
              <a:cs typeface="+mn-lt"/>
            </a:endParaRPr>
          </a:p>
        </p:txBody>
      </p:sp>
      <p:sp>
        <p:nvSpPr>
          <p:cNvPr id="24" name="Oval 23">
            <a:extLst>
              <a:ext uri="{FF2B5EF4-FFF2-40B4-BE49-F238E27FC236}">
                <a16:creationId xmlns:a16="http://schemas.microsoft.com/office/drawing/2014/main" id="{39168E05-58B8-E04A-B08D-A35E8AA17E17}"/>
              </a:ext>
            </a:extLst>
          </p:cNvPr>
          <p:cNvSpPr/>
          <p:nvPr/>
        </p:nvSpPr>
        <p:spPr>
          <a:xfrm>
            <a:off x="9150090" y="2303867"/>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37792CBD-E4EF-4948-9FD1-2324B04B0E1A}"/>
              </a:ext>
            </a:extLst>
          </p:cNvPr>
          <p:cNvSpPr txBox="1">
            <a:spLocks/>
          </p:cNvSpPr>
          <p:nvPr/>
        </p:nvSpPr>
        <p:spPr>
          <a:xfrm>
            <a:off x="9149650" y="3205000"/>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a:latin typeface="Branding BoldItalic" pitchFamily="2" charset="77"/>
                <a:ea typeface="+mn-lt"/>
                <a:cs typeface="+mn-lt"/>
              </a:rPr>
              <a:t>Reduce</a:t>
            </a:r>
            <a:br>
              <a:rPr lang="en-US" sz="2400" b="1">
                <a:latin typeface="Branding BoldItalic" pitchFamily="2" charset="77"/>
                <a:ea typeface="+mn-lt"/>
                <a:cs typeface="+mn-lt"/>
              </a:rPr>
            </a:br>
            <a:r>
              <a:rPr lang="en-US" sz="2400" b="1">
                <a:latin typeface="Branding BoldItalic" pitchFamily="2" charset="77"/>
                <a:ea typeface="+mn-lt"/>
                <a:cs typeface="+mn-lt"/>
              </a:rPr>
              <a:t>runoff</a:t>
            </a:r>
          </a:p>
        </p:txBody>
      </p:sp>
      <p:sp>
        <p:nvSpPr>
          <p:cNvPr id="26" name="Oval 25">
            <a:extLst>
              <a:ext uri="{FF2B5EF4-FFF2-40B4-BE49-F238E27FC236}">
                <a16:creationId xmlns:a16="http://schemas.microsoft.com/office/drawing/2014/main" id="{A6DBFDF2-8F52-954E-B3B3-143E2DB78FFC}"/>
              </a:ext>
            </a:extLst>
          </p:cNvPr>
          <p:cNvSpPr/>
          <p:nvPr/>
        </p:nvSpPr>
        <p:spPr>
          <a:xfrm>
            <a:off x="3468618" y="2303867"/>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D4AD9429-4D22-C349-A1C0-C7F95C24BF8C}"/>
              </a:ext>
            </a:extLst>
          </p:cNvPr>
          <p:cNvSpPr txBox="1">
            <a:spLocks/>
          </p:cNvSpPr>
          <p:nvPr/>
        </p:nvSpPr>
        <p:spPr>
          <a:xfrm>
            <a:off x="3468178" y="3205000"/>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a:latin typeface="Branding BoldItalic" pitchFamily="2" charset="77"/>
                <a:ea typeface="+mn-lt"/>
                <a:cs typeface="+mn-lt"/>
              </a:rPr>
              <a:t>Increase</a:t>
            </a:r>
            <a:br>
              <a:rPr lang="en-US" sz="2400" b="1">
                <a:latin typeface="Branding BoldItalic" pitchFamily="2" charset="77"/>
                <a:ea typeface="+mn-lt"/>
                <a:cs typeface="+mn-lt"/>
              </a:rPr>
            </a:br>
            <a:r>
              <a:rPr lang="en-US" sz="2400" b="1">
                <a:latin typeface="Branding BoldItalic" pitchFamily="2" charset="77"/>
                <a:ea typeface="+mn-lt"/>
                <a:cs typeface="+mn-lt"/>
              </a:rPr>
              <a:t>moisture</a:t>
            </a:r>
          </a:p>
        </p:txBody>
      </p:sp>
      <p:sp>
        <p:nvSpPr>
          <p:cNvPr id="28" name="Oval 27">
            <a:extLst>
              <a:ext uri="{FF2B5EF4-FFF2-40B4-BE49-F238E27FC236}">
                <a16:creationId xmlns:a16="http://schemas.microsoft.com/office/drawing/2014/main" id="{DD2BA6DB-FB73-1747-A775-E74C0CD348FF}"/>
              </a:ext>
            </a:extLst>
          </p:cNvPr>
          <p:cNvSpPr/>
          <p:nvPr/>
        </p:nvSpPr>
        <p:spPr>
          <a:xfrm>
            <a:off x="6290186" y="2303867"/>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ACE4337E-35B5-D14C-89BA-9986DAF4DCA9}"/>
              </a:ext>
            </a:extLst>
          </p:cNvPr>
          <p:cNvSpPr txBox="1">
            <a:spLocks/>
          </p:cNvSpPr>
          <p:nvPr/>
        </p:nvSpPr>
        <p:spPr>
          <a:xfrm>
            <a:off x="6289746" y="3205000"/>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a:latin typeface="Branding BoldItalic" pitchFamily="2" charset="77"/>
                <a:ea typeface="+mn-lt"/>
                <a:cs typeface="+mn-lt"/>
              </a:rPr>
              <a:t>Prevent</a:t>
            </a:r>
            <a:br>
              <a:rPr lang="en-US" sz="2400" b="1">
                <a:latin typeface="Branding BoldItalic" pitchFamily="2" charset="77"/>
                <a:ea typeface="+mn-lt"/>
                <a:cs typeface="+mn-lt"/>
              </a:rPr>
            </a:br>
            <a:r>
              <a:rPr lang="en-US" sz="2400" b="1">
                <a:latin typeface="Branding BoldItalic" pitchFamily="2" charset="77"/>
                <a:ea typeface="+mn-lt"/>
                <a:cs typeface="+mn-lt"/>
              </a:rPr>
              <a:t>flooding</a:t>
            </a:r>
          </a:p>
        </p:txBody>
      </p:sp>
      <p:pic>
        <p:nvPicPr>
          <p:cNvPr id="2" name="Picture 2">
            <a:extLst>
              <a:ext uri="{FF2B5EF4-FFF2-40B4-BE49-F238E27FC236}">
                <a16:creationId xmlns:a16="http://schemas.microsoft.com/office/drawing/2014/main" id="{C9EF15FA-F84B-E4DA-A440-EA57058801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574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p:bldP spid="24" grpId="0" animBg="1"/>
      <p:bldP spid="25" grpId="0"/>
      <p:bldP spid="26" grpId="0" animBg="1"/>
      <p:bldP spid="27" grpId="0"/>
      <p:bldP spid="28" grpId="0" animBg="1"/>
      <p:bldP spid="2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D121FFB78024247BB2899055CCAD23D" ma:contentTypeVersion="16" ma:contentTypeDescription="Create a new document." ma:contentTypeScope="" ma:versionID="141f558a3141ae215dd1470ba23e8a38">
  <xsd:schema xmlns:xsd="http://www.w3.org/2001/XMLSchema" xmlns:xs="http://www.w3.org/2001/XMLSchema" xmlns:p="http://schemas.microsoft.com/office/2006/metadata/properties" xmlns:ns2="36490c9d-2490-4592-8806-263b5593b936" xmlns:ns3="51c7e85f-3b6d-46b7-a9e5-37fdb3392937" targetNamespace="http://schemas.microsoft.com/office/2006/metadata/properties" ma:root="true" ma:fieldsID="405e0e830bb2ef7ab9d7b1e63b3c7594" ns2:_="" ns3:_="">
    <xsd:import namespace="36490c9d-2490-4592-8806-263b5593b936"/>
    <xsd:import namespace="51c7e85f-3b6d-46b7-a9e5-37fdb339293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490c9d-2490-4592-8806-263b5593b9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416c9de-d322-4079-99ba-8b48fe7f0d1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1c7e85f-3b6d-46b7-a9e5-37fdb339293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9ccf43e-9806-4a26-bac9-792cd7e927f8}" ma:internalName="TaxCatchAll" ma:showField="CatchAllData" ma:web="51c7e85f-3b6d-46b7-a9e5-37fdb33929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6490c9d-2490-4592-8806-263b5593b936">
      <Terms xmlns="http://schemas.microsoft.com/office/infopath/2007/PartnerControls"/>
    </lcf76f155ced4ddcb4097134ff3c332f>
    <TaxCatchAll xmlns="51c7e85f-3b6d-46b7-a9e5-37fdb339293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575A43-87F4-4400-9D4A-A78316EBBDFA}">
  <ds:schemaRefs>
    <ds:schemaRef ds:uri="36490c9d-2490-4592-8806-263b5593b936"/>
    <ds:schemaRef ds:uri="51c7e85f-3b6d-46b7-a9e5-37fdb33929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CD8DF62-2FE9-48AD-805F-1C5E175C5913}">
  <ds:schemaRefs>
    <ds:schemaRef ds:uri="36490c9d-2490-4592-8806-263b5593b936"/>
    <ds:schemaRef ds:uri="51c7e85f-3b6d-46b7-a9e5-37fdb33929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4740B05-D94C-4C2D-AAA9-9FDCCB8BC3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243</TotalTime>
  <Words>5413</Words>
  <Application>Microsoft Office PowerPoint</Application>
  <PresentationFormat>Widescreen</PresentationFormat>
  <Paragraphs>432</Paragraphs>
  <Slides>46</Slides>
  <Notes>41</Notes>
  <HiddenSlides>0</HiddenSlides>
  <MMClips>2</MMClips>
  <ScaleCrop>false</ScaleCrop>
  <HeadingPairs>
    <vt:vector size="4" baseType="variant">
      <vt:variant>
        <vt:lpstr>Theme</vt:lpstr>
      </vt:variant>
      <vt:variant>
        <vt:i4>2</vt:i4>
      </vt:variant>
      <vt:variant>
        <vt:lpstr>Slide Titles</vt:lpstr>
      </vt:variant>
      <vt:variant>
        <vt:i4>46</vt:i4>
      </vt:variant>
    </vt:vector>
  </HeadingPairs>
  <TitlesOfParts>
    <vt:vector size="48" baseType="lpstr">
      <vt:lpstr>Office Theme</vt:lpstr>
      <vt:lpstr>Office Theme</vt:lpstr>
      <vt:lpstr>PowerPoint Presentation</vt:lpstr>
      <vt:lpstr>PowerPoint Presentation</vt:lpstr>
      <vt:lpstr>PowerPoint Presentation</vt:lpstr>
      <vt:lpstr>PowerPoint Presentation</vt:lpstr>
      <vt:lpstr>PowerPoint Presentation</vt:lpstr>
      <vt:lpstr>SUSTAINABLE  &amp; REGENERATIVE  AGRICULTURE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Needham</dc:creator>
  <cp:lastModifiedBy>Jessica Needham</cp:lastModifiedBy>
  <cp:revision>182</cp:revision>
  <dcterms:created xsi:type="dcterms:W3CDTF">2022-11-18T14:16:18Z</dcterms:created>
  <dcterms:modified xsi:type="dcterms:W3CDTF">2023-05-24T20:27:09Z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0x0101005D121FFB78024247BB2899055CCAD23D</vt:lpwstr>
  </property>
  <property fmtid="{D5CDD505-2E9C-101B-9397-08002B2CF9AE}" pid="3" name="MediaServiceImageTags">
    <vt:lpwstr/>
  </property>
</Properties>
</file>