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7.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9.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0.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1.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2.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3.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4.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5.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6.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7.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8.xml" ContentType="application/vnd.openxmlformats-officedocument.presentationml.notesSlide+xml"/>
  <Override PartName="/ppt/comments/modernComment_171_D880C95C.xml" ContentType="application/vnd.ms-powerpoint.comment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9.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20.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21.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22.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23.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2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25.xml" ContentType="application/vnd.openxmlformats-officedocument.presentationml.notesSlide+xml"/>
  <Override PartName="/ppt/comments/modernComment_1D1_FD229ED3.xml" ContentType="application/vnd.ms-powerpoint.comment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26.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27.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28.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29.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30.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31.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32.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33.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notesSlides/notesSlide34.xml" ContentType="application/vnd.openxmlformats-officedocument.presentationml.notesSlide+xml"/>
  <Override PartName="/ppt/comments/modernComment_199_C08D81E4.xml" ContentType="application/vnd.ms-powerpoint.comment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35.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36.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37.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38.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39.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notesSlides/notesSlide40.xml" ContentType="application/vnd.openxmlformats-officedocument.presentationml.notesSl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41.xml" ContentType="application/vnd.openxmlformats-officedocument.presentationml.notesSlid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42.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43.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44.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notesSlides/notesSlide45.xml" ContentType="application/vnd.openxmlformats-officedocument.presentationml.notesSlide+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notesSlides/notesSlide46.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47.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notesSlides/notesSlide48.xml" ContentType="application/vnd.openxmlformats-officedocument.presentationml.notesSlide+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notesSlides/notesSlide49.xml" ContentType="application/vnd.openxmlformats-officedocument.presentationml.notesSlide+xml"/>
  <Override PartName="/ppt/comments/modernComment_21E_D74D0B57.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54"/>
  </p:notesMasterIdLst>
  <p:sldIdLst>
    <p:sldId id="316" r:id="rId5"/>
    <p:sldId id="548" r:id="rId6"/>
    <p:sldId id="512" r:id="rId7"/>
    <p:sldId id="376" r:id="rId8"/>
    <p:sldId id="377" r:id="rId9"/>
    <p:sldId id="500" r:id="rId10"/>
    <p:sldId id="366" r:id="rId11"/>
    <p:sldId id="370" r:id="rId12"/>
    <p:sldId id="345" r:id="rId13"/>
    <p:sldId id="346" r:id="rId14"/>
    <p:sldId id="368" r:id="rId15"/>
    <p:sldId id="541" r:id="rId16"/>
    <p:sldId id="378" r:id="rId17"/>
    <p:sldId id="319" r:id="rId18"/>
    <p:sldId id="406" r:id="rId19"/>
    <p:sldId id="333" r:id="rId20"/>
    <p:sldId id="561" r:id="rId21"/>
    <p:sldId id="369" r:id="rId22"/>
    <p:sldId id="501" r:id="rId23"/>
    <p:sldId id="503" r:id="rId24"/>
    <p:sldId id="544" r:id="rId25"/>
    <p:sldId id="348" r:id="rId26"/>
    <p:sldId id="408" r:id="rId27"/>
    <p:sldId id="504" r:id="rId28"/>
    <p:sldId id="465" r:id="rId29"/>
    <p:sldId id="429" r:id="rId30"/>
    <p:sldId id="481" r:id="rId31"/>
    <p:sldId id="502" r:id="rId32"/>
    <p:sldId id="476" r:id="rId33"/>
    <p:sldId id="505" r:id="rId34"/>
    <p:sldId id="430" r:id="rId35"/>
    <p:sldId id="506" r:id="rId36"/>
    <p:sldId id="477" r:id="rId37"/>
    <p:sldId id="409" r:id="rId38"/>
    <p:sldId id="478" r:id="rId39"/>
    <p:sldId id="545" r:id="rId40"/>
    <p:sldId id="317" r:id="rId41"/>
    <p:sldId id="349" r:id="rId42"/>
    <p:sldId id="508" r:id="rId43"/>
    <p:sldId id="467" r:id="rId44"/>
    <p:sldId id="547" r:id="rId45"/>
    <p:sldId id="350" r:id="rId46"/>
    <p:sldId id="509" r:id="rId47"/>
    <p:sldId id="543" r:id="rId48"/>
    <p:sldId id="320" r:id="rId49"/>
    <p:sldId id="546" r:id="rId50"/>
    <p:sldId id="510" r:id="rId51"/>
    <p:sldId id="427" r:id="rId52"/>
    <p:sldId id="542" r:id="rId53"/>
  </p:sldIdLst>
  <p:sldSz cx="12192000" cy="6858000"/>
  <p:notesSz cx="6858000" cy="9144000"/>
  <p:embeddedFontLst>
    <p:embeddedFont>
      <p:font typeface="Branding Black" panose="00000A00000000000000" charset="0"/>
      <p:bold r:id="rId55"/>
    </p:embeddedFont>
    <p:embeddedFont>
      <p:font typeface="Branding BlackItalic" panose="00000A00000000000000" charset="0"/>
      <p:bold r:id="rId56"/>
    </p:embeddedFont>
    <p:embeddedFont>
      <p:font typeface="Branding Bold" panose="00000800000000000000" charset="0"/>
      <p:bold r:id="rId57"/>
    </p:embeddedFont>
    <p:embeddedFont>
      <p:font typeface="Branding BoldItalic" panose="00000800000000000000" charset="0"/>
      <p:bold r:id="rId58"/>
    </p:embeddedFont>
    <p:embeddedFont>
      <p:font typeface="Branding Medium" panose="00000600000000000000" charset="0"/>
      <p:regular r:id="rId59"/>
    </p:embeddedFont>
    <p:embeddedFont>
      <p:font typeface="Branding MediumItalic" panose="00000600000000000000" charset="0"/>
      <p:regular r:id="rId60"/>
    </p:embeddedFont>
    <p:embeddedFont>
      <p:font typeface="Branding SemiBold" panose="00000700000000000000" charset="0"/>
      <p:regular r:id="rId61"/>
      <p:bold r:id="rId62"/>
    </p:embeddedFont>
    <p:embeddedFont>
      <p:font typeface="Branding SemiBoldItalic" panose="00000700000000000000" charset="0"/>
      <p:regular r:id="rId63"/>
      <p:bold r:id="rId64"/>
    </p:embeddedFont>
    <p:embeddedFont>
      <p:font typeface="Calibri" panose="020F0502020204030204" pitchFamily="34" charset="0"/>
      <p:regular r:id="rId65"/>
      <p:bold r:id="rId66"/>
      <p:italic r:id="rId67"/>
      <p:boldItalic r:id="rId68"/>
    </p:embeddedFont>
    <p:embeddedFont>
      <p:font typeface="Roboto" panose="02000000000000000000" pitchFamily="2" charset="0"/>
      <p:regular r:id="rId69"/>
      <p:bold r:id="rId70"/>
      <p:italic r:id="rId71"/>
      <p:boldItalic r:id="rId72"/>
    </p:embeddedFont>
    <p:embeddedFont>
      <p:font typeface="Segoe UI" panose="020B0502040204020203" pitchFamily="34" charset="0"/>
      <p:regular r:id="rId73"/>
      <p:bold r:id="rId74"/>
      <p:italic r:id="rId75"/>
      <p:boldItalic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E9A540-D40F-EAC5-E454-0222A8EDF206}" name="Mariane Bolla" initials="MB" userId="S::m_bolla@ducks.ca::0dae2f18-cb79-44f9-8056-9fd0fe141dfb" providerId="AD"/>
  <p188:author id="{EC719369-C435-033B-F452-29F11E20E7E6}" name="Guest User" initials="GU" userId="S::urn:spo:anon#db6fa4665a5631de5f85f46ece4b89fc60c3b3fbd8739c49a221e644fc3815f3::" providerId="AD"/>
  <p188:author id="{EA283E8E-C8B7-BAE1-9559-8FCF49997E55}" name="Leigh Patterson" initials="LP" userId="S::l_patterson@ducks.ca::7f594db4-087e-416b-b5ce-09cb5580d8df" providerId="AD"/>
  <p188:author id="{CD858AA3-D1A1-5C05-B66E-2BE549506736}" name="Kristine Tapley" initials="KT" userId="S::k_tapley@ducks.ca::b5c0a384-7e38-4dff-aa64-996cbc3f6705" providerId="AD"/>
  <p188:author id="{20282AE7-2DD6-B501-4745-6228DF131379}" name="Jessica Needham" initials="JN" userId="S::j_needham@ducks.ca::34b88a6d-5679-479b-8a75-37f993f309d9" providerId="AD"/>
  <p188:author id="{C9F2B5EA-BD21-047C-3265-2C5ECAA0EB78}" name="Kat" initials="KK" userId="Ka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B2B"/>
    <a:srgbClr val="B73A71"/>
    <a:srgbClr val="D1D1D1"/>
    <a:srgbClr val="000000"/>
    <a:srgbClr val="C2CB13"/>
    <a:srgbClr val="EDF275"/>
    <a:srgbClr val="585C21"/>
    <a:srgbClr val="96B604"/>
    <a:srgbClr val="783E63"/>
    <a:srgbClr val="0084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E55610-6B60-3349-08AF-3501FC3CAC4B}" v="8" dt="2023-08-23T18:04:50.0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229" autoAdjust="0"/>
  </p:normalViewPr>
  <p:slideViewPr>
    <p:cSldViewPr snapToGrid="0">
      <p:cViewPr varScale="1">
        <p:scale>
          <a:sx n="64" d="100"/>
          <a:sy n="64" d="100"/>
        </p:scale>
        <p:origin x="1752" y="78"/>
      </p:cViewPr>
      <p:guideLst/>
    </p:cSldViewPr>
  </p:slid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9.fntdata"/><Relationship Id="rId68" Type="http://schemas.openxmlformats.org/officeDocument/2006/relationships/font" Target="fonts/font14.fnt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font" Target="fonts/font4.fntdata"/><Relationship Id="rId74" Type="http://schemas.openxmlformats.org/officeDocument/2006/relationships/font" Target="fonts/font20.fntdata"/><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7.fntdata"/><Relationship Id="rId8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8.fntdata"/><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font" Target="fonts/font21.fntdata"/><Relationship Id="rId83"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font" Target="fonts/font19.fntdata"/><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1.fntdata"/><Relationship Id="rId76" Type="http://schemas.openxmlformats.org/officeDocument/2006/relationships/font" Target="fonts/font22.fntdata"/><Relationship Id="rId7" Type="http://schemas.openxmlformats.org/officeDocument/2006/relationships/slide" Target="slides/slide3.xml"/><Relationship Id="rId71" Type="http://schemas.openxmlformats.org/officeDocument/2006/relationships/font" Target="fonts/font17.fntdata"/><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Needham" userId="S::j_needham@ducks.ca::34b88a6d-5679-479b-8a75-37f993f309d9" providerId="AD" clId="Web-{F7E55610-6B60-3349-08AF-3501FC3CAC4B}"/>
    <pc:docChg chg="modSld">
      <pc:chgData name="Jessica Needham" userId="S::j_needham@ducks.ca::34b88a6d-5679-479b-8a75-37f993f309d9" providerId="AD" clId="Web-{F7E55610-6B60-3349-08AF-3501FC3CAC4B}" dt="2023-08-23T18:04:50.010" v="6"/>
      <pc:docMkLst>
        <pc:docMk/>
      </pc:docMkLst>
      <pc:sldChg chg="addSp modSp">
        <pc:chgData name="Jessica Needham" userId="S::j_needham@ducks.ca::34b88a6d-5679-479b-8a75-37f993f309d9" providerId="AD" clId="Web-{F7E55610-6B60-3349-08AF-3501FC3CAC4B}" dt="2023-08-23T18:04:47.447" v="5" actId="1076"/>
        <pc:sldMkLst>
          <pc:docMk/>
          <pc:sldMk cId="1999713959" sldId="316"/>
        </pc:sldMkLst>
        <pc:picChg chg="add mod">
          <ac:chgData name="Jessica Needham" userId="S::j_needham@ducks.ca::34b88a6d-5679-479b-8a75-37f993f309d9" providerId="AD" clId="Web-{F7E55610-6B60-3349-08AF-3501FC3CAC4B}" dt="2023-08-23T18:04:47.447" v="5" actId="1076"/>
          <ac:picMkLst>
            <pc:docMk/>
            <pc:sldMk cId="1999713959" sldId="316"/>
            <ac:picMk id="2" creationId="{DE0A22EC-6739-687B-08E3-141C26B0B762}"/>
          </ac:picMkLst>
        </pc:picChg>
      </pc:sldChg>
      <pc:sldChg chg="addSp">
        <pc:chgData name="Jessica Needham" userId="S::j_needham@ducks.ca::34b88a6d-5679-479b-8a75-37f993f309d9" providerId="AD" clId="Web-{F7E55610-6B60-3349-08AF-3501FC3CAC4B}" dt="2023-08-23T18:04:50.010" v="6"/>
        <pc:sldMkLst>
          <pc:docMk/>
          <pc:sldMk cId="2196652869" sldId="548"/>
        </pc:sldMkLst>
        <pc:picChg chg="add">
          <ac:chgData name="Jessica Needham" userId="S::j_needham@ducks.ca::34b88a6d-5679-479b-8a75-37f993f309d9" providerId="AD" clId="Web-{F7E55610-6B60-3349-08AF-3501FC3CAC4B}" dt="2023-08-23T18:04:50.010" v="6"/>
          <ac:picMkLst>
            <pc:docMk/>
            <pc:sldMk cId="2196652869" sldId="548"/>
            <ac:picMk id="4" creationId="{2EB4F063-C19F-8DD2-1E10-EE8627AC1161}"/>
          </ac:picMkLst>
        </pc:picChg>
      </pc:sldChg>
    </pc:docChg>
  </pc:docChgLst>
</pc:chgInfo>
</file>

<file path=ppt/comments/modernComment_171_D880C95C.xml><?xml version="1.0" encoding="utf-8"?>
<p188:cmLst xmlns:a="http://schemas.openxmlformats.org/drawingml/2006/main" xmlns:r="http://schemas.openxmlformats.org/officeDocument/2006/relationships" xmlns:p188="http://schemas.microsoft.com/office/powerpoint/2018/8/main">
  <p188:cm id="{2ED74BCA-A871-49C9-9F4B-D7E0DCF6BCC5}" authorId="{0EE9A540-D40F-EAC5-E454-0222A8EDF206}" created="2023-06-16T15:52:57.668">
    <ac:deMkLst xmlns:ac="http://schemas.microsoft.com/office/drawing/2013/main/command">
      <pc:docMk xmlns:pc="http://schemas.microsoft.com/office/powerpoint/2013/main/command"/>
      <pc:sldMk xmlns:pc="http://schemas.microsoft.com/office/powerpoint/2013/main/command" cId="3632318812" sldId="369"/>
      <ac:picMk id="8" creationId="{018E0CE2-0FDE-5E12-31C4-01D01EF0B7BB}"/>
    </ac:deMkLst>
    <p188:replyLst>
      <p188:reply id="{338C5247-238A-41F1-A2C4-19F9D82A2119}" authorId="{20282AE7-2DD6-B501-4745-6228DF131379}" created="2023-06-16T20:01:47.817">
        <p188:txBody>
          <a:bodyPr/>
          <a:lstStyle/>
          <a:p>
            <a:r>
              <a:rPr lang="en-CA"/>
              <a:t>The video is embedded here in the slide!</a:t>
            </a:r>
          </a:p>
        </p188:txBody>
      </p188:reply>
    </p188:replyLst>
    <p188:txBody>
      <a:bodyPr/>
      <a:lstStyle/>
      <a:p>
        <a:r>
          <a:rPr lang="en-US"/>
          <a:t>What do you mean here for review? I don't see a video link, [@Jessica Needham] </a:t>
        </a:r>
      </a:p>
    </p188:txBody>
  </p188:cm>
</p188:cmLst>
</file>

<file path=ppt/comments/modernComment_199_C08D81E4.xml><?xml version="1.0" encoding="utf-8"?>
<p188:cmLst xmlns:a="http://schemas.openxmlformats.org/drawingml/2006/main" xmlns:r="http://schemas.openxmlformats.org/officeDocument/2006/relationships" xmlns:p188="http://schemas.microsoft.com/office/powerpoint/2018/8/main">
  <p188:cm id="{6C050389-9206-474F-8930-AEA9134C9C34}" authorId="{0EE9A540-D40F-EAC5-E454-0222A8EDF206}" created="2023-06-16T18:40:40.271">
    <pc:sldMkLst xmlns:pc="http://schemas.microsoft.com/office/powerpoint/2013/main/command">
      <pc:docMk/>
      <pc:sldMk cId="3230499300" sldId="409"/>
    </pc:sldMkLst>
    <p188:txBody>
      <a:bodyPr/>
      <a:lstStyle/>
      <a:p>
        <a:r>
          <a:rPr lang="en-US"/>
          <a:t>[@Jessica Needham] maybe for this one, since there is no French video, capture a screenshot of the guy holding up the plant with the roots for image</a:t>
        </a:r>
      </a:p>
    </p188:txBody>
  </p188:cm>
</p188:cmLst>
</file>

<file path=ppt/comments/modernComment_1D1_FD229ED3.xml><?xml version="1.0" encoding="utf-8"?>
<p188:cmLst xmlns:a="http://schemas.openxmlformats.org/drawingml/2006/main" xmlns:r="http://schemas.openxmlformats.org/officeDocument/2006/relationships" xmlns:p188="http://schemas.microsoft.com/office/powerpoint/2018/8/main">
  <p188:cm id="{E4DAAD0A-2C10-4477-9E68-946A0C848485}" authorId="{0EE9A540-D40F-EAC5-E454-0222A8EDF206}" created="2023-06-16T15:55:42.611">
    <ac:txMkLst xmlns:ac="http://schemas.microsoft.com/office/drawing/2013/main/command">
      <pc:docMk xmlns:pc="http://schemas.microsoft.com/office/powerpoint/2013/main/command"/>
      <pc:sldMk xmlns:pc="http://schemas.microsoft.com/office/powerpoint/2013/main/command" cId="4246904531" sldId="465"/>
      <ac:spMk id="7" creationId="{E21CF652-E42C-50A1-9AB1-E64F5398354B}"/>
      <ac:txMk cp="0" len="253">
        <ac:context len="302" hash="3681771605"/>
      </ac:txMk>
    </ac:txMkLst>
    <p188:pos x="5607697" y="482578"/>
    <p188:replyLst>
      <p188:reply id="{6D1AD8A5-D05A-403D-866B-F4857CFB86E8}" authorId="{0EE9A540-D40F-EAC5-E454-0222A8EDF206}" created="2023-06-16T15:57:18.417">
        <p188:txBody>
          <a:bodyPr/>
          <a:lstStyle/>
          <a:p>
            <a:r>
              <a:rPr lang="en-US"/>
              <a:t>https://www.mcgill.ca/students/srr/honest/students/test/ugrad/translation-and-quotation-marks</a:t>
            </a:r>
          </a:p>
        </p188:txBody>
      </p188:reply>
      <p188:reply id="{3E9F8476-8089-4C11-B64A-9768B3DAFFCA}" authorId="{20282AE7-2DD6-B501-4745-6228DF131379}" created="2023-06-16T20:08:11.569">
        <p188:txBody>
          <a:bodyPr/>
          <a:lstStyle/>
          <a:p>
            <a:r>
              <a:rPr lang="en-CA"/>
              <a:t>It was translated in the review and this is how the quotes were transformed</a:t>
            </a:r>
          </a:p>
        </p188:txBody>
      </p188:reply>
      <p188:reply id="{B9EB66F7-068C-4012-A911-5536CCB694BA}" authorId="{20282AE7-2DD6-B501-4745-6228DF131379}" created="2023-06-16T20:10:21.228">
        <p188:txBody>
          <a:bodyPr/>
          <a:lstStyle/>
          <a:p>
            <a:r>
              <a:rPr lang="en-CA"/>
              <a:t>From the article you shared, it should be in quotations which it is, yes?</a:t>
            </a:r>
          </a:p>
        </p188:txBody>
      </p188:reply>
    </p188:replyLst>
    <p188:txBody>
      <a:bodyPr/>
      <a:lstStyle/>
      <a:p>
        <a:r>
          <a:rPr lang="en-US"/>
          <a:t>[@Jessica Needham] did you translate the quote? </a:t>
        </a:r>
      </a:p>
    </p188:txBody>
  </p188:cm>
</p188:cmLst>
</file>

<file path=ppt/comments/modernComment_21E_D74D0B57.xml><?xml version="1.0" encoding="utf-8"?>
<p188:cmLst xmlns:a="http://schemas.openxmlformats.org/drawingml/2006/main" xmlns:r="http://schemas.openxmlformats.org/officeDocument/2006/relationships" xmlns:p188="http://schemas.microsoft.com/office/powerpoint/2018/8/main">
  <p188:cm id="{A3C813CA-4132-4B3E-A57D-2FD73BDE611F}" authorId="{C9F2B5EA-BD21-047C-3265-2C5ECAA0EB78}" created="2023-07-25T21:02:34.075">
    <ac:txMkLst xmlns:ac="http://schemas.microsoft.com/office/drawing/2013/main/command">
      <pc:docMk xmlns:pc="http://schemas.microsoft.com/office/powerpoint/2013/main/command"/>
      <pc:sldMk xmlns:pc="http://schemas.microsoft.com/office/powerpoint/2013/main/command" cId="3612150615" sldId="542"/>
      <ac:spMk id="16" creationId="{4979AD74-8F08-AC4D-B6C7-D1211B4A3511}"/>
      <ac:txMk cp="12" len="23">
        <ac:context len="36" hash="2732296146"/>
      </ac:txMk>
    </ac:txMkLst>
    <p188:pos x="5549733" y="720285"/>
    <p188:txBody>
      <a:bodyPr/>
      <a:lstStyle/>
      <a:p>
        <a:r>
          <a:rPr lang="en-CA"/>
          <a:t>Historique ou histoire?
Histoire des prairies?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DAE61A-35E9-4CE6-876B-6637C6C525F4}" type="datetimeFigureOut">
              <a:rPr lang="en-CA" smtClean="0"/>
              <a:t>2023-08-23</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2B2775-54D4-4062-8E52-F7292A322A37}" type="slidenum">
              <a:rPr lang="en-CA" smtClean="0"/>
              <a:t>‹#›</a:t>
            </a:fld>
            <a:endParaRPr lang="en-CA"/>
          </a:p>
        </p:txBody>
      </p:sp>
    </p:spTree>
    <p:extLst>
      <p:ext uri="{BB962C8B-B14F-4D97-AF65-F5344CB8AC3E}">
        <p14:creationId xmlns:p14="http://schemas.microsoft.com/office/powerpoint/2010/main" val="3776134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ature.org/en-us/about-us/where-we-work/united-states/stories-in-mn-nd-sd/restoring-fire-to-native-grassland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parkscanadahistory.com/brochures/grasslands/plants-e.pd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btb.termiumplus.gc.ca/tpv2alpha/alpha-eng.html?lang=eng&amp;i=1&amp;srchtxt=BOUTELOU+GRELE&amp;codom2nd_wet=1#resultrecs"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pc.gc.ca/en/pn-np/sk/grasslands/activ"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ducks.ca/resources/educators/teachingclimatechange/wetlands-to-the-rescue/"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canadiancattlemen.ca/crops/forages/pasture/a-wider-vision-for-grassland-conservation/"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fr-CA" sz="1800" b="1" dirty="0">
                <a:effectLst/>
                <a:latin typeface="Calibri" panose="020F0502020204030204" pitchFamily="34" charset="0"/>
                <a:ea typeface="Times New Roman" panose="02020603050405020304" pitchFamily="18" charset="0"/>
                <a:cs typeface="Times New Roman" panose="02020603050405020304" pitchFamily="18" charset="0"/>
              </a:rPr>
              <a:t>Notes : </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2023 © Canards Illimités Canada : Cette présentation est destinée à l'usage des enseignants, des ambassadeurs de Canards Illimités Canada (CIC) et d'autres affiliés ou associés à des fins éducatives uniquement. Veuillez respecter les photographes qui ont généreusement offert l'utilisation de leurs images et ne pas dupliquer ou désassembler cette présentation autrement que pour l'usage recommandé. Pour plus d'informations, veuillez consulter notre site Web à l'adresse suivante : </a:t>
            </a:r>
            <a:r>
              <a:rPr lang="fr-CA" sz="1800" u="none" strike="noStrike" dirty="0">
                <a:effectLst/>
                <a:latin typeface="Calibri" panose="020F0502020204030204" pitchFamily="34" charset="0"/>
                <a:ea typeface="Times New Roman" panose="02020603050405020304" pitchFamily="18" charset="0"/>
                <a:cs typeface="Times New Roman" panose="02020603050405020304" pitchFamily="18" charset="0"/>
                <a:hlinkClick r:id="rId3"/>
              </a:rPr>
              <a:t>https://www.ducks.ca/our-work/education/</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 Pour plus d'informations ou pour accéder aux images à d'autres fins, veuillez contacter CIC Éducation au courriel suivant : education@ducks.ca.</a:t>
            </a:r>
            <a:endParaRPr lang="en-CA" sz="1800" dirty="0">
              <a:effectLst/>
              <a:latin typeface="Times New Roman" panose="02020603050405020304" pitchFamily="18" charset="0"/>
              <a:ea typeface="Times New Roman" panose="02020603050405020304" pitchFamily="18" charset="0"/>
            </a:endParaRPr>
          </a:p>
          <a:p>
            <a:pPr marL="0" marR="0" indent="131445"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Veuillez lire les notes sous chaque diapositive pour avoir un aperçu du matériel pédagogique et des instructions relatives aux activités. CIC Éducation a compilé des recherches approfondies </a:t>
            </a:r>
            <a:r>
              <a:rPr lang="fr-CA" sz="1800">
                <a:effectLst/>
                <a:latin typeface="Calibri" panose="020F0502020204030204" pitchFamily="34" charset="0"/>
                <a:ea typeface="Calibri" panose="020F0502020204030204" pitchFamily="34" charset="0"/>
                <a:cs typeface="Times New Roman" panose="02020603050405020304" pitchFamily="18" charset="0"/>
              </a:rPr>
              <a:t>sur le rôle clé que peut jouer l'agriculture dans </a:t>
            </a:r>
            <a:r>
              <a:rPr lang="fr-CA" sz="1800" dirty="0">
                <a:effectLst/>
                <a:latin typeface="Calibri" panose="020F0502020204030204" pitchFamily="34" charset="0"/>
                <a:ea typeface="Calibri" panose="020F0502020204030204" pitchFamily="34" charset="0"/>
                <a:cs typeface="Times New Roman" panose="02020603050405020304" pitchFamily="18" charset="0"/>
              </a:rPr>
              <a:t>la conservation de nos prairies indigènes tout en nous assurant que nous enseignons aux jeunes l'importance de ces écosystèmes en misant sur une approche et une perspective globale. Cette présentation PowerPoint a un déroulement spécifique</a:t>
            </a:r>
            <a:r>
              <a:rPr lang="fr-CA" sz="1800">
                <a:effectLst/>
                <a:latin typeface="Calibri" panose="020F0502020204030204" pitchFamily="34" charset="0"/>
                <a:ea typeface="Calibri" panose="020F0502020204030204" pitchFamily="34" charset="0"/>
                <a:cs typeface="Times New Roman" panose="02020603050405020304" pitchFamily="18" charset="0"/>
              </a:rPr>
              <a:t>, veuillez vous </a:t>
            </a:r>
            <a:r>
              <a:rPr lang="fr-CA" sz="1800" dirty="0">
                <a:effectLst/>
                <a:latin typeface="Calibri" panose="020F0502020204030204" pitchFamily="34" charset="0"/>
                <a:ea typeface="Calibri" panose="020F0502020204030204" pitchFamily="34" charset="0"/>
                <a:cs typeface="Times New Roman" panose="02020603050405020304" pitchFamily="18" charset="0"/>
              </a:rPr>
              <a:t>assurer de le suivre.</a:t>
            </a:r>
            <a:endParaRPr lang="en-CA" sz="1800" dirty="0">
              <a:effectLst/>
              <a:latin typeface="Times New Roman" panose="02020603050405020304" pitchFamily="18" charset="0"/>
              <a:ea typeface="Times New Roman" panose="02020603050405020304" pitchFamily="18" charset="0"/>
            </a:endParaRPr>
          </a:p>
          <a:p>
            <a:pPr marL="0" marR="0" indent="45720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Conçu pour les élèves de 3e secondaire et plus. Ce PowerPoint fait partie du dossier de ressources sur les prairies et l’agriculture. N’oubliez pas de consulter les ressources complémentaires ici : </a:t>
            </a:r>
            <a:r>
              <a:rPr lang="fr-CA"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LINK landing page</a:t>
            </a:r>
            <a:endParaRPr lang="en-CA" sz="1800" dirty="0">
              <a:effectLst/>
              <a:latin typeface="Times New Roman" panose="02020603050405020304" pitchFamily="18" charset="0"/>
              <a:ea typeface="Times New Roman" panose="02020603050405020304" pitchFamily="18" charset="0"/>
            </a:endParaRPr>
          </a:p>
          <a:p>
            <a:pPr marL="0" marR="0" indent="22860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Avis : Discuter de l'histoire coloniale du Canada et de ses impacts actuels avec des jeunes peut être stressant et pourrait susciter de l'inconfort. Il est important d'aborder les sentiments d’inconfort et de rassurer les élèves qu'il est normal de les éprouver.</a:t>
            </a:r>
            <a:endParaRPr lang="en-CA" sz="1800" dirty="0">
              <a:effectLst/>
              <a:latin typeface="Times New Roman" panose="02020603050405020304" pitchFamily="18" charset="0"/>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a:effectLst/>
                <a:latin typeface="Calibri" panose="020F0502020204030204" pitchFamily="34" charset="0"/>
                <a:ea typeface="Calibri" panose="020F0502020204030204" pitchFamily="34" charset="0"/>
                <a:cs typeface="Times New Roman" panose="02020603050405020304" pitchFamily="18" charset="0"/>
              </a:rPr>
              <a:t>Et si nous vous disions que l'écosystème le </a:t>
            </a:r>
            <a:r>
              <a:rPr lang="fr-CA" sz="1800">
                <a:effectLst/>
                <a:latin typeface="Calibri" panose="020F0502020204030204" pitchFamily="34" charset="0"/>
                <a:ea typeface="Calibri" panose="020F0502020204030204" pitchFamily="34" charset="0"/>
                <a:cs typeface="Times New Roman" panose="02020603050405020304" pitchFamily="18" charset="0"/>
              </a:rPr>
              <a:t>plus menacé au monde se </a:t>
            </a:r>
            <a:r>
              <a:rPr lang="fr-CA" sz="1800" dirty="0">
                <a:effectLst/>
                <a:latin typeface="Calibri" panose="020F0502020204030204" pitchFamily="34" charset="0"/>
                <a:ea typeface="Calibri" panose="020F0502020204030204" pitchFamily="34" charset="0"/>
                <a:cs typeface="Times New Roman" panose="02020603050405020304" pitchFamily="18" charset="0"/>
              </a:rPr>
              <a:t>trouve dans notre propre cour, ici même au Canada ? Il s'agit d'un habitat différent de celui auquel vous pourriez vous attendre, mais qui se trouve plus près que vous ne le pensez :</a:t>
            </a:r>
          </a:p>
          <a:p>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b="1" dirty="0">
                <a:effectLst/>
                <a:latin typeface="Calibri" panose="020F0502020204030204" pitchFamily="34" charset="0"/>
                <a:ea typeface="Calibri" panose="020F0502020204030204" pitchFamily="34" charset="0"/>
                <a:cs typeface="Times New Roman" panose="02020603050405020304" pitchFamily="18" charset="0"/>
              </a:rPr>
              <a:t>*CLIQUEZ* </a:t>
            </a:r>
            <a:r>
              <a:rPr lang="fr-CA" sz="2800" b="0" i="0" dirty="0">
                <a:solidFill>
                  <a:srgbClr val="000000"/>
                </a:solidFill>
                <a:effectLst/>
                <a:latin typeface="WordVisi_MSFontService"/>
              </a:rPr>
              <a:t>les prairies tempérées.</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10</a:t>
            </a:fld>
            <a:endParaRPr lang="en-CA"/>
          </a:p>
        </p:txBody>
      </p:sp>
    </p:spTree>
    <p:extLst>
      <p:ext uri="{BB962C8B-B14F-4D97-AF65-F5344CB8AC3E}">
        <p14:creationId xmlns:p14="http://schemas.microsoft.com/office/powerpoint/2010/main" val="1543425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Il existe de différents types de prairies dans le monde et de nombreux écosystèmes de prairies différents au sein de celles-ci. Ils peuvent sembler similaires, mais sont </a:t>
            </a:r>
            <a:r>
              <a:rPr lang="fr-CA" sz="1800" dirty="0">
                <a:effectLst/>
                <a:latin typeface="Calibri" panose="020F0502020204030204" pitchFamily="34" charset="0"/>
                <a:ea typeface="Calibri" panose="020F0502020204030204" pitchFamily="34" charset="0"/>
                <a:cs typeface="Calibri" panose="020F0502020204030204" pitchFamily="34" charset="0"/>
              </a:rPr>
              <a:t>très différents. Les deux principaux types de prairies sont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mj-lt"/>
              <a:buAutoNum type="arabicPeriod"/>
            </a:pPr>
            <a:r>
              <a:rPr lang="fr-CA" sz="1800" b="1" dirty="0">
                <a:effectLst/>
                <a:latin typeface="Calibri" panose="020F0502020204030204" pitchFamily="34" charset="0"/>
                <a:ea typeface="Calibri" panose="020F0502020204030204" pitchFamily="34" charset="0"/>
                <a:cs typeface="Calibri" panose="020F0502020204030204" pitchFamily="34" charset="0"/>
              </a:rPr>
              <a:t>La savane tropicale </a:t>
            </a:r>
            <a:r>
              <a:rPr lang="fr-CA" sz="1800" dirty="0">
                <a:effectLst/>
                <a:latin typeface="Calibri" panose="020F0502020204030204" pitchFamily="34" charset="0"/>
                <a:ea typeface="Calibri" panose="020F0502020204030204" pitchFamily="34" charset="0"/>
                <a:cs typeface="Calibri" panose="020F0502020204030204" pitchFamily="34" charset="0"/>
              </a:rPr>
              <a:t>- se retrouve généralement en Amérique du Sud, en Asie, en Australie et en Afrique.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mj-lt"/>
              <a:buAutoNum type="arabicPeriod"/>
            </a:pPr>
            <a:r>
              <a:rPr lang="fr-CA" sz="1800" b="1" dirty="0">
                <a:effectLst/>
                <a:latin typeface="Calibri" panose="020F0502020204030204" pitchFamily="34" charset="0"/>
                <a:ea typeface="Calibri" panose="020F0502020204030204" pitchFamily="34" charset="0"/>
                <a:cs typeface="Calibri" panose="020F0502020204030204" pitchFamily="34" charset="0"/>
              </a:rPr>
              <a:t>Les prairies tempérées </a:t>
            </a:r>
            <a:r>
              <a:rPr lang="fr-CA" sz="1800" dirty="0">
                <a:effectLst/>
                <a:latin typeface="Calibri" panose="020F0502020204030204" pitchFamily="34" charset="0"/>
                <a:ea typeface="Calibri" panose="020F0502020204030204" pitchFamily="34" charset="0"/>
                <a:cs typeface="Calibri" panose="020F0502020204030204" pitchFamily="34" charset="0"/>
              </a:rPr>
              <a:t>- se retrouvent généralement en Amérique du Nord et en Europe de l'Est.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11</a:t>
            </a:fld>
            <a:endParaRPr lang="en-CA"/>
          </a:p>
        </p:txBody>
      </p:sp>
    </p:spTree>
    <p:extLst>
      <p:ext uri="{BB962C8B-B14F-4D97-AF65-F5344CB8AC3E}">
        <p14:creationId xmlns:p14="http://schemas.microsoft.com/office/powerpoint/2010/main" val="1858334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Calibri" panose="020F0502020204030204" pitchFamily="34" charset="0"/>
              </a:rPr>
              <a:t>Demandez à la classe : </a:t>
            </a:r>
            <a:r>
              <a:rPr lang="fr-CA" sz="1800" dirty="0">
                <a:effectLst/>
                <a:latin typeface="Calibri" panose="020F0502020204030204" pitchFamily="34" charset="0"/>
                <a:ea typeface="Calibri" panose="020F0502020204030204" pitchFamily="34" charset="0"/>
                <a:cs typeface="Calibri" panose="020F0502020204030204" pitchFamily="34" charset="0"/>
              </a:rPr>
              <a:t>Quand vous pensez à ces écosystèmes, qu'est-ce que vous imaginez ? Quelles espèces vous attendriez-vous à trouver ici  (savane tropicale versus prairie tempérée)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Calibri" panose="020F0502020204030204" pitchFamily="34" charset="0"/>
              </a:rPr>
              <a:t>Savanes tropicales : </a:t>
            </a:r>
            <a:r>
              <a:rPr lang="fr-CA" sz="1800" dirty="0">
                <a:effectLst/>
                <a:latin typeface="Calibri" panose="020F0502020204030204" pitchFamily="34" charset="0"/>
                <a:ea typeface="Calibri" panose="020F0502020204030204" pitchFamily="34" charset="0"/>
                <a:cs typeface="Calibri" panose="020F0502020204030204" pitchFamily="34" charset="0"/>
              </a:rPr>
              <a:t>situées dans les climats chauds ou tièdes, les savanes sont des prairies avec </a:t>
            </a:r>
            <a:r>
              <a:rPr lang="fr-CA" sz="1800">
                <a:effectLst/>
                <a:latin typeface="Calibri" panose="020F0502020204030204" pitchFamily="34" charset="0"/>
                <a:ea typeface="Calibri" panose="020F0502020204030204" pitchFamily="34" charset="0"/>
                <a:cs typeface="Calibri" panose="020F0502020204030204" pitchFamily="34" charset="0"/>
              </a:rPr>
              <a:t>quelques arbres. </a:t>
            </a:r>
            <a:r>
              <a:rPr lang="fr-FR" sz="1800">
                <a:effectLst/>
                <a:latin typeface="Calibri" panose="020F0502020204030204" pitchFamily="34" charset="0"/>
                <a:ea typeface="Calibri" panose="020F0502020204030204" pitchFamily="34" charset="0"/>
                <a:cs typeface="Calibri" panose="020F0502020204030204" pitchFamily="34" charset="0"/>
              </a:rPr>
              <a:t>Il s'agit de ce à quoi vous pensez </a:t>
            </a:r>
            <a:r>
              <a:rPr lang="fr-CA" sz="1800">
                <a:effectLst/>
                <a:latin typeface="Calibri" panose="020F0502020204030204" pitchFamily="34" charset="0"/>
                <a:ea typeface="Calibri" panose="020F0502020204030204" pitchFamily="34" charset="0"/>
                <a:cs typeface="Calibri" panose="020F0502020204030204" pitchFamily="34" charset="0"/>
              </a:rPr>
              <a:t>lorsque </a:t>
            </a:r>
            <a:r>
              <a:rPr lang="fr-CA" sz="1800" dirty="0">
                <a:effectLst/>
                <a:latin typeface="Calibri" panose="020F0502020204030204" pitchFamily="34" charset="0"/>
                <a:ea typeface="Calibri" panose="020F0502020204030204" pitchFamily="34" charset="0"/>
                <a:cs typeface="Calibri" panose="020F0502020204030204" pitchFamily="34" charset="0"/>
              </a:rPr>
              <a:t>vous pensez à l'endroit où vivent les antilopes, les girafes, les zèbres, les éléphants et les lions.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Calibri" panose="020F0502020204030204" pitchFamily="34" charset="0"/>
              </a:rPr>
              <a:t>Prairies tempérées</a:t>
            </a:r>
            <a:r>
              <a:rPr lang="fr-CA" sz="1800" dirty="0">
                <a:effectLst/>
                <a:latin typeface="Calibri" panose="020F0502020204030204" pitchFamily="34" charset="0"/>
                <a:ea typeface="Calibri" panose="020F0502020204030204" pitchFamily="34" charset="0"/>
                <a:cs typeface="Calibri" panose="020F0502020204030204" pitchFamily="34" charset="0"/>
              </a:rPr>
              <a:t> </a:t>
            </a:r>
            <a:r>
              <a:rPr lang="fr-CA" sz="1800" b="1" dirty="0">
                <a:effectLst/>
                <a:latin typeface="Calibri" panose="020F0502020204030204" pitchFamily="34" charset="0"/>
                <a:ea typeface="Calibri" panose="020F0502020204030204" pitchFamily="34" charset="0"/>
                <a:cs typeface="Calibri" panose="020F0502020204030204" pitchFamily="34" charset="0"/>
              </a:rPr>
              <a:t>: </a:t>
            </a:r>
            <a:r>
              <a:rPr lang="fr-CA" sz="1800" dirty="0">
                <a:effectLst/>
                <a:latin typeface="Calibri" panose="020F0502020204030204" pitchFamily="34" charset="0"/>
                <a:ea typeface="Calibri" panose="020F0502020204030204" pitchFamily="34" charset="0"/>
                <a:cs typeface="Calibri" panose="020F0502020204030204" pitchFamily="34" charset="0"/>
              </a:rPr>
              <a:t>les prairies tempérées sont généralement dépourvues d'arbres et sont dominées par des graminées et des graminoïdes (plantes ressemblant à des herbes). Elles ont des étés chauds, mais des hivers froids. Parmi les espèces que vous pouvez rencontrer (qui n'existent pas dans toutes les prairies tempérées), citons les chiens de prairie, les cerfs, les coyotes, les gazelles et les lions.</a:t>
            </a:r>
          </a:p>
          <a:p>
            <a:pPr marL="457200" marR="0" lvl="1" indent="0">
              <a:lnSpc>
                <a:spcPct val="107000"/>
              </a:lnSpc>
              <a:spcBef>
                <a:spcPts val="0"/>
              </a:spcBef>
              <a:spcAft>
                <a:spcPts val="800"/>
              </a:spcAft>
              <a:buFont typeface="Arial" panose="020B0604020202020204" pitchFamily="34" charset="0"/>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dirty="0">
                <a:effectLst/>
                <a:latin typeface="Calibri" panose="020F0502020204030204" pitchFamily="34" charset="0"/>
                <a:ea typeface="Calibri" panose="020F0502020204030204" pitchFamily="34" charset="0"/>
              </a:rPr>
              <a:t>Au Canada, l'on peut aussi trouver des écosystèmes de prairies ! </a:t>
            </a:r>
            <a:r>
              <a:rPr lang="fr-CA" sz="1800" b="1" dirty="0">
                <a:effectLst/>
                <a:latin typeface="Calibri" panose="020F0502020204030204" pitchFamily="34" charset="0"/>
                <a:ea typeface="Calibri" panose="020F0502020204030204" pitchFamily="34" charset="0"/>
              </a:rPr>
              <a:t>À votre avis, quel type d'écosystème de prairies avons-nous ? </a:t>
            </a:r>
            <a:r>
              <a:rPr lang="fr-CA" sz="1800" dirty="0">
                <a:effectLst/>
                <a:latin typeface="Calibri" panose="020F0502020204030204" pitchFamily="34" charset="0"/>
                <a:ea typeface="Calibri" panose="020F0502020204030204" pitchFamily="34" charset="0"/>
              </a:rPr>
              <a:t>[Tempérée ! Vous ne vous attendriez pas à voir des éléphants en liberté ici, quand même !] </a:t>
            </a:r>
            <a:r>
              <a:rPr lang="fr-CA" sz="1800" b="1" dirty="0">
                <a:effectLst/>
                <a:latin typeface="Calibri" panose="020F0502020204030204" pitchFamily="34" charset="0"/>
                <a:ea typeface="Calibri" panose="020F0502020204030204" pitchFamily="34" charset="0"/>
              </a:rPr>
              <a:t>Où pensez-vous que l'on peut retrouver des prairies tempérées au Canada ?</a:t>
            </a:r>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12</a:t>
            </a:fld>
            <a:endParaRPr lang="en-CA"/>
          </a:p>
        </p:txBody>
      </p:sp>
    </p:spTree>
    <p:extLst>
      <p:ext uri="{BB962C8B-B14F-4D97-AF65-F5344CB8AC3E}">
        <p14:creationId xmlns:p14="http://schemas.microsoft.com/office/powerpoint/2010/main" val="3571795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Au Canada, nous avons des prairies tempérées. Ces écosystèmes sont façonnés par le fait qu'il y a moins de précipitations et une plus grande amplitude de températures que dans les savanes tropicales. Ces prairies se trouvent dans une région connue sous le nom des Grandes Plaines, qui s'étend du Golfe du Mexique aux États-Unis jusqu'à nos Prairies canadiennes.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13</a:t>
            </a:fld>
            <a:endParaRPr lang="en-CA"/>
          </a:p>
        </p:txBody>
      </p:sp>
    </p:spTree>
    <p:extLst>
      <p:ext uri="{BB962C8B-B14F-4D97-AF65-F5344CB8AC3E}">
        <p14:creationId xmlns:p14="http://schemas.microsoft.com/office/powerpoint/2010/main" val="2254810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Ces écosystèmes dans les Prairies canadiennes sont aussi parfois appelés la région des fondrières des Prairies </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Lorsque les glaciers se sont retirés il y a 10 000 ans, ils ont laissé des millions de dépressions qui sont aujourd'hui des milieux humides, également appelées des marmites torrentielles.</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Ces marmites sont riches en vie végétale et aquatique et abritent des centaines d'espèces ! Autour de ces milieux humides se trouve une matrice de prairies qui constituait autrefois la plus grande étendue de prairies du monde.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buFont typeface="+mj-lt"/>
              <a:buNone/>
            </a:pPr>
            <a:endParaRPr lang="en-CA"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14</a:t>
            </a:fld>
            <a:endParaRPr lang="en-CA"/>
          </a:p>
        </p:txBody>
      </p:sp>
    </p:spTree>
    <p:extLst>
      <p:ext uri="{BB962C8B-B14F-4D97-AF65-F5344CB8AC3E}">
        <p14:creationId xmlns:p14="http://schemas.microsoft.com/office/powerpoint/2010/main" val="3004365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Pourquoi seules des herbes semblent-elles poussées ici ? Eh bien, il s'agit de ces facteurs biotiques et abiotiques dont nous avons parlé plus tôt !</a:t>
            </a:r>
          </a:p>
          <a:p>
            <a:pPr marL="0" marR="0">
              <a:lnSpc>
                <a:spcPct val="107000"/>
              </a:lnSpc>
              <a:spcBef>
                <a:spcPts val="0"/>
              </a:spcBef>
              <a:spcAft>
                <a:spcPts val="800"/>
              </a:spcAft>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Ces écosystèmes ont évolué pendant des milliers d'années. Les trois principaux facteurs biotiques et abiotiques qui contribuent à la formation des prairies tempérées sont : le climat, le pâturage des grands animaux et le </a:t>
            </a:r>
            <a:r>
              <a:rPr lang="fr-FR" sz="1800">
                <a:effectLst/>
                <a:latin typeface="Calibri" panose="020F0502020204030204" pitchFamily="34" charset="0"/>
                <a:ea typeface="Calibri" panose="020F0502020204030204" pitchFamily="34" charset="0"/>
                <a:cs typeface="Times New Roman" panose="02020603050405020304" pitchFamily="18" charset="0"/>
              </a:rPr>
              <a:t>feu – </a:t>
            </a:r>
            <a:r>
              <a:rPr lang="fr-FR" sz="1800" dirty="0">
                <a:effectLst/>
                <a:latin typeface="Calibri" panose="020F0502020204030204" pitchFamily="34" charset="0"/>
                <a:ea typeface="Calibri" panose="020F0502020204030204" pitchFamily="34" charset="0"/>
                <a:cs typeface="Times New Roman" panose="02020603050405020304" pitchFamily="18" charset="0"/>
              </a:rPr>
              <a:t>oui, le FEU !</a:t>
            </a:r>
          </a:p>
          <a:p>
            <a:pPr marL="0" marR="0">
              <a:lnSpc>
                <a:spcPct val="107000"/>
              </a:lnSpc>
              <a:spcBef>
                <a:spcPts val="0"/>
              </a:spcBef>
              <a:spcAft>
                <a:spcPts val="800"/>
              </a:spcAft>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Lesquels de ces facteurs sont biotiques (vivants) ou abiotiques (non vivants) ?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Cliquez</a:t>
            </a:r>
            <a:r>
              <a:rPr lang="en-US" sz="1800" dirty="0">
                <a:effectLst/>
                <a:latin typeface="Calibri" panose="020F0502020204030204" pitchFamily="34" charset="0"/>
                <a:ea typeface="Calibri" panose="020F0502020204030204" pitchFamily="34" charset="0"/>
                <a:cs typeface="Times New Roman" panose="02020603050405020304" pitchFamily="18" charset="0"/>
              </a:rPr>
              <a:t> pour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révéler</a:t>
            </a:r>
            <a:r>
              <a:rPr lang="en-US" sz="1800" dirty="0">
                <a:effectLst/>
                <a:latin typeface="Calibri" panose="020F0502020204030204" pitchFamily="34" charset="0"/>
                <a:ea typeface="Calibri" panose="020F0502020204030204" pitchFamily="34" charset="0"/>
                <a:cs typeface="Times New Roman" panose="02020603050405020304" pitchFamily="18" charset="0"/>
              </a:rPr>
              <a:t> la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réponse</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Climat (abiotique) </a:t>
            </a:r>
            <a:r>
              <a:rPr lang="fr-CA" sz="1800" dirty="0">
                <a:effectLst/>
                <a:latin typeface="Calibri" panose="020F0502020204030204" pitchFamily="34" charset="0"/>
                <a:ea typeface="Calibri" panose="020F0502020204030204" pitchFamily="34" charset="0"/>
                <a:cs typeface="Times New Roman" panose="02020603050405020304" pitchFamily="18" charset="0"/>
              </a:rPr>
              <a:t>- La quantité et la répartition des précipitations, combinées à la température, déterminent si une prairie ou une forêt peut se développer. Des précipitations minimales font en sorte que les arbres ne </a:t>
            </a:r>
            <a:r>
              <a:rPr lang="fr-CA" sz="1800">
                <a:effectLst/>
                <a:latin typeface="Calibri" panose="020F0502020204030204" pitchFamily="34" charset="0"/>
                <a:ea typeface="Calibri" panose="020F0502020204030204" pitchFamily="34" charset="0"/>
                <a:cs typeface="Times New Roman" panose="02020603050405020304" pitchFamily="18" charset="0"/>
              </a:rPr>
              <a:t>peuvent pas survivre et </a:t>
            </a:r>
            <a:r>
              <a:rPr lang="fr-CA" sz="1800" dirty="0">
                <a:effectLst/>
                <a:latin typeface="Calibri" panose="020F0502020204030204" pitchFamily="34" charset="0"/>
                <a:ea typeface="Calibri" panose="020F0502020204030204" pitchFamily="34" charset="0"/>
                <a:cs typeface="Times New Roman" panose="02020603050405020304" pitchFamily="18" charset="0"/>
              </a:rPr>
              <a:t>que les herbes ont tendance à dominer.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Feu (abiotique)</a:t>
            </a:r>
            <a:r>
              <a:rPr lang="fr-CA" sz="1800" b="1"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fr-CA" sz="1800" b="1"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La végétation des prairies favorise également le feu </a:t>
            </a:r>
            <a:r>
              <a:rPr lang="fr-CA" sz="1800" dirty="0">
                <a:effectLst/>
                <a:latin typeface="Calibri" panose="020F0502020204030204" pitchFamily="34" charset="0"/>
                <a:ea typeface="Calibri" panose="020F0502020204030204" pitchFamily="34" charset="0"/>
                <a:cs typeface="Calibri" panose="020F0502020204030204" pitchFamily="34" charset="0"/>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il s'agit d'un élément naturel de l'écosystème des prairies. Le feu aide à réduire la couverture d'espèces ligneuses (comme les arbres) et détruit la forte couverture de biomasse (l'accumulation de plantes mortes), ce qui permet à la lumière du soleil de pénétrer, favorisant ainsi la croissance de nouvelles herbes et fleurs. Le feu joue un rôle essentiel dans le maintien de la santé de nos prairies.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Pâturage (biotique) </a:t>
            </a:r>
            <a:r>
              <a:rPr lang="fr-CA" sz="1800" dirty="0">
                <a:effectLst/>
                <a:latin typeface="Calibri" panose="020F0502020204030204" pitchFamily="34" charset="0"/>
                <a:ea typeface="Calibri" panose="020F0502020204030204" pitchFamily="34" charset="0"/>
                <a:cs typeface="Times New Roman" panose="02020603050405020304" pitchFamily="18" charset="0"/>
              </a:rPr>
              <a:t>- Le pâturage de grands animaux tels que les bisons et les bovins contribue à stimuler la croissance des plantes dans les prairies. </a:t>
            </a:r>
          </a:p>
          <a:p>
            <a:pPr marL="800100" marR="0" lvl="1" indent="-342900">
              <a:lnSpc>
                <a:spcPct val="107000"/>
              </a:lnSpc>
              <a:spcBef>
                <a:spcPts val="0"/>
              </a:spcBef>
              <a:spcAft>
                <a:spcPts val="800"/>
              </a:spcAft>
              <a:buFont typeface="Arial" panose="020B0604020202020204" pitchFamily="34" charset="0"/>
              <a:buChar char="•"/>
              <a:tabLst>
                <a:tab pos="457200" algn="l"/>
              </a:tabLs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 sont ces forces biotiques et abiotiques qui contribuent à rendre l'écosystème des prairies si unique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fr-CA" sz="1800" dirty="0">
                <a:effectLst/>
                <a:latin typeface="Calibri" panose="020F0502020204030204" pitchFamily="34" charset="0"/>
                <a:ea typeface="Calibri" panose="020F0502020204030204" pitchFamily="34" charset="0"/>
                <a:cs typeface="Times New Roman" panose="02020603050405020304" pitchFamily="18" charset="0"/>
              </a:rPr>
              <a:t> T</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he Nature </a:t>
            </a:r>
            <a:r>
              <a:rPr lang="fr-CA"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Conservancy</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2022. Restaurer le feu dans les prairies indigènes.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Récupéré</a:t>
            </a:r>
            <a:r>
              <a:rPr lang="en-US" sz="1800" dirty="0">
                <a:effectLst/>
                <a:latin typeface="Calibri" panose="020F0502020204030204" pitchFamily="34" charset="0"/>
                <a:ea typeface="Calibri" panose="020F0502020204030204" pitchFamily="34" charset="0"/>
                <a:cs typeface="Times New Roman" panose="02020603050405020304" pitchFamily="18" charset="0"/>
              </a:rPr>
              <a:t> de : </a:t>
            </a:r>
            <a:r>
              <a:rPr lang="en-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Restoring Fire to Native Grasslands - The Nature Conservancy.</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15</a:t>
            </a:fld>
            <a:endParaRPr lang="en-CA"/>
          </a:p>
        </p:txBody>
      </p:sp>
    </p:spTree>
    <p:extLst>
      <p:ext uri="{BB962C8B-B14F-4D97-AF65-F5344CB8AC3E}">
        <p14:creationId xmlns:p14="http://schemas.microsoft.com/office/powerpoint/2010/main" val="1791184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 bison des plaines était particulièrement unique aux prairies du </a:t>
            </a:r>
            <a:r>
              <a:rPr lang="fr-CA" sz="1800">
                <a:effectLst/>
                <a:latin typeface="Calibri" panose="020F0502020204030204" pitchFamily="34" charset="0"/>
                <a:ea typeface="Calibri" panose="020F0502020204030204" pitchFamily="34" charset="0"/>
                <a:cs typeface="Times New Roman" panose="02020603050405020304" pitchFamily="18" charset="0"/>
              </a:rPr>
              <a:t>Canada ! Cet animal était </a:t>
            </a:r>
            <a:r>
              <a:rPr lang="fr-CA" sz="1800" dirty="0">
                <a:effectLst/>
                <a:latin typeface="Calibri" panose="020F0502020204030204" pitchFamily="34" charset="0"/>
                <a:ea typeface="Calibri" panose="020F0502020204030204" pitchFamily="34" charset="0"/>
                <a:cs typeface="Times New Roman" panose="02020603050405020304" pitchFamily="18" charset="0"/>
              </a:rPr>
              <a:t>ce que l'on </a:t>
            </a:r>
            <a:r>
              <a:rPr lang="fr-CA" sz="1800">
                <a:effectLst/>
                <a:latin typeface="Calibri" panose="020F0502020204030204" pitchFamily="34" charset="0"/>
                <a:ea typeface="Calibri" panose="020F0502020204030204" pitchFamily="34" charset="0"/>
                <a:cs typeface="Times New Roman" panose="02020603050405020304" pitchFamily="18" charset="0"/>
              </a:rPr>
              <a:t>appelle une </a:t>
            </a:r>
            <a:r>
              <a:rPr lang="fr-CA" sz="1800" b="1">
                <a:effectLst/>
                <a:latin typeface="Calibri" panose="020F0502020204030204" pitchFamily="34" charset="0"/>
                <a:ea typeface="Calibri" panose="020F0502020204030204" pitchFamily="34" charset="0"/>
                <a:cs typeface="Times New Roman" panose="02020603050405020304" pitchFamily="18" charset="0"/>
              </a:rPr>
              <a:t>espèce clé </a:t>
            </a:r>
            <a:r>
              <a:rPr lang="fr-CA" sz="1800" b="1" dirty="0">
                <a:effectLst/>
                <a:latin typeface="Calibri" panose="020F0502020204030204" pitchFamily="34" charset="0"/>
                <a:ea typeface="Calibri" panose="020F0502020204030204" pitchFamily="34" charset="0"/>
                <a:cs typeface="Times New Roman" panose="02020603050405020304" pitchFamily="18" charset="0"/>
              </a:rPr>
              <a:t>de voûte</a:t>
            </a:r>
            <a:r>
              <a:rPr lang="fr-CA" sz="1800" dirty="0">
                <a:effectLst/>
                <a:latin typeface="Calibri" panose="020F0502020204030204" pitchFamily="34" charset="0"/>
                <a:ea typeface="Calibri" panose="020F0502020204030204" pitchFamily="34" charset="0"/>
                <a:cs typeface="Times New Roman" panose="02020603050405020304" pitchFamily="18" charset="0"/>
              </a:rPr>
              <a:t>. Une espèce clé de voûte définit TOUT un écosystème ! Autrement dit, si un écosystème devait perdre son espèce clé, il pourrait ne pas exister ou changer complètement.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Autrefois, les bisons jouaient un rôle clé dans le façonnement de l'écosystème des prairies grâce à leur pâturage ; aujourd'hui, les </a:t>
            </a:r>
            <a:r>
              <a:rPr lang="fr-CA" sz="1800">
                <a:effectLst/>
                <a:latin typeface="Calibri" panose="020F0502020204030204" pitchFamily="34" charset="0"/>
                <a:ea typeface="Calibri" panose="020F0502020204030204" pitchFamily="34" charset="0"/>
                <a:cs typeface="Times New Roman" panose="02020603050405020304" pitchFamily="18" charset="0"/>
              </a:rPr>
              <a:t>bovins remplacent </a:t>
            </a:r>
            <a:r>
              <a:rPr lang="fr-CA" sz="1800" dirty="0">
                <a:effectLst/>
                <a:latin typeface="Calibri" panose="020F0502020204030204" pitchFamily="34" charset="0"/>
                <a:ea typeface="Calibri" panose="020F0502020204030204" pitchFamily="34" charset="0"/>
                <a:cs typeface="Times New Roman" panose="02020603050405020304" pitchFamily="18" charset="0"/>
              </a:rPr>
              <a:t>ce rôle. Vous en apprendrez davantage sur la façon dont les </a:t>
            </a:r>
            <a:r>
              <a:rPr lang="fr-CA" sz="1800">
                <a:effectLst/>
                <a:latin typeface="Calibri" panose="020F0502020204030204" pitchFamily="34" charset="0"/>
                <a:ea typeface="Calibri" panose="020F0502020204030204" pitchFamily="34" charset="0"/>
                <a:cs typeface="Times New Roman" panose="02020603050405020304" pitchFamily="18" charset="0"/>
              </a:rPr>
              <a:t>bovins subviennent à ce besoin </a:t>
            </a:r>
            <a:r>
              <a:rPr lang="fr-CA" sz="1800" dirty="0">
                <a:effectLst/>
                <a:latin typeface="Calibri" panose="020F0502020204030204" pitchFamily="34" charset="0"/>
                <a:ea typeface="Calibri" panose="020F0502020204030204" pitchFamily="34" charset="0"/>
                <a:cs typeface="Times New Roman" panose="02020603050405020304" pitchFamily="18" charset="0"/>
              </a:rPr>
              <a:t>dans le module 3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16</a:t>
            </a:fld>
            <a:endParaRPr lang="en-CA" dirty="0"/>
          </a:p>
        </p:txBody>
      </p:sp>
    </p:spTree>
    <p:extLst>
      <p:ext uri="{BB962C8B-B14F-4D97-AF65-F5344CB8AC3E}">
        <p14:creationId xmlns:p14="http://schemas.microsoft.com/office/powerpoint/2010/main" val="3210787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L’espèce clé de voûte est également unique dans le sens qu'aucune autre espèce ne pourrait prendre son rôle dans l'écosystème si elle disparaissait. Les espèces clés peuvent aller des plus grands organismes des écosystèmes aux plantes et aux champignons ! Cependant, ces organismes jouent généralement un rôle important dans le réseau alimentaire.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17</a:t>
            </a:fld>
            <a:endParaRPr lang="en-CA"/>
          </a:p>
        </p:txBody>
      </p:sp>
    </p:spTree>
    <p:extLst>
      <p:ext uri="{BB962C8B-B14F-4D97-AF65-F5344CB8AC3E}">
        <p14:creationId xmlns:p14="http://schemas.microsoft.com/office/powerpoint/2010/main" val="2275863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fr-CA" sz="1800" dirty="0">
                <a:effectLst/>
                <a:latin typeface="Calibri" panose="020F0502020204030204" pitchFamily="34" charset="0"/>
                <a:ea typeface="Calibri" panose="020F0502020204030204" pitchFamily="34" charset="0"/>
                <a:cs typeface="Times New Roman" panose="02020603050405020304" pitchFamily="18" charset="0"/>
              </a:rPr>
              <a:t>Pourquoi le bison était-il si important pour les prairies du Canada et quel rôle jouait-il dans cet écosystème ? La présence des bisons a contribué à accroître l'abondance et la diversité des oiseaux, des insectes et des espèces végétales dans les prairies ! Avant la colonisation européenne, il y avait jusqu'à 60 millions de bisons sur le continent et les prairies ont évolué pendant 1 000 ans avec leur présence. Leurs troupeaux étaient si grands qu'ils ne pouvaient jamais rester longtemps au même endroit, se déplaçant à travers le paysage pour brouter l'herbe. Visionnez la vidéo pour en savoir plus !</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2:30-2:55]</a:t>
            </a:r>
          </a:p>
          <a:p>
            <a:pPr>
              <a:lnSpc>
                <a:spcPct val="107000"/>
              </a:lnSpc>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800" dirty="0">
              <a:effectLst/>
              <a:latin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habitudes de broutage et de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vautrage</a:t>
            </a:r>
            <a:r>
              <a:rPr lang="fr-CA" sz="1800" dirty="0">
                <a:effectLst/>
                <a:latin typeface="Calibri" panose="020F0502020204030204" pitchFamily="34" charset="0"/>
                <a:ea typeface="Calibri" panose="020F0502020204030204" pitchFamily="34" charset="0"/>
                <a:cs typeface="Times New Roman" panose="02020603050405020304" pitchFamily="18" charset="0"/>
              </a:rPr>
              <a:t> des bisons ont contribué à créer un habitat. Les bisons broutent des graminées, qui sont des plantes à croissance rapide qui supplantent souvent les autres espèces. Grâce au broutage sélectif de ces herbes par les bisons, une grande biodiversité de plantes a pu pousser dans les zones où les herbes ne les supplantaient plus.</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Le fait de se vautrer </a:t>
            </a:r>
            <a:r>
              <a:rPr lang="fr-CA" sz="1800" dirty="0">
                <a:effectLst/>
                <a:latin typeface="Calibri" panose="020F0502020204030204" pitchFamily="34" charset="0"/>
                <a:ea typeface="Calibri" panose="020F0502020204030204" pitchFamily="34" charset="0"/>
                <a:cs typeface="Times New Roman" panose="02020603050405020304" pitchFamily="18" charset="0"/>
              </a:rPr>
              <a:t>(ou de se rouler dans la terre) aidait les bisons à se débarrasser de leur pelage d'hiver et à éviter les insectes. Les poils que les bisons laissaient derrière eux étaient utilisés par les espèces d'oiseaux pour construire et isoler leurs nids</a:t>
            </a:r>
            <a:r>
              <a:rPr lang="fr-CA" sz="1800">
                <a:effectLst/>
                <a:latin typeface="Calibri" panose="020F0502020204030204" pitchFamily="34" charset="0"/>
                <a:ea typeface="Calibri" panose="020F0502020204030204" pitchFamily="34" charset="0"/>
                <a:cs typeface="Times New Roman" panose="02020603050405020304" pitchFamily="18" charset="0"/>
              </a:rPr>
              <a:t>. L</a:t>
            </a:r>
            <a:r>
              <a:rPr lang="fr-FR" sz="1800">
                <a:effectLst/>
                <a:latin typeface="Calibri" panose="020F0502020204030204" pitchFamily="34" charset="0"/>
                <a:ea typeface="Calibri" panose="020F0502020204030204" pitchFamily="34" charset="0"/>
                <a:cs typeface="Times New Roman" panose="02020603050405020304" pitchFamily="18" charset="0"/>
              </a:rPr>
              <a:t>e vautrage des bisons dans la</a:t>
            </a:r>
            <a:r>
              <a:rPr lang="fr-CA" sz="180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terre a également contribué à ouvrir de nouvelles terres où les graines des plantes pouvaient germer et où les animaux pouvaient se terrer. Les dépressions créées par le bison retenaient également les précipitations et la fonte des neiges pendant de plus longues périodes, créant ainsi des micro-habitats dans le paysage, favorables à d'autres espèces végétales et animales que l'on ne trouve pas dans les zones ouvertes.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sabots tranchants des bisons contribuaient à aérer le sol et à découper la </a:t>
            </a:r>
            <a:r>
              <a:rPr lang="fr-CA" sz="1800">
                <a:effectLst/>
                <a:latin typeface="Calibri" panose="020F0502020204030204" pitchFamily="34" charset="0"/>
                <a:ea typeface="Calibri" panose="020F0502020204030204" pitchFamily="34" charset="0"/>
                <a:cs typeface="Times New Roman" panose="02020603050405020304" pitchFamily="18" charset="0"/>
              </a:rPr>
              <a:t>végétation, favorisant une </a:t>
            </a:r>
            <a:r>
              <a:rPr lang="fr-FR" sz="1800">
                <a:effectLst/>
                <a:latin typeface="Calibri" panose="020F0502020204030204" pitchFamily="34" charset="0"/>
                <a:ea typeface="Calibri" panose="020F0502020204030204" pitchFamily="34" charset="0"/>
                <a:cs typeface="Times New Roman" panose="02020603050405020304" pitchFamily="18" charset="0"/>
              </a:rPr>
              <a:t>décomposition et revégétation plus rapide.</a:t>
            </a:r>
            <a:r>
              <a:rPr lang="fr-CA" sz="180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Leurs excréments constituaient également un excellent engrais pour les plantes, répandant des nutriments dans tout l'écosystème et offrant un endroit où des centaines d'insectes pouvaient pondre leurs œufs. Ces populations d'insectes étaient alors également d'excellentes sources de nourriture pour de nombreuses espèces d'oiseaux dans les prairies.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100"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18</a:t>
            </a:fld>
            <a:endParaRPr lang="en-CA"/>
          </a:p>
        </p:txBody>
      </p:sp>
    </p:spTree>
    <p:extLst>
      <p:ext uri="{BB962C8B-B14F-4D97-AF65-F5344CB8AC3E}">
        <p14:creationId xmlns:p14="http://schemas.microsoft.com/office/powerpoint/2010/main" val="274959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Times New Roman" panose="02020603050405020304" pitchFamily="18" charset="0"/>
                <a:cs typeface="Calibri" panose="020F0502020204030204" pitchFamily="34" charset="0"/>
              </a:rPr>
              <a:t>Les prairies (1) sont des régions névralgiques de la biodiversité ( ce qui veut dire une région qui a une forte concentration d'espèces endémiques; (2) fournissent des services écosystémiques et (3) peuvent contribuer à atténuer l'impact des changements climatiques.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buFont typeface="+mj-lt"/>
              <a:buNone/>
            </a:pPr>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19</a:t>
            </a:fld>
            <a:endParaRPr lang="en-CA"/>
          </a:p>
        </p:txBody>
      </p:sp>
    </p:spTree>
    <p:extLst>
      <p:ext uri="{BB962C8B-B14F-4D97-AF65-F5344CB8AC3E}">
        <p14:creationId xmlns:p14="http://schemas.microsoft.com/office/powerpoint/2010/main" val="183030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451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2B2775-54D4-4062-8E52-F7292A322A37}" type="slidenum">
              <a:rPr lang="en-CA" smtClean="0"/>
              <a:t>20</a:t>
            </a:fld>
            <a:endParaRPr lang="en-CA"/>
          </a:p>
        </p:txBody>
      </p:sp>
    </p:spTree>
    <p:extLst>
      <p:ext uri="{BB962C8B-B14F-4D97-AF65-F5344CB8AC3E}">
        <p14:creationId xmlns:p14="http://schemas.microsoft.com/office/powerpoint/2010/main" val="3384541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a:effectLst/>
                <a:latin typeface="Calibri" panose="020F0502020204030204" pitchFamily="34" charset="0"/>
                <a:ea typeface="Times New Roman" panose="02020603050405020304" pitchFamily="18" charset="0"/>
                <a:cs typeface="Calibri" panose="020F0502020204030204" pitchFamily="34" charset="0"/>
              </a:rPr>
              <a:t>Mais qu'est-ce que la biodiversité? Qu'est-ce qu'une région </a:t>
            </a:r>
            <a:r>
              <a:rPr lang="fr-CA" sz="1800" dirty="0">
                <a:effectLst/>
                <a:latin typeface="Calibri" panose="020F0502020204030204" pitchFamily="34" charset="0"/>
                <a:ea typeface="Times New Roman" panose="02020603050405020304" pitchFamily="18" charset="0"/>
                <a:cs typeface="Calibri" panose="020F0502020204030204" pitchFamily="34" charset="0"/>
              </a:rPr>
              <a:t>névralgique de la biodiversité ? (Demandez à la classe ce qu'elle en pense)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Times New Roman" panose="02020603050405020304" pitchFamily="18" charset="0"/>
                <a:cs typeface="Calibri" panose="020F0502020204030204" pitchFamily="34" charset="0"/>
              </a:rPr>
              <a:t>La biodiversité désigne la variété de la vie sur Terre, des gènes qui vous composent jusqu'aux écosystèmes entiers, comme nous l'avons vu précédemment ! La biodiversité peut être mesurée à trois niveaux différents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Diversité génétique - </a:t>
            </a:r>
            <a:r>
              <a:rPr lang="fr-FR" sz="1800" b="0" dirty="0">
                <a:effectLst/>
                <a:latin typeface="Calibri" panose="020F0502020204030204" pitchFamily="34" charset="0"/>
                <a:ea typeface="Calibri" panose="020F0502020204030204" pitchFamily="34" charset="0"/>
                <a:cs typeface="Times New Roman" panose="02020603050405020304" pitchFamily="18" charset="0"/>
              </a:rPr>
              <a:t>la variété des caractéristiques génétiques d'une espèce.</a:t>
            </a:r>
          </a:p>
          <a:p>
            <a:pPr marL="800100" marR="0" lvl="1" indent="-342900">
              <a:lnSpc>
                <a:spcPct val="107000"/>
              </a:lnSpc>
              <a:spcBef>
                <a:spcPts val="0"/>
              </a:spcBef>
              <a:spcAft>
                <a:spcPts val="0"/>
              </a:spcAft>
              <a:buFont typeface="Arial" panose="020B060402020202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La diversité des espèces </a:t>
            </a:r>
            <a:r>
              <a:rPr lang="fr-FR" sz="1800" b="0" dirty="0">
                <a:effectLst/>
                <a:latin typeface="Calibri" panose="020F0502020204030204" pitchFamily="34" charset="0"/>
                <a:ea typeface="Calibri" panose="020F0502020204030204" pitchFamily="34" charset="0"/>
                <a:cs typeface="Times New Roman" panose="02020603050405020304" pitchFamily="18" charset="0"/>
              </a:rPr>
              <a:t>- la variété des différentes espèces présentes dans une communauté.</a:t>
            </a:r>
          </a:p>
          <a:p>
            <a:pPr marL="800100" marR="0" lvl="1" indent="-342900">
              <a:lnSpc>
                <a:spcPct val="107000"/>
              </a:lnSpc>
              <a:spcBef>
                <a:spcPts val="0"/>
              </a:spcBef>
              <a:spcAft>
                <a:spcPts val="0"/>
              </a:spcAft>
              <a:buFont typeface="Arial" panose="020B0604020202020204" pitchFamily="34" charset="0"/>
              <a:buChar char="•"/>
            </a:pPr>
            <a:r>
              <a:rPr lang="fr-FR" sz="1800" b="1" dirty="0">
                <a:effectLst/>
                <a:latin typeface="Calibri" panose="020F0502020204030204" pitchFamily="34" charset="0"/>
                <a:ea typeface="Calibri" panose="020F0502020204030204" pitchFamily="34" charset="0"/>
                <a:cs typeface="Times New Roman" panose="02020603050405020304" pitchFamily="18" charset="0"/>
              </a:rPr>
              <a:t>Diversité des écosystèmes </a:t>
            </a:r>
            <a:r>
              <a:rPr lang="fr-FR" sz="1800" b="0" dirty="0">
                <a:effectLst/>
                <a:latin typeface="Calibri" panose="020F0502020204030204" pitchFamily="34" charset="0"/>
                <a:ea typeface="Calibri" panose="020F0502020204030204" pitchFamily="34" charset="0"/>
                <a:cs typeface="Times New Roman" panose="02020603050405020304" pitchFamily="18" charset="0"/>
              </a:rPr>
              <a:t>- la variété des écosystèmes dans une région géographique.</a:t>
            </a:r>
          </a:p>
          <a:p>
            <a:pPr marL="800100" marR="0" lvl="1" indent="-342900">
              <a:lnSpc>
                <a:spcPct val="107000"/>
              </a:lnSpc>
              <a:spcBef>
                <a:spcPts val="0"/>
              </a:spcBef>
              <a:spcAft>
                <a:spcPts val="0"/>
              </a:spcAft>
              <a:buFont typeface="Arial" panose="020B0604020202020204" pitchFamily="34" charset="0"/>
              <a:buChar char="•"/>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Times New Roman" panose="02020603050405020304" pitchFamily="18" charset="0"/>
                <a:cs typeface="Calibri" panose="020F0502020204030204" pitchFamily="34" charset="0"/>
              </a:rPr>
              <a:t>Les régions névralgiques de la biodiversité sont des zones qui contiennent une forte concentration de biodiversité et sont ainsi riches en vie. Ces « points de concentration » abritent souvent de nombreuses espèces en péril </a:t>
            </a:r>
            <a:r>
              <a:rPr lang="fr-CA" sz="1800" b="1" dirty="0">
                <a:effectLst/>
                <a:latin typeface="Calibri" panose="020F0502020204030204" pitchFamily="34" charset="0"/>
                <a:ea typeface="Times New Roman" panose="02020603050405020304" pitchFamily="18" charset="0"/>
                <a:cs typeface="Calibri" panose="020F0502020204030204" pitchFamily="34" charset="0"/>
              </a:rPr>
              <a:t>et jouent un rôle important dans le maintien d'écosystèmes sains.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22B2775-54D4-4062-8E52-F7292A322A37}" type="slidenum">
              <a:rPr lang="en-CA" smtClean="0"/>
              <a:t>21</a:t>
            </a:fld>
            <a:endParaRPr lang="en-CA"/>
          </a:p>
        </p:txBody>
      </p:sp>
    </p:spTree>
    <p:extLst>
      <p:ext uri="{BB962C8B-B14F-4D97-AF65-F5344CB8AC3E}">
        <p14:creationId xmlns:p14="http://schemas.microsoft.com/office/powerpoint/2010/main" val="3235766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100" dirty="0">
                <a:effectLst/>
                <a:latin typeface="Calibri" panose="020F0502020204030204" pitchFamily="34" charset="0"/>
                <a:ea typeface="Calibri" panose="020F0502020204030204" pitchFamily="34" charset="0"/>
                <a:cs typeface="Times New Roman" panose="02020603050405020304" pitchFamily="18" charset="0"/>
              </a:rPr>
              <a:t>Nos prairies (</a:t>
            </a:r>
            <a:r>
              <a:rPr lang="fr-CA" sz="1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aussi connues comme des « </a:t>
            </a:r>
            <a:r>
              <a:rPr lang="fr-CA" sz="1100" dirty="0">
                <a:effectLst/>
                <a:latin typeface="Calibri" panose="020F0502020204030204" pitchFamily="34" charset="0"/>
                <a:ea typeface="Calibri" panose="020F0502020204030204" pitchFamily="34" charset="0"/>
                <a:cs typeface="Times New Roman" panose="02020603050405020304" pitchFamily="18" charset="0"/>
              </a:rPr>
              <a:t>points de concentration de la biodiversité » !) fournissent un habitat à toute une gamme d'espèces sauvages et végétales et abritent plus de </a:t>
            </a:r>
            <a:r>
              <a:rPr lang="fr-CA" sz="1100" b="1" dirty="0">
                <a:effectLst/>
                <a:latin typeface="Calibri" panose="020F0502020204030204" pitchFamily="34" charset="0"/>
                <a:ea typeface="Calibri" panose="020F0502020204030204" pitchFamily="34" charset="0"/>
                <a:cs typeface="Times New Roman" panose="02020603050405020304" pitchFamily="18" charset="0"/>
              </a:rPr>
              <a:t>60 espèces canadiennes en péril</a:t>
            </a:r>
            <a:r>
              <a:rPr lang="fr-CA" sz="1100" dirty="0">
                <a:effectLst/>
                <a:latin typeface="Calibri" panose="020F0502020204030204" pitchFamily="34" charset="0"/>
                <a:ea typeface="Calibri" panose="020F0502020204030204" pitchFamily="34" charset="0"/>
                <a:cs typeface="Times New Roman" panose="02020603050405020304" pitchFamily="18" charset="0"/>
              </a:rPr>
              <a:t>, c'est-à-dire des espèces qui risquent de disparaître de la nature. Voici quelques-unes de ces espèces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tabLst>
                <a:tab pos="914400" algn="l"/>
              </a:tabLst>
            </a:pPr>
            <a:r>
              <a:rPr lang="fr-CA" sz="1100" u="non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Putois d’Amérique </a:t>
            </a:r>
            <a:r>
              <a:rPr lang="en-CA" sz="800" u="none" dirty="0">
                <a:effectLst/>
                <a:latin typeface="Calibri" panose="020F0502020204030204" pitchFamily="34" charset="0"/>
                <a:ea typeface="Calibri" panose="020F0502020204030204" pitchFamily="34" charset="0"/>
                <a:cs typeface="Times New Roman" panose="02020603050405020304" pitchFamily="18" charset="0"/>
              </a:rPr>
              <a:t> </a:t>
            </a:r>
            <a:r>
              <a:rPr lang="fr-CA" sz="1100" dirty="0">
                <a:effectLst/>
                <a:latin typeface="Calibri" panose="020F0502020204030204" pitchFamily="34" charset="0"/>
                <a:ea typeface="Calibri" panose="020F0502020204030204" pitchFamily="34" charset="0"/>
                <a:cs typeface="Times New Roman" panose="02020603050405020304" pitchFamily="18" charset="0"/>
              </a:rPr>
              <a:t>- </a:t>
            </a:r>
            <a:r>
              <a:rPr lang="fr-CA" sz="1100" b="1" dirty="0">
                <a:effectLst/>
                <a:latin typeface="Calibri" panose="020F0502020204030204" pitchFamily="34" charset="0"/>
                <a:ea typeface="Calibri" panose="020F0502020204030204" pitchFamily="34" charset="0"/>
                <a:cs typeface="Times New Roman" panose="02020603050405020304" pitchFamily="18" charset="0"/>
              </a:rPr>
              <a:t>Disparu du pays </a:t>
            </a:r>
            <a:r>
              <a:rPr lang="fr-CA" sz="1100">
                <a:effectLst/>
                <a:latin typeface="Calibri" panose="020F0502020204030204" pitchFamily="34" charset="0"/>
                <a:ea typeface="Calibri" panose="020F0502020204030204" pitchFamily="34" charset="0"/>
                <a:cs typeface="Times New Roman" panose="02020603050405020304" pitchFamily="18" charset="0"/>
              </a:rPr>
              <a:t>- les </a:t>
            </a:r>
            <a:r>
              <a:rPr lang="fr-CA" sz="1100" dirty="0">
                <a:effectLst/>
                <a:latin typeface="Calibri" panose="020F0502020204030204" pitchFamily="34" charset="0"/>
                <a:ea typeface="Calibri" panose="020F0502020204030204" pitchFamily="34" charset="0"/>
                <a:cs typeface="Times New Roman" panose="02020603050405020304" pitchFamily="18" charset="0"/>
              </a:rPr>
              <a:t>espèces disparues du pays ne sont plus présentes à l'état sauvage au Canada, mais on peut les trouver ailleurs dans le monde. Des travaux ont été effectués pour réintroduire l'espèce dans le Parc national des Prairies dans l'espoir de rétablir ses populations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tabLst>
                <a:tab pos="914400" algn="l"/>
              </a:tabLst>
            </a:pPr>
            <a:r>
              <a:rPr lang="fr-CA" sz="1100" dirty="0">
                <a:effectLst/>
                <a:latin typeface="Calibri" panose="020F0502020204030204" pitchFamily="34" charset="0"/>
                <a:ea typeface="Calibri" panose="020F0502020204030204" pitchFamily="34" charset="0"/>
                <a:cs typeface="Times New Roman" panose="02020603050405020304" pitchFamily="18" charset="0"/>
              </a:rPr>
              <a:t>Chouette des terriers - </a:t>
            </a:r>
            <a:r>
              <a:rPr lang="fr-CA" sz="1100" b="1" dirty="0">
                <a:effectLst/>
                <a:latin typeface="Calibri" panose="020F0502020204030204" pitchFamily="34" charset="0"/>
                <a:ea typeface="Calibri" panose="020F0502020204030204" pitchFamily="34" charset="0"/>
                <a:cs typeface="Times New Roman" panose="02020603050405020304" pitchFamily="18" charset="0"/>
              </a:rPr>
              <a:t>En voie de disparition </a:t>
            </a:r>
            <a:r>
              <a:rPr lang="fr-CA" sz="1100" dirty="0">
                <a:effectLst/>
                <a:latin typeface="Calibri" panose="020F0502020204030204" pitchFamily="34" charset="0"/>
                <a:ea typeface="Calibri" panose="020F0502020204030204" pitchFamily="34" charset="0"/>
                <a:cs typeface="Times New Roman" panose="02020603050405020304" pitchFamily="18" charset="0"/>
              </a:rPr>
              <a:t>- les espèces en voie de disparition risquent de disparaître ou de s'éteindre (de ne plus exister). La </a:t>
            </a:r>
            <a:r>
              <a:rPr lang="fr-CA" sz="1100" u="non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chouette</a:t>
            </a:r>
            <a:r>
              <a:rPr lang="en-CA" sz="800" dirty="0">
                <a:effectLst/>
                <a:latin typeface="Calibri" panose="020F0502020204030204" pitchFamily="34" charset="0"/>
                <a:ea typeface="Calibri" panose="020F0502020204030204" pitchFamily="34" charset="0"/>
                <a:cs typeface="Times New Roman" panose="02020603050405020304" pitchFamily="18" charset="0"/>
              </a:rPr>
              <a:t> </a:t>
            </a:r>
            <a:r>
              <a:rPr lang="fr-CA" sz="1100" dirty="0">
                <a:effectLst/>
                <a:latin typeface="Calibri" panose="020F0502020204030204" pitchFamily="34" charset="0"/>
                <a:ea typeface="Calibri" panose="020F0502020204030204" pitchFamily="34" charset="0"/>
                <a:cs typeface="Times New Roman" panose="02020603050405020304" pitchFamily="18" charset="0"/>
              </a:rPr>
              <a:t> des terriers est la plus touchée par la perte d'habitat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tabLst>
                <a:tab pos="914400" algn="l"/>
              </a:tabLst>
            </a:pPr>
            <a:r>
              <a:rPr lang="fr-CA" sz="1100" dirty="0">
                <a:effectLst/>
                <a:latin typeface="Calibri" panose="020F0502020204030204" pitchFamily="34" charset="0"/>
                <a:ea typeface="Calibri" panose="020F0502020204030204" pitchFamily="34" charset="0"/>
                <a:cs typeface="Times New Roman" panose="02020603050405020304" pitchFamily="18" charset="0"/>
              </a:rPr>
              <a:t>Bison des plaines - </a:t>
            </a:r>
            <a:r>
              <a:rPr lang="fr-CA" sz="1100" b="1" dirty="0">
                <a:effectLst/>
                <a:latin typeface="Calibri" panose="020F0502020204030204" pitchFamily="34" charset="0"/>
                <a:ea typeface="Calibri" panose="020F0502020204030204" pitchFamily="34" charset="0"/>
                <a:cs typeface="Times New Roman" panose="02020603050405020304" pitchFamily="18" charset="0"/>
              </a:rPr>
              <a:t>Menacé </a:t>
            </a:r>
            <a:r>
              <a:rPr lang="fr-CA" sz="1100">
                <a:effectLst/>
                <a:latin typeface="Calibri" panose="020F0502020204030204" pitchFamily="34" charset="0"/>
                <a:ea typeface="Calibri" panose="020F0502020204030204" pitchFamily="34" charset="0"/>
                <a:cs typeface="Times New Roman" panose="02020603050405020304" pitchFamily="18" charset="0"/>
              </a:rPr>
              <a:t>- les </a:t>
            </a:r>
            <a:r>
              <a:rPr lang="fr-CA" sz="1100" dirty="0">
                <a:effectLst/>
                <a:latin typeface="Calibri" panose="020F0502020204030204" pitchFamily="34" charset="0"/>
                <a:ea typeface="Calibri" panose="020F0502020204030204" pitchFamily="34" charset="0"/>
                <a:cs typeface="Times New Roman" panose="02020603050405020304" pitchFamily="18" charset="0"/>
              </a:rPr>
              <a:t>espèces menacées risquent de devenir des espèces en voie de disparition si aucune mesure n'est prise. Le bison a un jour frôlé l'extinction, mais a été réintroduit avec succès dans certaines régions après avoir été absent des prairies pendant 120 ans.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tabLst>
                <a:tab pos="914400" algn="l"/>
              </a:tabLst>
            </a:pPr>
            <a:r>
              <a:rPr lang="fr-CA" sz="1100" dirty="0">
                <a:effectLst/>
                <a:latin typeface="Calibri" panose="020F0502020204030204" pitchFamily="34" charset="0"/>
                <a:ea typeface="Calibri" panose="020F0502020204030204" pitchFamily="34" charset="0"/>
                <a:cs typeface="Times New Roman" panose="02020603050405020304" pitchFamily="18" charset="0"/>
              </a:rPr>
              <a:t>Courlis à long bec - </a:t>
            </a:r>
            <a:r>
              <a:rPr lang="fr-CA" sz="1100" b="1" dirty="0">
                <a:effectLst/>
                <a:latin typeface="Calibri" panose="020F0502020204030204" pitchFamily="34" charset="0"/>
                <a:ea typeface="Calibri" panose="020F0502020204030204" pitchFamily="34" charset="0"/>
                <a:cs typeface="Times New Roman" panose="02020603050405020304" pitchFamily="18" charset="0"/>
              </a:rPr>
              <a:t>Préoccupation spéciale </a:t>
            </a:r>
            <a:r>
              <a:rPr lang="fr-CA" sz="1100">
                <a:effectLst/>
                <a:latin typeface="Calibri" panose="020F0502020204030204" pitchFamily="34" charset="0"/>
                <a:ea typeface="Calibri" panose="020F0502020204030204" pitchFamily="34" charset="0"/>
                <a:cs typeface="Times New Roman" panose="02020603050405020304" pitchFamily="18" charset="0"/>
              </a:rPr>
              <a:t>- les </a:t>
            </a:r>
            <a:r>
              <a:rPr lang="fr-CA" sz="1100" dirty="0">
                <a:effectLst/>
                <a:latin typeface="Calibri" panose="020F0502020204030204" pitchFamily="34" charset="0"/>
                <a:ea typeface="Calibri" panose="020F0502020204030204" pitchFamily="34" charset="0"/>
                <a:cs typeface="Times New Roman" panose="02020603050405020304" pitchFamily="18" charset="0"/>
              </a:rPr>
              <a:t>espèces préoccupantes ont connu un déclin de leur population et pourraient devenir menacées ou en voie de disparition. Le courlis à long bec est un oiseau de rivage qui se reproduit dans les Prairies du Canada, où son habitat est menacé et où les effectifs ont diminué à l'échelle régionale.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22</a:t>
            </a:fld>
            <a:endParaRPr lang="en-CA" dirty="0"/>
          </a:p>
        </p:txBody>
      </p:sp>
    </p:spTree>
    <p:extLst>
      <p:ext uri="{BB962C8B-B14F-4D97-AF65-F5344CB8AC3E}">
        <p14:creationId xmlns:p14="http://schemas.microsoft.com/office/powerpoint/2010/main" val="6314093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prairies abritent également de nombreuses herbes ! Il s'agit d'un écosystème mixte, ce qui signifie qu'aucune espèce ne domine, mais qu'il y a un mélange d'herbes. Il pourrait y avoir jusqu'à plus de 70 espèces de plantes sous vos pieds !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Certaines</a:t>
            </a:r>
            <a:r>
              <a:rPr lang="en-CA" sz="1800" dirty="0">
                <a:effectLst/>
                <a:latin typeface="Calibri" panose="020F0502020204030204" pitchFamily="34" charset="0"/>
                <a:ea typeface="Calibri" panose="020F0502020204030204" pitchFamily="34" charset="0"/>
                <a:cs typeface="Times New Roman" panose="02020603050405020304" pitchFamily="18" charset="0"/>
              </a:rPr>
              <a:t> de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ces</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espèces</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uniques</a:t>
            </a:r>
            <a:r>
              <a:rPr lang="en-CA" sz="1800" dirty="0">
                <a:effectLst/>
                <a:latin typeface="Calibri" panose="020F0502020204030204" pitchFamily="34" charset="0"/>
                <a:ea typeface="Calibri" panose="020F0502020204030204" pitchFamily="34" charset="0"/>
                <a:cs typeface="Times New Roman" panose="02020603050405020304" pitchFamily="18" charset="0"/>
              </a:rPr>
              <a:t> sont : </a:t>
            </a: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Le </a:t>
            </a:r>
            <a:r>
              <a:rPr lang="fr-CA" sz="1800" u="none"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boutelou</a:t>
            </a:r>
            <a:r>
              <a:rPr lang="fr-CA" sz="1800" u="non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grêle</a:t>
            </a:r>
            <a:r>
              <a:rPr lang="en-CA" sz="1800" u="none" dirty="0">
                <a:effectLst/>
                <a:latin typeface="Calibri" panose="020F0502020204030204" pitchFamily="34" charset="0"/>
                <a:ea typeface="Calibri" panose="020F0502020204030204" pitchFamily="34" charset="0"/>
                <a:cs typeface="Times New Roman" panose="02020603050405020304" pitchFamily="18" charset="0"/>
              </a:rPr>
              <a:t> </a:t>
            </a:r>
            <a:r>
              <a:rPr lang="fr-CA" sz="1800" u="none"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[herbe des prairies] cette plante est l'une des sources de nourriture préférées du bison des plaines et était souvent utilisée par les peuples autochtones pour prédire les hivers à venir ! Si une seule tête de graine poussait sur les tiges de la plante, les hivers devaient être plus doux.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S'il</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en</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poussait</a:t>
            </a:r>
            <a:r>
              <a:rPr lang="en-CA" sz="1800" dirty="0">
                <a:effectLst/>
                <a:latin typeface="Calibri" panose="020F0502020204030204" pitchFamily="34" charset="0"/>
                <a:ea typeface="Calibri" panose="020F0502020204030204" pitchFamily="34" charset="0"/>
                <a:cs typeface="Times New Roman" panose="02020603050405020304" pitchFamily="18" charset="0"/>
              </a:rPr>
              <a:t> deux,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l'hiver</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serait</a:t>
            </a:r>
            <a:r>
              <a:rPr lang="en-CA" sz="1800" dirty="0">
                <a:effectLst/>
                <a:latin typeface="Calibri" panose="020F0502020204030204" pitchFamily="34" charset="0"/>
                <a:ea typeface="Calibri" panose="020F0502020204030204" pitchFamily="34" charset="0"/>
                <a:cs typeface="Times New Roman" panose="02020603050405020304" pitchFamily="18" charset="0"/>
              </a:rPr>
              <a:t> plus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rigoureux</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L'armoise argentée - [arbuste] possède de longues racines pivotantes qui lui permettent d'atteindre l'eau pendant les périodes de sécheresse et constitue une source de nourriture importante pour l'antilope d’Amérique et le tétras des armoises. Cette plante était également souvent utilisée à des fins médicinales par les peuples autochtones pour soulager les maux de tête et d'estomac.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L’armoise douce [plante herbacée à feuilles larges] - cette espèce végétale, commune dans les prairies, est une plante </a:t>
            </a:r>
            <a:r>
              <a:rPr lang="fr-CA" sz="1800">
                <a:effectLst/>
                <a:latin typeface="Calibri" panose="020F0502020204030204" pitchFamily="34" charset="0"/>
                <a:ea typeface="Calibri" panose="020F0502020204030204" pitchFamily="34" charset="0"/>
                <a:cs typeface="Times New Roman" panose="02020603050405020304" pitchFamily="18" charset="0"/>
              </a:rPr>
              <a:t>traditionnelle de la nation autochtone Blackfoot </a:t>
            </a:r>
            <a:r>
              <a:rPr lang="fr-CA" sz="1800" dirty="0">
                <a:effectLst/>
                <a:latin typeface="Calibri" panose="020F0502020204030204" pitchFamily="34" charset="0"/>
                <a:ea typeface="Calibri" panose="020F0502020204030204" pitchFamily="34" charset="0"/>
                <a:cs typeface="Times New Roman" panose="02020603050405020304" pitchFamily="18" charset="0"/>
              </a:rPr>
              <a:t>et est encore utilisée aujourd'hui </a:t>
            </a:r>
            <a:r>
              <a:rPr lang="fr-CA" sz="1800">
                <a:effectLst/>
                <a:latin typeface="Calibri" panose="020F0502020204030204" pitchFamily="34" charset="0"/>
                <a:ea typeface="Calibri" panose="020F0502020204030204" pitchFamily="34" charset="0"/>
                <a:cs typeface="Times New Roman" panose="02020603050405020304" pitchFamily="18" charset="0"/>
              </a:rPr>
              <a:t>pour des fins de </a:t>
            </a:r>
            <a:r>
              <a:rPr lang="fr-CA" sz="1800" dirty="0">
                <a:effectLst/>
                <a:latin typeface="Calibri" panose="020F0502020204030204" pitchFamily="34" charset="0"/>
                <a:ea typeface="Calibri" panose="020F0502020204030204" pitchFamily="34" charset="0"/>
                <a:cs typeface="Times New Roman" panose="02020603050405020304" pitchFamily="18" charset="0"/>
              </a:rPr>
              <a:t>purification spirituelle.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fr-CA" sz="1800" u="non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L'orchidée frangée des prairies </a:t>
            </a:r>
            <a:r>
              <a:rPr lang="en-CA" sz="1800" u="none"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est en danger de disparition au niveau provincial et national au Canada, et environ 50 % de toutes les plantes connues de cette espèce dans le monde se trouvent au Manitoba. </a:t>
            </a:r>
          </a:p>
          <a:p>
            <a:pPr marL="800100" marR="0" lvl="1" indent="-342900">
              <a:lnSpc>
                <a:spcPct val="107000"/>
              </a:lnSpc>
              <a:spcBef>
                <a:spcPts val="0"/>
              </a:spcBef>
              <a:spcAft>
                <a:spcPts val="800"/>
              </a:spcAft>
              <a:buFont typeface="Arial" panose="020B0604020202020204" pitchFamily="34" charset="0"/>
              <a:buChar char="•"/>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Pour plus d'informations sur les plantes indigènes des prairies, consultez </a:t>
            </a:r>
            <a:r>
              <a:rPr lang="fr-CA" sz="1800">
                <a:effectLst/>
                <a:latin typeface="Calibri" panose="020F0502020204030204" pitchFamily="34" charset="0"/>
                <a:ea typeface="Calibri" panose="020F0502020204030204" pitchFamily="34" charset="0"/>
                <a:cs typeface="Times New Roman" panose="02020603050405020304" pitchFamily="18" charset="0"/>
              </a:rPr>
              <a:t>cette ressource </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plants-e.pdf (parkscanadahistory.com</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https://www.btb.termiumplus.gc.ca/tpv2alpha/alpha-eng.html?lang=eng&amp;i=1&amp;srchtxt=BOUTELOU+GRELE&amp;codom2nd_wet=1#resultrecs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23</a:t>
            </a:fld>
            <a:endParaRPr lang="en-CA"/>
          </a:p>
        </p:txBody>
      </p:sp>
    </p:spTree>
    <p:extLst>
      <p:ext uri="{BB962C8B-B14F-4D97-AF65-F5344CB8AC3E}">
        <p14:creationId xmlns:p14="http://schemas.microsoft.com/office/powerpoint/2010/main" val="39376069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800" dirty="0">
                <a:effectLst/>
                <a:latin typeface="Calibri" panose="020F0502020204030204" pitchFamily="34" charset="0"/>
                <a:ea typeface="Calibri" panose="020F0502020204030204" pitchFamily="34" charset="0"/>
                <a:cs typeface="Times New Roman" panose="02020603050405020304" pitchFamily="18" charset="0"/>
              </a:rPr>
              <a:t>N'oubliez pas que les services écosystémiques sont tous ces merveilleux avantages que les écosystèmes peuvent fournir ! En tant que points de concentration de biodiversité, les écosystèmes des </a:t>
            </a:r>
            <a:r>
              <a:rPr lang="fr-CA" sz="1800">
                <a:effectLst/>
                <a:latin typeface="Calibri" panose="020F0502020204030204" pitchFamily="34" charset="0"/>
                <a:ea typeface="Calibri" panose="020F0502020204030204" pitchFamily="34" charset="0"/>
                <a:cs typeface="Times New Roman" panose="02020603050405020304" pitchFamily="18" charset="0"/>
              </a:rPr>
              <a:t>prairies permettent d'offrir </a:t>
            </a:r>
            <a:r>
              <a:rPr lang="fr-CA" sz="1800" dirty="0">
                <a:effectLst/>
                <a:latin typeface="Calibri" panose="020F0502020204030204" pitchFamily="34" charset="0"/>
                <a:ea typeface="Calibri" panose="020F0502020204030204" pitchFamily="34" charset="0"/>
                <a:cs typeface="Times New Roman" panose="02020603050405020304" pitchFamily="18" charset="0"/>
              </a:rPr>
              <a:t>un grand nombre de services écosystémiques, dont certains ont un impact sur votre vie quotidienne, même si vous ne vous en rendez pas compte !</a:t>
            </a:r>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24</a:t>
            </a:fld>
            <a:endParaRPr lang="en-CA"/>
          </a:p>
        </p:txBody>
      </p:sp>
    </p:spTree>
    <p:extLst>
      <p:ext uri="{BB962C8B-B14F-4D97-AF65-F5344CB8AC3E}">
        <p14:creationId xmlns:p14="http://schemas.microsoft.com/office/powerpoint/2010/main" val="2935154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réflexion sur les services écosystémiques n'est pas une idée nouvelle. Il existe de multiples façons de connaître et de comprendre le monde qui nous entoure. Dans le domaine de la science et de la conservation, il existe une approche dominante qui utilise la science occidentale pour essayer de comprendre le fonctionnement de notre univers. Ce point de vue considère que les gens (nous) sont séparés de l'écosystème.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Toutefois, que se passerait-il si nous nous considérions comme faisant partie de l'écosystème ? Historiquement, le savoir autochtone </a:t>
            </a:r>
            <a:r>
              <a:rPr lang="fr-CA" sz="1800" dirty="0">
                <a:effectLst/>
                <a:latin typeface="Calibri" panose="020F0502020204030204" pitchFamily="34" charset="0"/>
                <a:ea typeface="Calibri" panose="020F0502020204030204" pitchFamily="34" charset="0"/>
                <a:cs typeface="Calibri" panose="020F0502020204030204" pitchFamily="34" charset="0"/>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ou le savoir traditionnel </a:t>
            </a:r>
            <a:r>
              <a:rPr lang="fr-CA" sz="1800" dirty="0">
                <a:effectLst/>
                <a:latin typeface="Calibri" panose="020F0502020204030204" pitchFamily="34" charset="0"/>
                <a:ea typeface="Calibri" panose="020F0502020204030204" pitchFamily="34" charset="0"/>
                <a:cs typeface="Calibri" panose="020F0502020204030204" pitchFamily="34" charset="0"/>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a compris et respecté ce cercle de vie qui existe en harmonie dans notre environnement.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Cette peinture de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Norval</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Morrisseau</a:t>
            </a:r>
            <a:r>
              <a:rPr lang="fr-CA" sz="1800" dirty="0">
                <a:effectLst/>
                <a:latin typeface="Calibri" panose="020F0502020204030204" pitchFamily="34" charset="0"/>
                <a:ea typeface="Calibri" panose="020F0502020204030204" pitchFamily="34" charset="0"/>
                <a:cs typeface="Times New Roman" panose="02020603050405020304" pitchFamily="18" charset="0"/>
              </a:rPr>
              <a:t> (le grand-père de l'art autochtone contemporain au Canada) montre le lien profond avec la terre et l'unité de toutes choses selon la vision du monde des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Anishinaabe</a:t>
            </a:r>
            <a:r>
              <a:rPr lang="fr-CA" sz="1800" dirty="0">
                <a:effectLst/>
                <a:latin typeface="Calibri" panose="020F0502020204030204" pitchFamily="34" charset="0"/>
                <a:ea typeface="Calibri" panose="020F0502020204030204" pitchFamily="34" charset="0"/>
                <a:cs typeface="Times New Roman" panose="02020603050405020304" pitchFamily="18" charset="0"/>
              </a:rPr>
              <a:t>. En utilisant une approche intégrative consistant à tisser ces deux modes de connaissance, nous pouvons commencer à mieux comprendre le monde qui nous entoure. C'est ce qu'on appelle parfois la vision à deux yeux, un concept qui nous vient de l'aîné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Mi'kmaq</a:t>
            </a:r>
            <a:r>
              <a:rPr lang="fr-CA" sz="1800" dirty="0">
                <a:effectLst/>
                <a:latin typeface="Calibri" panose="020F0502020204030204" pitchFamily="34" charset="0"/>
                <a:ea typeface="Calibri" panose="020F0502020204030204" pitchFamily="34" charset="0"/>
                <a:cs typeface="Times New Roman" panose="02020603050405020304" pitchFamily="18" charset="0"/>
              </a:rPr>
              <a:t> Albert Marshal. La vision à deux yeux fait référence à l'apprentissage de la vision d'un œil avec les forces des modes de connaissance autochtones et de l'autre œil avec les forces des modes de connaissance occidentaux et à l'utilisation de ces deux yeux ensemble.</a:t>
            </a: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Explorons d'un peu plus près certaines de ces relations écosystémiques...</a:t>
            </a:r>
          </a:p>
          <a:p>
            <a:endParaRPr lang="en-US" dirty="0"/>
          </a:p>
        </p:txBody>
      </p:sp>
      <p:sp>
        <p:nvSpPr>
          <p:cNvPr id="4" name="Slide Number Placeholder 3"/>
          <p:cNvSpPr>
            <a:spLocks noGrp="1"/>
          </p:cNvSpPr>
          <p:nvPr>
            <p:ph type="sldNum" sz="quarter" idx="5"/>
          </p:nvPr>
        </p:nvSpPr>
        <p:spPr/>
        <p:txBody>
          <a:bodyPr/>
          <a:lstStyle/>
          <a:p>
            <a:fld id="{863E6DDC-6814-426B-836F-B5C715FBAE47}" type="slidenum">
              <a:rPr lang="en-CA" smtClean="0"/>
              <a:t>25</a:t>
            </a:fld>
            <a:endParaRPr lang="en-CA"/>
          </a:p>
        </p:txBody>
      </p:sp>
    </p:spTree>
    <p:extLst>
      <p:ext uri="{BB962C8B-B14F-4D97-AF65-F5344CB8AC3E}">
        <p14:creationId xmlns:p14="http://schemas.microsoft.com/office/powerpoint/2010/main" val="42442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Soutien :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Comme nous venons de l'apprendre, les prairies fournissent un habitat à toute une série d'espèces animales et végétales, ce qui constitue un </a:t>
            </a: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service écosystémique de soutien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Cet habitat essentiel est indispensable au maintien de la biodiversité et de toutes ces espèces en péril dont nous avons parlé plus tôt ! Les prairies servent d'habitat à toute une série d'espèces, y compris des oiseaux chanteurs comme </a:t>
            </a:r>
            <a:r>
              <a:rPr lang="fr-CA" sz="180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a:t>
            </a:r>
            <a:r>
              <a:rPr lang="fr-CA" sz="1800" u="sng"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sturnelle</a:t>
            </a:r>
            <a:r>
              <a:rPr lang="fr-CA" sz="180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et le goglu des prés, des espèces qui broutent comme l'antilope d’Amérique et le lièvre d'Amérique, et des prédateurs comme le renard véloce, l'épervier et le blaireau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prairies sont également importantes pour fournir un habitat aux espèces vivant dans les milieux humides. Nos prairies sont également des </a:t>
            </a: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hautes terres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où les oiseaux aquatiques provenant des milieux humides voisins peuvent </a:t>
            </a:r>
            <a:r>
              <a:rPr lang="fr-CA" sz="1800" dirty="0">
                <a:solidFill>
                  <a:srgbClr val="00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nicher et se reposer.</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Les prairies fournissent de la nourriture et un abri aux canards et aux oiseaux nicheurs. Ces oiseaux et canards nichent au sol et comptent sur les hautes herbes pour protéger leurs petits des prédateurs.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buFontTx/>
              <a:buAutoNum type="alphaLcPeriod"/>
            </a:pPr>
            <a:endParaRPr lang="en-US" sz="1800" dirty="0">
              <a:effectLst/>
              <a:latin typeface="Calibri"/>
              <a:ea typeface="Calibri" panose="020F0502020204030204" pitchFamily="34" charset="0"/>
              <a:cs typeface="Calibri"/>
            </a:endParaRPr>
          </a:p>
          <a:p>
            <a:pPr marL="285750" indent="-285750">
              <a:lnSpc>
                <a:spcPct val="107000"/>
              </a:lnSpc>
              <a:buFontTx/>
              <a:buAutoNum type="alphaLcPeriod"/>
            </a:pPr>
            <a:endParaRPr lang="en-CA"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26</a:t>
            </a:fld>
            <a:endParaRPr lang="en-CA"/>
          </a:p>
        </p:txBody>
      </p:sp>
    </p:spTree>
    <p:extLst>
      <p:ext uri="{BB962C8B-B14F-4D97-AF65-F5344CB8AC3E}">
        <p14:creationId xmlns:p14="http://schemas.microsoft.com/office/powerpoint/2010/main" val="28121642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Culturel :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a:t>
            </a: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plupart des choses que nous aimons dans la nature sont dues aux </a:t>
            </a: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services écosystémiques culturels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fournis par nos prairies. Leur beauté naturelle a une valeur esthétique, et la façon dont nous utilisons ces espaces a une valeur récréative et sociale. Les écosystèmes de nos prairies offrent des possibilités fantastiques pour faire des sorties, apprendre et explorer ! Ils sont parfaits pour observer la faune et les oiseaux, pour faire de la randonnée ou du vélo de montagne sur des sentiers désignés, ou pour essayer des  loisirs traditionnels comme l'équitation et la photographie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Ces expériences offrent à leur tour de nombreuses valeurs éducatives qui nous permettent d'en apprendre davantage sur les espèces végétales et </a:t>
            </a:r>
            <a:r>
              <a:rPr lang="fr-CA"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animales, le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patrimoine culturel, les rituels et </a:t>
            </a:r>
            <a:r>
              <a:rPr lang="fr-CA"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les traditions,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langues et les connaissances traditionnelles qui sont fondées sur nos interactions avec ces écosystèmes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Découvrez quelques-unes des options d'exploration des prairies en visitant un parc national </a:t>
            </a:r>
            <a:r>
              <a:rPr lang="fr-CA"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https://parcs.canada.ca/pn-np/sk/grasslands/activ</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863E6DDC-6814-426B-836F-B5C715FBAE47}" type="slidenum">
              <a:rPr lang="en-CA" smtClean="0"/>
              <a:t>27</a:t>
            </a:fld>
            <a:endParaRPr lang="en-CA"/>
          </a:p>
        </p:txBody>
      </p:sp>
    </p:spTree>
    <p:extLst>
      <p:ext uri="{BB962C8B-B14F-4D97-AF65-F5344CB8AC3E}">
        <p14:creationId xmlns:p14="http://schemas.microsoft.com/office/powerpoint/2010/main" val="2332259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Approvisionnement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Des prairies saines contribuent à nous fournir de nombreuses ressources, notamment de l'eau, de la nourriture, des ressources et des médicaments.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Elles fournissent du fourrage (nourriture telle que l'herbe ou le foin) pour le bétail (animaux de ferme élevés pour travailler ou pour produire des ressources et de la nourriture comme la viande, les œufs, le lait, etc.) Les prairies offrent également un espace pour la chasse. Dans le passé, le bison était chassé par les peuples autochtones. Les peaux de bison étaient utilisées pour fabriquer des vêtements, et la viande était utilisée pour l'alimentation et le commerce.</a:t>
            </a:r>
          </a:p>
          <a:p>
            <a:pPr marL="0" marR="0">
              <a:lnSpc>
                <a:spcPct val="107000"/>
              </a:lnSpc>
              <a:spcBef>
                <a:spcPts val="0"/>
              </a:spcBef>
              <a:spcAft>
                <a:spcPts val="800"/>
              </a:spcAft>
            </a:pPr>
            <a:endPar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Enfin, de nombreuses plantes indigènes que l'on trouve dans les écosystèmes de prairie, dont certaines dont nous avons discuté précédemment, sont des plantes médicinales et ont une variété d'applications importantes pour de nombreuses traditions et utilisations culturelles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28</a:t>
            </a:fld>
            <a:endParaRPr lang="en-CA"/>
          </a:p>
        </p:txBody>
      </p:sp>
    </p:spTree>
    <p:extLst>
      <p:ext uri="{BB962C8B-B14F-4D97-AF65-F5344CB8AC3E}">
        <p14:creationId xmlns:p14="http://schemas.microsoft.com/office/powerpoint/2010/main" val="543114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solidFill>
                  <a:srgbClr val="000000"/>
                </a:solidFill>
                <a:effectLst/>
                <a:latin typeface="Calibri" panose="020F0502020204030204" pitchFamily="34" charset="0"/>
                <a:ea typeface="Calibri" panose="020F0502020204030204" pitchFamily="34" charset="0"/>
              </a:rPr>
              <a:t>Régulation </a:t>
            </a:r>
            <a:r>
              <a:rPr lang="en-US" sz="1200" b="1" dirty="0">
                <a:solidFill>
                  <a:schemeClr val="tx1"/>
                </a:solidFill>
                <a:effectLst/>
                <a:latin typeface="+mn-lt"/>
                <a:ea typeface="+mn-ea"/>
                <a:cs typeface="Calibri"/>
              </a:rPr>
              <a:t>: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Un service écosystémique que vous ne connaissez peut-être pas est la pollinisation ! Nos prairies fournissent un habitat à des milliers d'espèces de pollinisateurs, notamment des chauves-souris, des mouches, des papillons de nuit, des coléoptères, des papillons et nos abeilles ! Un tiers de la nourriture que nous mangeons provient de plantes pollinisées par ces pollinisateurs.</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Nos prairies aident à soutenir ces espèces et ces espèces aident à nous nourrir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29</a:t>
            </a:fld>
            <a:endParaRPr lang="en-CA"/>
          </a:p>
        </p:txBody>
      </p:sp>
    </p:spTree>
    <p:extLst>
      <p:ext uri="{BB962C8B-B14F-4D97-AF65-F5344CB8AC3E}">
        <p14:creationId xmlns:p14="http://schemas.microsoft.com/office/powerpoint/2010/main" val="3394391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2B2775-54D4-4062-8E52-F7292A322A37}" type="slidenum">
              <a:rPr lang="en-CA" smtClean="0"/>
              <a:t>3</a:t>
            </a:fld>
            <a:endParaRPr lang="en-CA"/>
          </a:p>
        </p:txBody>
      </p:sp>
    </p:spTree>
    <p:extLst>
      <p:ext uri="{BB962C8B-B14F-4D97-AF65-F5344CB8AC3E}">
        <p14:creationId xmlns:p14="http://schemas.microsoft.com/office/powerpoint/2010/main" val="41381552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a:effectLst/>
                <a:latin typeface="Calibri" panose="020F0502020204030204" pitchFamily="34" charset="0"/>
                <a:ea typeface="Calibri" panose="020F0502020204030204" pitchFamily="34" charset="0"/>
                <a:cs typeface="Times New Roman" panose="02020603050405020304" pitchFamily="18" charset="0"/>
              </a:rPr>
              <a:t>Comment pensez-vous que ces écosystèmes peuvent contribuer à l'atténuation de l'impact des changements climatiques ?</a:t>
            </a:r>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30</a:t>
            </a:fld>
            <a:endParaRPr lang="en-CA"/>
          </a:p>
        </p:txBody>
      </p:sp>
    </p:spTree>
    <p:extLst>
      <p:ext uri="{BB962C8B-B14F-4D97-AF65-F5344CB8AC3E}">
        <p14:creationId xmlns:p14="http://schemas.microsoft.com/office/powerpoint/2010/main" val="31864991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Service de Régulation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dirty="0">
              <a:cs typeface="Calibri"/>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prairies sont de puissants puits de carbone ! Un puits de carbone, c'est quand quelque chose absorbe plus de carbone qu’il en libère.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 carbone peut être stocké dans trois « bassins » ou « puits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tabLst>
                <a:tab pos="457200" algn="l"/>
              </a:tabLs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Biomasse vivante (feuilles, herbes et racines d'une plante)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tabLst>
                <a:tab pos="457200" algn="l"/>
              </a:tabLs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Biomasse morte (feuilles mortes et débris)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Sol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en-CA" dirty="0">
              <a:cs typeface="Calibri" panose="020F0502020204030204"/>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31</a:t>
            </a:fld>
            <a:endParaRPr lang="en-CA"/>
          </a:p>
        </p:txBody>
      </p:sp>
    </p:spTree>
    <p:extLst>
      <p:ext uri="{BB962C8B-B14F-4D97-AF65-F5344CB8AC3E}">
        <p14:creationId xmlns:p14="http://schemas.microsoft.com/office/powerpoint/2010/main" val="38369758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Dans nos prairies, la biodiversité endémique des espèces végétales rend ces écosystèmes incroyablement importants pour aider à atténuer les effets des changements climatiques grâce à leur capacité à séquestrer le carbone dans le sol. Notre sol peut contenir plus de carbone que l'atmosphère et toute la végétation réunie ! Et dans nos écosystèmes de prairies tempérées, c'est là que la majeure partie du carbone est stockée, en emprisonnant le carbone dans les profondeurs de ces sols – où est </a:t>
            </a: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stocké jusqu'à 30 % du carbone organique mondial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Mais comment cela se peut-il?</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32</a:t>
            </a:fld>
            <a:endParaRPr lang="en-CA"/>
          </a:p>
        </p:txBody>
      </p:sp>
    </p:spTree>
    <p:extLst>
      <p:ext uri="{BB962C8B-B14F-4D97-AF65-F5344CB8AC3E}">
        <p14:creationId xmlns:p14="http://schemas.microsoft.com/office/powerpoint/2010/main" val="42802234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C'est sous la surface que vous trouverez la majeure partie de la biomasse végétale des espèces qui pousse dans les prairies du Canada ! Les plantes des prairies ont des systèmes racinaires complexes  et longs qui leur permettent d'atteindre des sources d'eau en profondeur dans le sol lorsqu'il y a des sécheresses (n'oubliez pas qu'il y a peu de pluie dans cet écosystème !) Ces racines peuvent atteindre jusqu'à 14 pieds de long! (Regardez quelques images sympas et lisez la suite ici : https://www.nationalgeographic.com/photography/article/digging-deep-reveals-the-intricate-world-of-roots)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Ces </a:t>
            </a:r>
            <a:r>
              <a:rPr lang="fr-CA" sz="1800" dirty="0">
                <a:effectLst/>
                <a:latin typeface="Calibri" panose="020F0502020204030204" pitchFamily="34" charset="0"/>
                <a:ea typeface="Calibri" panose="020F0502020204030204" pitchFamily="34" charset="0"/>
                <a:cs typeface="Calibri" panose="020F0502020204030204" pitchFamily="34" charset="0"/>
              </a:rPr>
              <a:t>systèmes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racinaires denses </a:t>
            </a:r>
            <a:r>
              <a:rPr lang="fr-CA" sz="1800" dirty="0">
                <a:effectLst/>
                <a:latin typeface="Calibri" panose="020F0502020204030204" pitchFamily="34" charset="0"/>
                <a:ea typeface="Calibri" panose="020F0502020204030204" pitchFamily="34" charset="0"/>
                <a:cs typeface="Calibri" panose="020F0502020204030204" pitchFamily="34" charset="0"/>
              </a:rPr>
              <a:t>font des prairies d'incroyables puits de carbone !</a:t>
            </a:r>
            <a:r>
              <a:rPr lang="fr-CA" sz="1800" baseline="30000" dirty="0">
                <a:effectLst/>
                <a:latin typeface="Calibri" panose="020F0502020204030204" pitchFamily="34" charset="0"/>
                <a:ea typeface="Calibri" panose="020F0502020204030204" pitchFamily="34" charset="0"/>
                <a:cs typeface="Calibri" panose="020F0502020204030204" pitchFamily="34" charset="0"/>
              </a:rPr>
              <a:t>1</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Elles sont également fantastiques pour contribuer à l'atténuation des inondations, à l'érosion des sols et pour fournir un habitat aux microbes !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Pawlok</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Dass</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et al 2018 Environ.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Res</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Lett</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13 074027.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buNone/>
            </a:pPr>
            <a:endParaRPr lang="en-US"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33</a:t>
            </a:fld>
            <a:endParaRPr lang="en-CA"/>
          </a:p>
        </p:txBody>
      </p:sp>
    </p:spTree>
    <p:extLst>
      <p:ext uri="{BB962C8B-B14F-4D97-AF65-F5344CB8AC3E}">
        <p14:creationId xmlns:p14="http://schemas.microsoft.com/office/powerpoint/2010/main" val="3488240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fr-CA" sz="1800" b="1" dirty="0">
                <a:effectLst/>
                <a:latin typeface="Calibri" panose="020F0502020204030204" pitchFamily="34" charset="0"/>
                <a:ea typeface="Calibri" panose="020F0502020204030204" pitchFamily="34" charset="0"/>
                <a:cs typeface="Times New Roman" panose="02020603050405020304" pitchFamily="18" charset="0"/>
              </a:rPr>
              <a:t>Visionnez la vidéo de la minute 2:25 jusqu'à la fin à 3:30.</a:t>
            </a:r>
          </a:p>
          <a:p>
            <a:pPr>
              <a:lnSpc>
                <a:spcPct val="107000"/>
              </a:lnSpc>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Grâce à la photosynthèse, ces plantes des prairies absorbent le dioxyde de carbone de l'atmosphère et l’emmagasine dans leurs tiges, leurs feuilles et majoritairement dans leurs racines et le sol. Dans notre écosystème canadien de prairies tempérées, nos prairies peuvent stocker jusqu'à 200 tonnes de carbone par hectare dans le premier mètre de sol</a:t>
            </a: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fr-CA" sz="1800" dirty="0">
                <a:effectLst/>
                <a:latin typeface="Calibri" panose="020F0502020204030204" pitchFamily="34" charset="0"/>
                <a:ea typeface="Calibri" panose="020F0502020204030204" pitchFamily="34" charset="0"/>
                <a:cs typeface="Times New Roman" panose="02020603050405020304" pitchFamily="18" charset="0"/>
              </a:rPr>
              <a:t> . Nos écosystèmes de prairie sont donc très importants pour contribuer à atténuer les changements climatiques.  </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Leur contribution est parfois même meilleure que celle que nos forêts !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Janzen</a:t>
            </a:r>
            <a:r>
              <a:rPr lang="fr-CA" sz="1800" dirty="0">
                <a:effectLst/>
                <a:latin typeface="Calibri" panose="020F0502020204030204" pitchFamily="34" charset="0"/>
                <a:ea typeface="Calibri" panose="020F0502020204030204" pitchFamily="34" charset="0"/>
                <a:cs typeface="Times New Roman" panose="02020603050405020304" pitchFamily="18" charset="0"/>
              </a:rPr>
              <a:t> H.H., B. H.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Ellert</a:t>
            </a:r>
            <a:r>
              <a:rPr lang="fr-CA" sz="1800" dirty="0">
                <a:effectLst/>
                <a:latin typeface="Calibri" panose="020F0502020204030204" pitchFamily="34" charset="0"/>
                <a:ea typeface="Calibri" panose="020F0502020204030204" pitchFamily="34" charset="0"/>
                <a:cs typeface="Times New Roman" panose="02020603050405020304" pitchFamily="18" charset="0"/>
              </a:rPr>
              <a:t>, J.F.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Dormaar</a:t>
            </a:r>
            <a:r>
              <a:rPr lang="fr-CA" sz="1800" dirty="0">
                <a:effectLst/>
                <a:latin typeface="Calibri" panose="020F0502020204030204" pitchFamily="34" charset="0"/>
                <a:ea typeface="Calibri" panose="020F0502020204030204" pitchFamily="34" charset="0"/>
                <a:cs typeface="Times New Roman" panose="02020603050405020304" pitchFamily="18" charset="0"/>
              </a:rPr>
              <a:t> et *D.C. Henderson 2002.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Rangeland</a:t>
            </a:r>
            <a:r>
              <a:rPr lang="fr-CA" sz="1800" dirty="0">
                <a:effectLst/>
                <a:latin typeface="Calibri" panose="020F0502020204030204" pitchFamily="34" charset="0"/>
                <a:ea typeface="Calibri" panose="020F0502020204030204" pitchFamily="34" charset="0"/>
                <a:cs typeface="Times New Roman" panose="02020603050405020304" pitchFamily="18" charset="0"/>
              </a:rPr>
              <a:t> s</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A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Storehouse</a:t>
            </a:r>
            <a:r>
              <a:rPr lang="fr-CA" sz="1800" dirty="0">
                <a:effectLst/>
                <a:latin typeface="Calibri" panose="020F0502020204030204" pitchFamily="34" charset="0"/>
                <a:ea typeface="Calibri" panose="020F0502020204030204" pitchFamily="34" charset="0"/>
                <a:cs typeface="Times New Roman" panose="02020603050405020304" pitchFamily="18" charset="0"/>
              </a:rPr>
              <a:t> of Carbon. Document présenté au Western Range Management Seminar, Alberta Agriculture and Agri-Food Canada, Lethbridge, Alberta, Canada, *Université de l'Alberta, Edmonton Alberta. 4pp</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34</a:t>
            </a:fld>
            <a:endParaRPr lang="en-CA"/>
          </a:p>
        </p:txBody>
      </p:sp>
    </p:spTree>
    <p:extLst>
      <p:ext uri="{BB962C8B-B14F-4D97-AF65-F5344CB8AC3E}">
        <p14:creationId xmlns:p14="http://schemas.microsoft.com/office/powerpoint/2010/main" val="9624817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forêts stockent la plupart de leur carbone dans leurs feuilles et leur biomasse ligneuse, tandis que nos prairies stockent le carbone sous terre. Lorsque les incendies de forêt se propagent dans les habitats forestiers, les arbres s'enflamment. Cela libère tout le carbone stocké dans l'atmosphère.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Mais qu'en est-il lorsqu'un feu se déplace dans une prairie ? N'oubliez pas ! La plupart du carbone dans les écosystèmes des prairies est stocké </a:t>
            </a:r>
            <a:r>
              <a:rPr lang="fr-CA"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dans le sol et les racines</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où il peut rester piégé pendant un incendie de forêt. </a:t>
            </a:r>
            <a:r>
              <a:rPr lang="fr-CA"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fr-CA"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Pawlok</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Dass</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et al 2018 Environ.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Res</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fr-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Lett</a:t>
            </a:r>
            <a:r>
              <a:rPr lang="fr-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13 074027.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35</a:t>
            </a:fld>
            <a:endParaRPr lang="en-CA"/>
          </a:p>
        </p:txBody>
      </p:sp>
    </p:spTree>
    <p:extLst>
      <p:ext uri="{BB962C8B-B14F-4D97-AF65-F5344CB8AC3E}">
        <p14:creationId xmlns:p14="http://schemas.microsoft.com/office/powerpoint/2010/main" val="24959746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prairies ont la capacité de fournir des services écosystémiques et de stocker du carbone. Mais elles ne le font pas toutes seules ! </a:t>
            </a: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Si vous regardez à nouveau les Prairies canadiennes (ou la région des fondrières des Prairies), vous verrez que les prairies et les milieux humides forment une magnifique mosaïque. Les prairies du Canada sont l'habitat des terres hautes des milieux humides, comme les fondrières des Prairies (ou les marmites torrentielles) dont nous avons parlé plus tôt ! Ces deux écosystèmes </a:t>
            </a:r>
            <a:r>
              <a:rPr lang="fr-CA" sz="1800">
                <a:effectLst/>
                <a:latin typeface="Calibri" panose="020F0502020204030204" pitchFamily="34" charset="0"/>
                <a:ea typeface="Calibri" panose="020F0502020204030204" pitchFamily="34" charset="0"/>
                <a:cs typeface="Times New Roman" panose="02020603050405020304" pitchFamily="18" charset="0"/>
              </a:rPr>
              <a:t>coexistent et créent un </a:t>
            </a:r>
            <a:r>
              <a:rPr lang="fr-CA" sz="1800" dirty="0">
                <a:effectLst/>
                <a:latin typeface="Calibri" panose="020F0502020204030204" pitchFamily="34" charset="0"/>
                <a:ea typeface="Calibri" panose="020F0502020204030204" pitchFamily="34" charset="0"/>
                <a:cs typeface="Times New Roman" panose="02020603050405020304" pitchFamily="18" charset="0"/>
              </a:rPr>
              <a:t>habitat complémentaire à de nombreuses espèces </a:t>
            </a:r>
            <a:r>
              <a:rPr lang="fr-CA" sz="1800">
                <a:effectLst/>
                <a:latin typeface="Calibri" panose="020F0502020204030204" pitchFamily="34" charset="0"/>
                <a:ea typeface="Calibri" panose="020F0502020204030204" pitchFamily="34" charset="0"/>
                <a:cs typeface="Times New Roman" panose="02020603050405020304" pitchFamily="18" charset="0"/>
              </a:rPr>
              <a:t>et favorisent </a:t>
            </a:r>
            <a:r>
              <a:rPr lang="fr-CA" sz="1800" dirty="0">
                <a:effectLst/>
                <a:latin typeface="Calibri" panose="020F0502020204030204" pitchFamily="34" charset="0"/>
                <a:ea typeface="Calibri" panose="020F0502020204030204" pitchFamily="34" charset="0"/>
                <a:cs typeface="Times New Roman" panose="02020603050405020304" pitchFamily="18" charset="0"/>
              </a:rPr>
              <a:t>la santé et la durabilité d'une région géographique ! </a:t>
            </a:r>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36</a:t>
            </a:fld>
            <a:endParaRPr lang="en-CA"/>
          </a:p>
        </p:txBody>
      </p:sp>
    </p:spTree>
    <p:extLst>
      <p:ext uri="{BB962C8B-B14F-4D97-AF65-F5344CB8AC3E}">
        <p14:creationId xmlns:p14="http://schemas.microsoft.com/office/powerpoint/2010/main" val="10234383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Mais... qu'est-ce qu'un milieu humide ? Les milieux humides </a:t>
            </a:r>
            <a:r>
              <a:rPr lang="fr-CA" sz="1800" dirty="0">
                <a:effectLst/>
                <a:latin typeface="Calibri" panose="020F0502020204030204" pitchFamily="34" charset="0"/>
                <a:ea typeface="Calibri" panose="020F0502020204030204" pitchFamily="34" charset="0"/>
                <a:cs typeface="Times New Roman" panose="02020603050405020304" pitchFamily="18" charset="0"/>
              </a:rPr>
              <a:t>sont des terrains qui sont recouverts d'eau pendant une partie ou la majeure partie de l'année et qui abritent des plantes et des animaux aquatiques. Les tourbières, les marais, les marécages et les fagnes sont des exemples de milieux humides. </a:t>
            </a:r>
            <a:endParaRPr lang="en-CA" sz="1800" dirty="0">
              <a:effectLst/>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37</a:t>
            </a:fld>
            <a:endParaRPr lang="en-CA"/>
          </a:p>
        </p:txBody>
      </p:sp>
    </p:spTree>
    <p:extLst>
      <p:ext uri="{BB962C8B-B14F-4D97-AF65-F5344CB8AC3E}">
        <p14:creationId xmlns:p14="http://schemas.microsoft.com/office/powerpoint/2010/main" val="17122494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Les milieux humides fournissent également de nombreux services écosystémiques uniques et complémentaires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Biodiversité : Les milieux humides contribuent à la biodiversité de la flore et de la faune de la région, fournissant un habitat essentiel à 40 % des espèces vertébrées du Canada.</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Source d'eau - Les milieux humides peuvent être une source d'eau en surface, mais elles contribuent également à garantir la durabilité des ressources en eau souterraine pendant les périodes de sécheresse, ce qui peut aider à maintenir les débits de base des rivières et des ruisseaux.</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Effet de refroidissement - L'eau des milieux humides peut agir comme un puits de chaleur, réduisant la température de l'air en surface au-dessus des milieux humides par rapport à celle d'autres types de surface.</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Stockage de l'eau </a:t>
            </a:r>
            <a:r>
              <a:rPr lang="fr-CA" sz="1800">
                <a:effectLst/>
                <a:latin typeface="Calibri" panose="020F0502020204030204" pitchFamily="34" charset="0"/>
                <a:ea typeface="Calibri" panose="020F0502020204030204" pitchFamily="34" charset="0"/>
                <a:cs typeface="Times New Roman" panose="02020603050405020304" pitchFamily="18" charset="0"/>
              </a:rPr>
              <a:t>- </a:t>
            </a:r>
            <a:r>
              <a:rPr lang="fr-FR" sz="1800">
                <a:effectLst/>
                <a:latin typeface="Calibri" panose="020F0502020204030204" pitchFamily="34" charset="0"/>
                <a:ea typeface="Calibri" panose="020F0502020204030204" pitchFamily="34" charset="0"/>
                <a:cs typeface="Times New Roman" panose="02020603050405020304" pitchFamily="18" charset="0"/>
              </a:rPr>
              <a:t>Comme les milieux humides sont formés de</a:t>
            </a:r>
            <a:r>
              <a:rPr lang="fr-CA" sz="180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dépressions (« trous ») dans le paysage</a:t>
            </a:r>
            <a:r>
              <a:rPr lang="fr-CA" sz="1800">
                <a:effectLst/>
                <a:latin typeface="Calibri" panose="020F0502020204030204" pitchFamily="34" charset="0"/>
                <a:ea typeface="Calibri" panose="020F0502020204030204" pitchFamily="34" charset="0"/>
                <a:cs typeface="Times New Roman" panose="02020603050405020304" pitchFamily="18" charset="0"/>
              </a:rPr>
              <a:t>, ils </a:t>
            </a:r>
            <a:r>
              <a:rPr lang="fr-CA" sz="1800" dirty="0">
                <a:effectLst/>
                <a:latin typeface="Calibri" panose="020F0502020204030204" pitchFamily="34" charset="0"/>
                <a:ea typeface="Calibri" panose="020F0502020204030204" pitchFamily="34" charset="0"/>
                <a:cs typeface="Times New Roman" panose="02020603050405020304" pitchFamily="18" charset="0"/>
              </a:rPr>
              <a:t>peuvent « stocker » l'eau pendant les inondations et réduire les impacts en aval.</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Stockage du carbone </a:t>
            </a:r>
            <a:r>
              <a:rPr lang="fr-CA" sz="1800">
                <a:effectLst/>
                <a:latin typeface="Calibri" panose="020F0502020204030204" pitchFamily="34" charset="0"/>
                <a:ea typeface="Calibri" panose="020F0502020204030204" pitchFamily="34" charset="0"/>
                <a:cs typeface="Times New Roman" panose="02020603050405020304" pitchFamily="18" charset="0"/>
              </a:rPr>
              <a:t>- Les </a:t>
            </a:r>
            <a:r>
              <a:rPr lang="fr-CA" sz="1800" dirty="0">
                <a:effectLst/>
                <a:latin typeface="Calibri" panose="020F0502020204030204" pitchFamily="34" charset="0"/>
                <a:ea typeface="Calibri" panose="020F0502020204030204" pitchFamily="34" charset="0"/>
                <a:cs typeface="Times New Roman" panose="02020603050405020304" pitchFamily="18" charset="0"/>
              </a:rPr>
              <a:t>milieux humides comprennent 20 à 30 % du carbone stocké dans </a:t>
            </a:r>
            <a:r>
              <a:rPr lang="fr-CA" sz="1800">
                <a:effectLst/>
                <a:latin typeface="Calibri" panose="020F0502020204030204" pitchFamily="34" charset="0"/>
                <a:ea typeface="Calibri" panose="020F0502020204030204" pitchFamily="34" charset="0"/>
                <a:cs typeface="Times New Roman" panose="02020603050405020304" pitchFamily="18" charset="0"/>
              </a:rPr>
              <a:t>le sol.</a:t>
            </a: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Arial" panose="020B0604020202020204" pitchFamily="34" charset="0"/>
              <a:buNone/>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dirty="0">
                <a:effectLst/>
                <a:latin typeface="Calibri" panose="020F0502020204030204" pitchFamily="34" charset="0"/>
                <a:ea typeface="Calibri" panose="020F0502020204030204" pitchFamily="34" charset="0"/>
                <a:cs typeface="Times New Roman" panose="02020603050405020304" pitchFamily="18" charset="0"/>
              </a:rPr>
              <a:t>Pour en savoir plus, consultez notre ressource sur les milieux humides et les changements climatiques ici : </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Les milieux humides à la rescousse - Canards Illimités </a:t>
            </a:r>
            <a:r>
              <a:rPr lang="fr-CA" sz="1800" dirty="0">
                <a:effectLst/>
                <a:latin typeface="Calibri" panose="020F0502020204030204" pitchFamily="34" charset="0"/>
                <a:ea typeface="Calibri" panose="020F0502020204030204" pitchFamily="34" charset="0"/>
                <a:cs typeface="Times New Roman" panose="02020603050405020304" pitchFamily="18" charset="0"/>
              </a:rPr>
              <a:t>Canada </a:t>
            </a:r>
            <a:endParaRPr lang="en-US" sz="1800" dirty="0">
              <a:effectLst/>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38</a:t>
            </a:fld>
            <a:endParaRPr lang="en-CA"/>
          </a:p>
        </p:txBody>
      </p:sp>
    </p:spTree>
    <p:extLst>
      <p:ext uri="{BB962C8B-B14F-4D97-AF65-F5344CB8AC3E}">
        <p14:creationId xmlns:p14="http://schemas.microsoft.com/office/powerpoint/2010/main" val="2347094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22B2775-54D4-4062-8E52-F7292A322A37}" type="slidenum">
              <a:rPr lang="en-CA" smtClean="0"/>
              <a:t>39</a:t>
            </a:fld>
            <a:endParaRPr lang="en-CA"/>
          </a:p>
        </p:txBody>
      </p:sp>
    </p:spTree>
    <p:extLst>
      <p:ext uri="{BB962C8B-B14F-4D97-AF65-F5344CB8AC3E}">
        <p14:creationId xmlns:p14="http://schemas.microsoft.com/office/powerpoint/2010/main" val="302125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7000"/>
              </a:lnSpc>
              <a:spcAft>
                <a:spcPts val="800"/>
              </a:spcAft>
              <a:buFont typeface="+mj-lt"/>
            </a:pPr>
            <a:r>
              <a:rPr lang="fr-CA" sz="1800" dirty="0">
                <a:effectLst/>
                <a:latin typeface="Calibri body"/>
                <a:ea typeface="Calibri" panose="020F0502020204030204" pitchFamily="34" charset="0"/>
                <a:cs typeface="Times New Roman" panose="02020603050405020304" pitchFamily="18" charset="0"/>
              </a:rPr>
              <a:t>CE SONT TOUS LES DEUX DES ÉCOSYSTÈMES ! </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Bien qu'ils puissent être </a:t>
            </a:r>
            <a:r>
              <a:rPr lang="fr-CA" sz="1800">
                <a:effectLst/>
                <a:latin typeface="Calibri" panose="020F0502020204030204" pitchFamily="34" charset="0"/>
                <a:ea typeface="Times New Roman" panose="02020603050405020304" pitchFamily="18" charset="0"/>
                <a:cs typeface="Times New Roman" panose="02020603050405020304" pitchFamily="18" charset="0"/>
              </a:rPr>
              <a:t>différents en matière de </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taille et de ce que l’on pourrait y trouver, chacun d'eux </a:t>
            </a:r>
            <a:r>
              <a:rPr lang="fr-CA" sz="1800">
                <a:effectLst/>
                <a:latin typeface="Calibri" panose="020F0502020204030204" pitchFamily="34" charset="0"/>
                <a:ea typeface="Times New Roman" panose="02020603050405020304" pitchFamily="18" charset="0"/>
                <a:cs typeface="Times New Roman" panose="02020603050405020304" pitchFamily="18" charset="0"/>
              </a:rPr>
              <a:t>est la </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combinaison de leurs environnements physiques uniques et de communautés d'organismes vivants ensemble. </a:t>
            </a:r>
            <a:endParaRPr lang="en-CA" sz="1800" b="1" dirty="0">
              <a:effectLst/>
              <a:latin typeface="Calibri"/>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a:t>
            </a:fld>
            <a:endParaRPr lang="en-CA"/>
          </a:p>
        </p:txBody>
      </p:sp>
    </p:spTree>
    <p:extLst>
      <p:ext uri="{BB962C8B-B14F-4D97-AF65-F5344CB8AC3E}">
        <p14:creationId xmlns:p14="http://schemas.microsoft.com/office/powerpoint/2010/main" val="15916512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En 2008, l'Union internationale pour la conservation de la nature a déclaré que les prairies tempérées étaient l'écosystème le plus menacé au monde. En 2021, un rapport du Fonds mondial pour la nature a révélé que les Grandes Plaines des États-Unis et du Canada (y compris notre région des marmites torrentielles!) ont perdu plus de prairies que l'Amazonie brésilienne n'a perdu de forêt tropicale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dirty="0">
                <a:effectLst/>
                <a:latin typeface="Calibri" panose="020F0502020204030204" pitchFamily="34" charset="0"/>
                <a:ea typeface="Calibri" panose="020F0502020204030204" pitchFamily="34" charset="0"/>
                <a:cs typeface="Times New Roman" panose="02020603050405020304" pitchFamily="18" charset="0"/>
              </a:rPr>
              <a:t>Cette première carte montre l'étendue originale des prairies indigènes du Canada. Entre 75 et 90 % de ces prairies ont été éradiquées. </a:t>
            </a: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effectLst/>
                <a:latin typeface="Calibri" panose="020F0502020204030204" pitchFamily="34" charset="0"/>
                <a:ea typeface="Calibri" panose="020F0502020204030204" pitchFamily="34" charset="0"/>
                <a:cs typeface="Times New Roman" panose="02020603050405020304" pitchFamily="18" charset="0"/>
              </a:rPr>
              <a:t>Carte: Alicia Carvalho / The Narwhal.</a:t>
            </a:r>
            <a:endParaRPr lang="en-CA"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40</a:t>
            </a:fld>
            <a:endParaRPr lang="en-CA"/>
          </a:p>
        </p:txBody>
      </p:sp>
    </p:spTree>
    <p:extLst>
      <p:ext uri="{BB962C8B-B14F-4D97-AF65-F5344CB8AC3E}">
        <p14:creationId xmlns:p14="http://schemas.microsoft.com/office/powerpoint/2010/main" val="23119204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Cette carte montre, à gauche, l'étendue originale des prairies indigènes du Canada en vert à partir de l'année 1867. À droite, vous pouvez voir l'étendue restante des prairies intactes du Canada en vert à partir de 2020. En brun, on peut voir la superficie du paysage modifié par l'homme au cours des 150 dernières années. </a:t>
            </a:r>
          </a:p>
          <a:p>
            <a:pPr marL="0" marR="0">
              <a:lnSpc>
                <a:spcPct val="107000"/>
              </a:lnSpc>
              <a:spcBef>
                <a:spcPts val="0"/>
              </a:spcBef>
              <a:spcAft>
                <a:spcPts val="800"/>
              </a:spcAft>
            </a:pPr>
            <a:endParaRPr lang="fr-CA"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i="1" dirty="0">
                <a:effectLst/>
                <a:latin typeface="Calibri" panose="020F0502020204030204" pitchFamily="34" charset="0"/>
                <a:ea typeface="Calibri" panose="020F0502020204030204" pitchFamily="34" charset="0"/>
                <a:cs typeface="Times New Roman" panose="02020603050405020304" pitchFamily="18" charset="0"/>
              </a:rPr>
              <a:t>Carte de Conservation de la nature Canada</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41</a:t>
            </a:fld>
            <a:endParaRPr lang="en-CA"/>
          </a:p>
        </p:txBody>
      </p:sp>
    </p:spTree>
    <p:extLst>
      <p:ext uri="{BB962C8B-B14F-4D97-AF65-F5344CB8AC3E}">
        <p14:creationId xmlns:p14="http://schemas.microsoft.com/office/powerpoint/2010/main" val="12600345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600"/>
              </a:spcAft>
            </a:pPr>
            <a:r>
              <a:rPr lang="fr-CA" sz="1800" b="0" dirty="0">
                <a:effectLst/>
                <a:latin typeface="Calibri" panose="020F0502020204030204" pitchFamily="34" charset="0"/>
                <a:ea typeface="Calibri" panose="020F0502020204030204" pitchFamily="34" charset="0"/>
                <a:cs typeface="Times New Roman" panose="02020603050405020304" pitchFamily="18" charset="0"/>
              </a:rPr>
              <a:t>La</a:t>
            </a:r>
            <a:r>
              <a:rPr lang="fr-CA" sz="1800" b="1"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plus grande menace pour nos prairies dans la région des marmites torrentielles est la </a:t>
            </a:r>
            <a:r>
              <a:rPr lang="fr-CA" sz="1800" b="1" dirty="0">
                <a:effectLst/>
                <a:latin typeface="Calibri" panose="020F0502020204030204" pitchFamily="34" charset="0"/>
                <a:ea typeface="Calibri" panose="020F0502020204030204" pitchFamily="34" charset="0"/>
                <a:cs typeface="Times New Roman" panose="02020603050405020304" pitchFamily="18" charset="0"/>
              </a:rPr>
              <a:t>conversion des terres </a:t>
            </a:r>
            <a:r>
              <a:rPr lang="fr-CA" sz="1800" dirty="0">
                <a:effectLst/>
                <a:latin typeface="Calibri" panose="020F0502020204030204" pitchFamily="34" charset="0"/>
                <a:ea typeface="Calibri" panose="020F0502020204030204" pitchFamily="34" charset="0"/>
                <a:cs typeface="Times New Roman" panose="02020603050405020304" pitchFamily="18" charset="0"/>
              </a:rPr>
              <a:t>pour l'</a:t>
            </a:r>
            <a:r>
              <a:rPr lang="fr-CA" sz="1800" b="1" dirty="0">
                <a:effectLst/>
                <a:latin typeface="Calibri" panose="020F0502020204030204" pitchFamily="34" charset="0"/>
                <a:ea typeface="Calibri" panose="020F0502020204030204" pitchFamily="34" charset="0"/>
                <a:cs typeface="Times New Roman" panose="02020603050405020304" pitchFamily="18" charset="0"/>
              </a:rPr>
              <a:t>agriculture </a:t>
            </a:r>
            <a:r>
              <a:rPr lang="fr-CA" sz="1800" dirty="0">
                <a:effectLst/>
                <a:latin typeface="Calibri" panose="020F0502020204030204" pitchFamily="34" charset="0"/>
                <a:ea typeface="Calibri" panose="020F0502020204030204" pitchFamily="34" charset="0"/>
                <a:cs typeface="Times New Roman" panose="02020603050405020304" pitchFamily="18" charset="0"/>
              </a:rPr>
              <a:t>et le </a:t>
            </a:r>
            <a:r>
              <a:rPr lang="fr-CA" sz="1800" b="1" dirty="0">
                <a:effectLst/>
                <a:latin typeface="Calibri" panose="020F0502020204030204" pitchFamily="34" charset="0"/>
                <a:ea typeface="Calibri" panose="020F0502020204030204" pitchFamily="34" charset="0"/>
                <a:cs typeface="Times New Roman" panose="02020603050405020304" pitchFamily="18" charset="0"/>
              </a:rPr>
              <a:t>développement </a:t>
            </a:r>
            <a:r>
              <a:rPr lang="fr-CA" sz="1800" dirty="0">
                <a:effectLst/>
                <a:latin typeface="Calibri" panose="020F0502020204030204" pitchFamily="34" charset="0"/>
                <a:ea typeface="Calibri" panose="020F0502020204030204" pitchFamily="34" charset="0"/>
                <a:cs typeface="Times New Roman" panose="02020603050405020304" pitchFamily="18" charset="0"/>
              </a:rPr>
              <a:t>urbain</a:t>
            </a:r>
            <a:r>
              <a:rPr lang="fr-CA" sz="1800" b="1"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6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6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Nos prairies ont des sols riches, ce qui est fantastique pour nos herbages, mais aussi pour la culture des aliments. Nous avons commencé à convertir l'écosystème des prairies en cultures pour nous nourrir et, à mesure que les villes grandissent et s'étendent, nous continuons à voir la conversion des prairies.  Nous avons maintenant perdu plus de 75 % de l'écosystème des prairies ici au Canada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en-US" sz="1800" dirty="0">
              <a:cs typeface="Calibri"/>
            </a:endParaRPr>
          </a:p>
          <a:p>
            <a:pPr>
              <a:defRPr/>
            </a:pPr>
            <a:endParaRPr lang="en-US" sz="1800" dirty="0">
              <a:cs typeface="Calibri"/>
            </a:endParaRPr>
          </a:p>
          <a:p>
            <a:pPr>
              <a:defRPr/>
            </a:pPr>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42</a:t>
            </a:fld>
            <a:endParaRPr lang="en-CA"/>
          </a:p>
        </p:txBody>
      </p:sp>
    </p:spTree>
    <p:extLst>
      <p:ext uri="{BB962C8B-B14F-4D97-AF65-F5344CB8AC3E}">
        <p14:creationId xmlns:p14="http://schemas.microsoft.com/office/powerpoint/2010/main" val="41663994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43</a:t>
            </a:fld>
            <a:endParaRPr lang="en-CA"/>
          </a:p>
        </p:txBody>
      </p:sp>
    </p:spTree>
    <p:extLst>
      <p:ext uri="{BB962C8B-B14F-4D97-AF65-F5344CB8AC3E}">
        <p14:creationId xmlns:p14="http://schemas.microsoft.com/office/powerpoint/2010/main" val="39961695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écosystèmes des prairies tempérées sont les terres les moins protégées de la planète, tout comme les espèces qui en dépendent ! N'oubliez pas que plus de 60 espèces en péril au Canada ont élu domicile dans les écosystèmes des prairies. Cette carte montre le chevauchement des aires de répartition des espèces en péril du Canada. La zone rouge indique un nombre élevé d'espèces en péril. Vous pouvez voir ici que les endroits où la richesse des espèces est la plus </a:t>
            </a:r>
            <a:r>
              <a:rPr lang="fr-CA" sz="1800">
                <a:effectLst/>
                <a:latin typeface="Calibri" panose="020F0502020204030204" pitchFamily="34" charset="0"/>
                <a:ea typeface="Calibri" panose="020F0502020204030204" pitchFamily="34" charset="0"/>
                <a:cs typeface="Times New Roman" panose="02020603050405020304" pitchFamily="18" charset="0"/>
              </a:rPr>
              <a:t>élevée se superposent </a:t>
            </a:r>
            <a:r>
              <a:rPr lang="fr-CA" sz="1800" dirty="0">
                <a:effectLst/>
                <a:latin typeface="Calibri" panose="020F0502020204030204" pitchFamily="34" charset="0"/>
                <a:ea typeface="Calibri" panose="020F0502020204030204" pitchFamily="34" charset="0"/>
                <a:cs typeface="Times New Roman" panose="02020603050405020304" pitchFamily="18" charset="0"/>
              </a:rPr>
              <a:t>avec nos écosystèmes des prairies !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Bien que les causes exactes du déclin soient spécifiques à l'espèce, la perte et la destruction de l'habitat dues à l'agriculture intensive et à l'urbanisation, aux réseaux routiers et aux opérations industrielles telles que l'exploitation minière expliquent la plupart des déclins.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Carte : Chevauchement des aires de répartition des espèces en péril au Canada (données de l'ECCC 2016c). Le sud du Canada, où l'on trouve le plus grand nombre d'espèces en péril, coïncide avec les zones les plus développées.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2800" b="0" i="0" dirty="0">
              <a:solidFill>
                <a:srgbClr val="111111"/>
              </a:solidFill>
              <a:effectLst/>
              <a:latin typeface="Roboto" panose="02000000000000000000" pitchFamily="2" charset="0"/>
            </a:endParaRPr>
          </a:p>
          <a:p>
            <a:pPr algn="l"/>
            <a:r>
              <a:rPr lang="en-CA" sz="4000" b="0" i="0" dirty="0" err="1">
                <a:solidFill>
                  <a:srgbClr val="5A5C5E"/>
                </a:solidFill>
                <a:effectLst/>
                <a:latin typeface="ff9"/>
              </a:rPr>
              <a:t>Coristine</a:t>
            </a:r>
            <a:r>
              <a:rPr lang="en-CA" sz="4000" b="0" i="0" dirty="0">
                <a:solidFill>
                  <a:srgbClr val="5A5C5E"/>
                </a:solidFill>
                <a:effectLst/>
                <a:latin typeface="ff9"/>
              </a:rPr>
              <a:t> LE, Jacob AL, Schuster R,</a:t>
            </a:r>
            <a:r>
              <a:rPr lang="en-CA" sz="4000" b="0" i="0" dirty="0">
                <a:solidFill>
                  <a:srgbClr val="5A5C5E"/>
                </a:solidFill>
                <a:effectLst/>
                <a:latin typeface="ffa"/>
              </a:rPr>
              <a:t> </a:t>
            </a:r>
            <a:r>
              <a:rPr lang="en-CA" sz="4000" b="0" i="0" dirty="0">
                <a:solidFill>
                  <a:srgbClr val="5A5C5E"/>
                </a:solidFill>
                <a:effectLst/>
                <a:latin typeface="ff9"/>
              </a:rPr>
              <a:t>Otto SP, Baron NE, Bennett NJ, </a:t>
            </a:r>
            <a:r>
              <a:rPr lang="en-CA" sz="4000" b="0" i="0" dirty="0" err="1">
                <a:solidFill>
                  <a:srgbClr val="5A5C5E"/>
                </a:solidFill>
                <a:effectLst/>
                <a:latin typeface="ff9"/>
              </a:rPr>
              <a:t>Bittick</a:t>
            </a:r>
            <a:r>
              <a:rPr lang="en-CA" sz="4000" b="0" i="0" dirty="0">
                <a:solidFill>
                  <a:srgbClr val="5A5C5E"/>
                </a:solidFill>
                <a:effectLst/>
                <a:latin typeface="ff9"/>
              </a:rPr>
              <a:t> SJ, Dey C, </a:t>
            </a:r>
            <a:r>
              <a:rPr lang="en-CA" sz="4000" b="0" i="0" dirty="0" err="1">
                <a:solidFill>
                  <a:srgbClr val="5A5C5E"/>
                </a:solidFill>
                <a:effectLst/>
                <a:latin typeface="ff9"/>
              </a:rPr>
              <a:t>Favaro</a:t>
            </a:r>
            <a:r>
              <a:rPr lang="en-CA" sz="4000" b="0" i="0" dirty="0">
                <a:solidFill>
                  <a:srgbClr val="5A5C5E"/>
                </a:solidFill>
                <a:effectLst/>
                <a:latin typeface="ff9"/>
              </a:rPr>
              <a:t> B, Ford A, </a:t>
            </a:r>
            <a:r>
              <a:rPr lang="en-CA" sz="4000" b="0" i="0" dirty="0" err="1">
                <a:solidFill>
                  <a:srgbClr val="5A5C5E"/>
                </a:solidFill>
                <a:effectLst/>
                <a:latin typeface="ff9"/>
              </a:rPr>
              <a:t>Nowlan</a:t>
            </a:r>
            <a:r>
              <a:rPr lang="en-CA" sz="4000" b="0" i="0" dirty="0">
                <a:solidFill>
                  <a:srgbClr val="5A5C5E"/>
                </a:solidFill>
                <a:effectLst/>
                <a:latin typeface="ff9"/>
              </a:rPr>
              <a:t> L, </a:t>
            </a:r>
            <a:r>
              <a:rPr lang="en-CA" sz="4000" b="0" i="0" dirty="0" err="1">
                <a:solidFill>
                  <a:srgbClr val="5A5C5E"/>
                </a:solidFill>
                <a:effectLst/>
                <a:latin typeface="ff9"/>
              </a:rPr>
              <a:t>Orihel</a:t>
            </a:r>
            <a:r>
              <a:rPr lang="en-CA" sz="4000" b="0" i="0" dirty="0">
                <a:solidFill>
                  <a:srgbClr val="5A5C5E"/>
                </a:solidFill>
                <a:effectLst/>
                <a:latin typeface="ff9"/>
              </a:rPr>
              <a:t> D, </a:t>
            </a:r>
            <a:r>
              <a:rPr lang="en-CA" sz="4000" b="0" i="0" dirty="0" err="1">
                <a:solidFill>
                  <a:srgbClr val="5A5C5E"/>
                </a:solidFill>
                <a:effectLst/>
                <a:latin typeface="ff9"/>
              </a:rPr>
              <a:t>Palen</a:t>
            </a:r>
            <a:r>
              <a:rPr lang="en-CA" sz="4000" b="0" i="0" dirty="0">
                <a:solidFill>
                  <a:srgbClr val="5A5C5E"/>
                </a:solidFill>
                <a:effectLst/>
                <a:latin typeface="ff9"/>
              </a:rPr>
              <a:t> WJ, </a:t>
            </a:r>
            <a:r>
              <a:rPr lang="en-CA" sz="4000" b="0" i="0" dirty="0" err="1">
                <a:solidFill>
                  <a:srgbClr val="5A5C5E"/>
                </a:solidFill>
                <a:effectLst/>
                <a:latin typeface="ff9"/>
              </a:rPr>
              <a:t>Polfus</a:t>
            </a:r>
            <a:r>
              <a:rPr lang="en-CA" sz="4000" b="0" i="0" dirty="0">
                <a:solidFill>
                  <a:srgbClr val="5A5C5E"/>
                </a:solidFill>
                <a:effectLst/>
                <a:latin typeface="ff9"/>
              </a:rPr>
              <a:t> JL, </a:t>
            </a:r>
            <a:r>
              <a:rPr lang="en-CA" sz="4000" b="0" i="0" dirty="0" err="1">
                <a:solidFill>
                  <a:srgbClr val="5A5C5E"/>
                </a:solidFill>
                <a:effectLst/>
                <a:latin typeface="ff9"/>
              </a:rPr>
              <a:t>Shiffman</a:t>
            </a:r>
            <a:r>
              <a:rPr lang="en-CA" sz="4000" b="0" i="0" dirty="0">
                <a:solidFill>
                  <a:srgbClr val="5A5C5E"/>
                </a:solidFill>
                <a:effectLst/>
                <a:latin typeface="ff9"/>
              </a:rPr>
              <a:t> DS, Venter O, and Woodley S. 2018. Informing Canada</a:t>
            </a:r>
            <a:r>
              <a:rPr lang="en-CA" sz="4000" b="0" i="0" dirty="0">
                <a:solidFill>
                  <a:srgbClr val="5A5C5E"/>
                </a:solidFill>
                <a:effectLst/>
                <a:latin typeface="ffb"/>
              </a:rPr>
              <a:t>’</a:t>
            </a:r>
            <a:r>
              <a:rPr lang="en-CA" sz="4000" b="0" i="0" dirty="0">
                <a:solidFill>
                  <a:srgbClr val="5A5C5E"/>
                </a:solidFill>
                <a:effectLst/>
                <a:latin typeface="ff9"/>
              </a:rPr>
              <a:t>s commitment to biodiversity conservation: A science-based framework to help guide protected areas designation through Target 1 and beyond. FACETS 3: 531-562. doi: 10.1139/facets-2017-0102</a:t>
            </a:r>
          </a:p>
          <a:p>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44</a:t>
            </a:fld>
            <a:endParaRPr lang="en-CA"/>
          </a:p>
        </p:txBody>
      </p:sp>
    </p:spTree>
    <p:extLst>
      <p:ext uri="{BB962C8B-B14F-4D97-AF65-F5344CB8AC3E}">
        <p14:creationId xmlns:p14="http://schemas.microsoft.com/office/powerpoint/2010/main" val="10993906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oiseaux des prairies constituent un groupe indicateur important d'espèces particulièrement menacées ! Le déclin des populations d'oiseaux peut être un indicateur précoce de la perte d'habitat; leur absence peut indiquer que nous n'avons pas de prairies saines ou durables.</a:t>
            </a: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fr-CA" sz="1800" dirty="0">
                <a:effectLst/>
                <a:latin typeface="Calibri" panose="020F0502020204030204" pitchFamily="34" charset="0"/>
                <a:ea typeface="Calibri" panose="020F0502020204030204" pitchFamily="34" charset="0"/>
                <a:cs typeface="Times New Roman" panose="02020603050405020304" pitchFamily="18" charset="0"/>
              </a:rPr>
              <a:t> Les espèces d'oiseaux des prairies connaissent des déclins de populations aviaires parmi les plus élevés au Canada et en Amérique du Nord. Selon le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Rapport sur </a:t>
            </a:r>
            <a:r>
              <a:rPr lang="fr-CA"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la Situation des oiseaux au Canada 2019</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 les </a:t>
            </a:r>
            <a:r>
              <a:rPr lang="fr-CA" sz="1800" b="1" i="1" dirty="0">
                <a:effectLst/>
                <a:latin typeface="Calibri" panose="020F0502020204030204" pitchFamily="34" charset="0"/>
                <a:ea typeface="Calibri" panose="020F0502020204030204" pitchFamily="34" charset="0"/>
                <a:cs typeface="Times New Roman" panose="02020603050405020304" pitchFamily="18" charset="0"/>
              </a:rPr>
              <a:t>oiseaux des prairies ont diminué de 57 % depuis les années 1970 et les espèces qui ne peuvent survivre nulle part ailleurs que dans les prairies indigènes ont diminué d'un pourcentage stupéfiant de 87 %.</a:t>
            </a:r>
            <a:r>
              <a:rPr lang="fr-CA" sz="1800" b="1" i="1" baseline="30000" dirty="0">
                <a:effectLst/>
                <a:latin typeface="Calibri" panose="020F0502020204030204" pitchFamily="34" charset="0"/>
                <a:ea typeface="Calibri" panose="020F0502020204030204" pitchFamily="34" charset="0"/>
                <a:cs typeface="Times New Roman" panose="02020603050405020304" pitchFamily="18" charset="0"/>
              </a:rPr>
              <a:t>2</a:t>
            </a:r>
            <a:r>
              <a:rPr lang="fr-CA" sz="1800" b="1" dirty="0">
                <a:effectLst/>
                <a:latin typeface="Calibri" panose="020F0502020204030204" pitchFamily="34" charset="0"/>
                <a:ea typeface="Calibri" panose="020F0502020204030204" pitchFamily="34" charset="0"/>
                <a:cs typeface="Times New Roman" panose="02020603050405020304" pitchFamily="18" charset="0"/>
              </a:rPr>
              <a:t>   Voici quelques exemples d'espèces d'oiseaux des prairies qui sont en déclin depuis les années 1970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spongieuses à collier</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bruants de Baird, qui dépendent des prairies canadiennes pour leur reproduction.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goglus des prés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disparition de nos prairies n'a pas seulement des répercussions sur les espèces d'oiseaux des prairies, mais aussi sur toutes les plantes et tous les animaux sauvages dont nous avons discuté et qui dépendent de cet écosystème comme habitat. </a:t>
            </a:r>
            <a:r>
              <a:rPr lang="en-US" sz="1800" b="0" i="0" dirty="0">
                <a:solidFill>
                  <a:srgbClr val="000000"/>
                </a:solidFill>
                <a:effectLst/>
                <a:latin typeface="Calibri" panose="020F0502020204030204" pitchFamily="34" charset="0"/>
              </a:rPr>
              <a:t> </a:t>
            </a:r>
            <a:endParaRPr lang="en-US" sz="2800" b="0" i="0" dirty="0">
              <a:solidFill>
                <a:srgbClr val="000000"/>
              </a:solidFill>
              <a:effectLst/>
              <a:latin typeface="Segoe UI" panose="020B0502040204020203" pitchFamily="34"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Segoe UI" panose="020B0502040204020203" pitchFamily="34" charset="0"/>
                <a:ea typeface="Calibri" panose="020F0502020204030204" pitchFamily="34" charset="0"/>
                <a:cs typeface="Segoe UI" panose="020B0502040204020203" pitchFamily="34" charset="0"/>
              </a:rPr>
              <a:t>Whalen, P. (2021). A wider vision for grassland conservation. Retrieved from </a:t>
            </a:r>
            <a:r>
              <a:rPr lang="en-CA" sz="1800" u="sng" dirty="0">
                <a:solidFill>
                  <a:srgbClr val="0563C1"/>
                </a:solidFill>
                <a:effectLst/>
                <a:latin typeface="Segoe UI" panose="020B0502040204020203" pitchFamily="34" charset="0"/>
                <a:ea typeface="Calibri" panose="020F0502020204030204" pitchFamily="34" charset="0"/>
                <a:cs typeface="Times New Roman" panose="02020603050405020304" pitchFamily="18" charset="0"/>
                <a:hlinkClick r:id="rId3"/>
              </a:rPr>
              <a:t>https://www.canadiancattlemen.ca/crops/forages/pasture/a-wider-vision-for-grassland-conservation/</a:t>
            </a:r>
            <a:endParaRPr lang="en-CA" sz="1800" u="sng" dirty="0">
              <a:solidFill>
                <a:srgbClr val="0563C1"/>
              </a:solidFill>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baseline="30000" dirty="0">
                <a:effectLst/>
                <a:latin typeface="Arial" panose="020B0604020202020204" pitchFamily="34" charset="0"/>
                <a:ea typeface="Calibri" panose="020F0502020204030204" pitchFamily="34" charset="0"/>
              </a:rPr>
              <a:t>2 </a:t>
            </a:r>
            <a:r>
              <a:rPr lang="fr-CA" sz="1800" i="1" dirty="0">
                <a:effectLst/>
                <a:latin typeface="Segoe UI" panose="020B0502040204020203" pitchFamily="34" charset="0"/>
                <a:ea typeface="Calibri" panose="020F0502020204030204" pitchFamily="34" charset="0"/>
              </a:rPr>
              <a:t> </a:t>
            </a:r>
            <a:r>
              <a:rPr lang="fr-CA" sz="1800" dirty="0">
                <a:effectLst/>
                <a:latin typeface="Segoe UI" panose="020B0502040204020203" pitchFamily="34" charset="0"/>
                <a:ea typeface="Calibri" panose="020F0502020204030204" pitchFamily="34" charset="0"/>
              </a:rPr>
              <a:t>Hoekstra, J.M., et al. </a:t>
            </a:r>
            <a:r>
              <a:rPr lang="en-CA" sz="1800" dirty="0">
                <a:effectLst/>
                <a:latin typeface="Segoe UI" panose="020B0502040204020203" pitchFamily="34" charset="0"/>
                <a:ea typeface="Calibri" panose="020F0502020204030204" pitchFamily="34" charset="0"/>
              </a:rPr>
              <a:t>(2005). Confronting a biome crisis: global disparities of habitat loss and protection. </a:t>
            </a:r>
            <a:r>
              <a:rPr lang="en-CA" sz="1800" i="1" dirty="0">
                <a:effectLst/>
                <a:latin typeface="Segoe UI" panose="020B0502040204020203" pitchFamily="34" charset="0"/>
                <a:ea typeface="Calibri" panose="020F0502020204030204" pitchFamily="34" charset="0"/>
              </a:rPr>
              <a:t>Ecology Letters</a:t>
            </a:r>
            <a:r>
              <a:rPr lang="en-CA" sz="1800" dirty="0">
                <a:effectLst/>
                <a:latin typeface="Segoe UI" panose="020B0502040204020203" pitchFamily="34" charset="0"/>
                <a:ea typeface="Calibri" panose="020F0502020204030204" pitchFamily="34" charset="0"/>
              </a:rPr>
              <a:t> 8:23-29.</a:t>
            </a:r>
            <a:r>
              <a:rPr lang="en-CA" sz="1800" i="1" dirty="0">
                <a:effectLst/>
                <a:latin typeface="Segoe UI" panose="020B0502040204020203" pitchFamily="34" charset="0"/>
                <a:ea typeface="Calibri" panose="020F0502020204030204" pitchFamily="34" charset="0"/>
              </a:rPr>
              <a:t> </a:t>
            </a:r>
            <a:r>
              <a:rPr lang="en-CA" sz="1800" dirty="0">
                <a:effectLst/>
                <a:latin typeface="Segoe UI" panose="020B0502040204020203" pitchFamily="34" charset="0"/>
                <a:ea typeface="Calibri" panose="020F0502020204030204" pitchFamily="34" charset="0"/>
              </a:rPr>
              <a:t>doi 10.1111/j.1461-0248.2004.00686. </a:t>
            </a:r>
          </a:p>
        </p:txBody>
      </p:sp>
      <p:sp>
        <p:nvSpPr>
          <p:cNvPr id="4" name="Slide Number Placeholder 3"/>
          <p:cNvSpPr>
            <a:spLocks noGrp="1"/>
          </p:cNvSpPr>
          <p:nvPr>
            <p:ph type="sldNum" sz="quarter" idx="5"/>
          </p:nvPr>
        </p:nvSpPr>
        <p:spPr/>
        <p:txBody>
          <a:bodyPr/>
          <a:lstStyle/>
          <a:p>
            <a:fld id="{863E6DDC-6814-426B-836F-B5C715FBAE47}" type="slidenum">
              <a:rPr lang="en-CA" smtClean="0"/>
              <a:t>45</a:t>
            </a:fld>
            <a:endParaRPr lang="en-CA"/>
          </a:p>
        </p:txBody>
      </p:sp>
    </p:spTree>
    <p:extLst>
      <p:ext uri="{BB962C8B-B14F-4D97-AF65-F5344CB8AC3E}">
        <p14:creationId xmlns:p14="http://schemas.microsoft.com/office/powerpoint/2010/main" val="16381471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La transformation continue de ce paysage a également d'autres impacts. Cette peinture de Mai Ly, intitulée « Transformations », illustre le </a:t>
            </a:r>
            <a:r>
              <a:rPr lang="fr-CA" sz="1800" b="1">
                <a:effectLst/>
                <a:latin typeface="Calibri" panose="020F0502020204030204" pitchFamily="34" charset="0"/>
                <a:ea typeface="Calibri" panose="020F0502020204030204" pitchFamily="34" charset="0"/>
                <a:cs typeface="Times New Roman" panose="02020603050405020304" pitchFamily="18" charset="0"/>
              </a:rPr>
              <a:t>changement continu </a:t>
            </a:r>
            <a:r>
              <a:rPr lang="fr-CA" sz="1800" b="1" dirty="0">
                <a:effectLst/>
                <a:latin typeface="Calibri" panose="020F0502020204030204" pitchFamily="34" charset="0"/>
                <a:ea typeface="Calibri" panose="020F0502020204030204" pitchFamily="34" charset="0"/>
                <a:cs typeface="Times New Roman" panose="02020603050405020304" pitchFamily="18" charset="0"/>
              </a:rPr>
              <a:t>autour de nous, surtout en ce qui concerne le paysage des prairies et la façon dont il est passé de prairies à un paysage agricole au cours des 200 dernières années.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Au fur et à mesure que cet habitat essentiel disparaît et que les espèces déclinent en raison de la perte de leur habitat, nous commencerons à voir un déclin de la biodiversité et des services écosystémiques essentiels que ces points de concentration de biodiversité peuvent fournir ! L'un des principaux services écosystémiques que nous perdons est la capacité de nos prairies à séquestrer le carbone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22B2775-54D4-4062-8E52-F7292A322A37}" type="slidenum">
              <a:rPr lang="en-CA" smtClean="0"/>
              <a:t>46</a:t>
            </a:fld>
            <a:endParaRPr lang="en-CA"/>
          </a:p>
        </p:txBody>
      </p:sp>
    </p:spTree>
    <p:extLst>
      <p:ext uri="{BB962C8B-B14F-4D97-AF65-F5344CB8AC3E}">
        <p14:creationId xmlns:p14="http://schemas.microsoft.com/office/powerpoint/2010/main" val="23124511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Lorsque les prairies sont converties en cultures, elles perdent la moitié du carbone qu'elles ont stocké dans le sol </a:t>
            </a:r>
            <a:r>
              <a:rPr lang="fr-CA" sz="1800">
                <a:effectLst/>
                <a:latin typeface="Calibri" panose="020F0502020204030204" pitchFamily="34" charset="0"/>
                <a:ea typeface="Calibri" panose="020F0502020204030204" pitchFamily="34" charset="0"/>
                <a:cs typeface="Times New Roman" panose="02020603050405020304" pitchFamily="18" charset="0"/>
              </a:rPr>
              <a:t>! De plus, </a:t>
            </a:r>
            <a:r>
              <a:rPr lang="fr-CA" sz="1800" dirty="0">
                <a:effectLst/>
                <a:latin typeface="Calibri" panose="020F0502020204030204" pitchFamily="34" charset="0"/>
                <a:ea typeface="Calibri" panose="020F0502020204030204" pitchFamily="34" charset="0"/>
                <a:cs typeface="Times New Roman" panose="02020603050405020304" pitchFamily="18" charset="0"/>
              </a:rPr>
              <a:t>les cultures annuelles destinées à la production alimentaire ne sont pas aussi efficaces pour capter le carbone que les prairies indigènes ou les pâturages domestiqués pérennes (espèces cultivées de manière sélective qui ne sont pas indigènes, mais qui sont bonnes pour le pâturage du bétail).</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 rôle des prairies en tant que puits de carbone peut contribuer à ralentir les effets des changements climatiques ! Cependant, la conversion des écosystèmes de prairie élimine ces importants puits de carbone tout en libérant des gaz à effet de serre supplémentaires dans l'atmosphère, ce qui contribue aux changements climatiques. Pour atténuer ces effets négatifs, nous devons protéger les prairies encore intactes.</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Pour plus d'informations : https://www.beefresearch.ca/topics/carbon-cycle-beef-cattle/#grasslands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47</a:t>
            </a:fld>
            <a:endParaRPr lang="en-CA"/>
          </a:p>
        </p:txBody>
      </p:sp>
    </p:spTree>
    <p:extLst>
      <p:ext uri="{BB962C8B-B14F-4D97-AF65-F5344CB8AC3E}">
        <p14:creationId xmlns:p14="http://schemas.microsoft.com/office/powerpoint/2010/main" val="10393327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100" dirty="0">
                <a:effectLst/>
                <a:latin typeface="Calibri" panose="020F0502020204030204" pitchFamily="34" charset="0"/>
                <a:ea typeface="Calibri" panose="020F0502020204030204" pitchFamily="34" charset="0"/>
                <a:cs typeface="Times New Roman" panose="02020603050405020304" pitchFamily="18" charset="0"/>
              </a:rPr>
              <a:t>Nos milieux humides sont également en danger ! Jusqu'à 40 % des milieux humides de la région des fondrières des Prairies ont été drainées. </a:t>
            </a:r>
            <a:r>
              <a:rPr lang="fr-CA" sz="1100" baseline="300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800"/>
              </a:spcAft>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100" b="1" dirty="0">
                <a:effectLst/>
                <a:latin typeface="Calibri" panose="020F0502020204030204" pitchFamily="34" charset="0"/>
                <a:ea typeface="Calibri" panose="020F0502020204030204" pitchFamily="34" charset="0"/>
                <a:cs typeface="Times New Roman" panose="02020603050405020304" pitchFamily="18" charset="0"/>
              </a:rPr>
              <a:t>Pourquoi les milieux humides sont-ils drainés </a:t>
            </a:r>
            <a:r>
              <a:rPr lang="fr-CA" sz="11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0"/>
              </a:spcAft>
              <a:buFont typeface="Arial" panose="020B0604020202020204" pitchFamily="34" charset="0"/>
              <a:buChar char="•"/>
            </a:pPr>
            <a:r>
              <a:rPr lang="en-CA" sz="1100" dirty="0">
                <a:effectLst/>
                <a:latin typeface="Calibri" panose="020F0502020204030204" pitchFamily="34" charset="0"/>
                <a:ea typeface="Calibri" panose="020F0502020204030204" pitchFamily="34" charset="0"/>
                <a:cs typeface="Times New Roman" panose="02020603050405020304" pitchFamily="18" charset="0"/>
              </a:rPr>
              <a:t>Pour augmenter les </a:t>
            </a:r>
            <a:r>
              <a:rPr lang="en-CA" sz="1100" dirty="0" err="1">
                <a:effectLst/>
                <a:latin typeface="Calibri" panose="020F0502020204030204" pitchFamily="34" charset="0"/>
                <a:ea typeface="Calibri" panose="020F0502020204030204" pitchFamily="34" charset="0"/>
                <a:cs typeface="Times New Roman" panose="02020603050405020304" pitchFamily="18" charset="0"/>
              </a:rPr>
              <a:t>récoltes</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0"/>
              </a:spcAft>
              <a:buFont typeface="Arial" panose="020B0604020202020204" pitchFamily="34" charset="0"/>
              <a:buChar char="•"/>
            </a:pPr>
            <a:r>
              <a:rPr lang="fr-CA" sz="1100">
                <a:effectLst/>
                <a:latin typeface="Calibri" panose="020F0502020204030204" pitchFamily="34" charset="0"/>
                <a:ea typeface="Calibri" panose="020F0502020204030204" pitchFamily="34" charset="0"/>
                <a:cs typeface="Times New Roman" panose="02020603050405020304" pitchFamily="18" charset="0"/>
              </a:rPr>
              <a:t>Pour construire </a:t>
            </a:r>
            <a:r>
              <a:rPr lang="fr-CA" sz="1100" dirty="0">
                <a:effectLst/>
                <a:latin typeface="Calibri" panose="020F0502020204030204" pitchFamily="34" charset="0"/>
                <a:ea typeface="Calibri" panose="020F0502020204030204" pitchFamily="34" charset="0"/>
                <a:cs typeface="Times New Roman" panose="02020603050405020304" pitchFamily="18" charset="0"/>
              </a:rPr>
              <a:t>de nouveaux logements et de nouvelles routes</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800"/>
              </a:spcAft>
              <a:buFont typeface="Arial" panose="020B0604020202020204" pitchFamily="34" charset="0"/>
              <a:buChar char="•"/>
            </a:pPr>
            <a:r>
              <a:rPr lang="fr-CA" sz="1100" dirty="0">
                <a:effectLst/>
                <a:latin typeface="Calibri" panose="020F0502020204030204" pitchFamily="34" charset="0"/>
                <a:ea typeface="Calibri" panose="020F0502020204030204" pitchFamily="34" charset="0"/>
                <a:cs typeface="Times New Roman" panose="02020603050405020304" pitchFamily="18" charset="0"/>
              </a:rPr>
              <a:t>Pour accéder à des ressources telles que le pétrole et le gaz, les minéraux et le bois. </a:t>
            </a:r>
          </a:p>
          <a:p>
            <a:pPr marL="1143000" marR="0" lvl="2" indent="-228600">
              <a:lnSpc>
                <a:spcPct val="107000"/>
              </a:lnSpc>
              <a:spcBef>
                <a:spcPts val="0"/>
              </a:spcBef>
              <a:spcAft>
                <a:spcPts val="800"/>
              </a:spcAft>
              <a:buFont typeface="+mj-lt"/>
              <a:buAutoNum type="romanLcPeriod"/>
            </a:pP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100" dirty="0" err="1">
                <a:effectLst/>
                <a:latin typeface="Calibri" panose="020F0502020204030204" pitchFamily="34" charset="0"/>
                <a:ea typeface="Calibri" panose="020F0502020204030204" pitchFamily="34" charset="0"/>
                <a:cs typeface="Times New Roman" panose="02020603050405020304" pitchFamily="18" charset="0"/>
              </a:rPr>
              <a:t>Watmough</a:t>
            </a:r>
            <a:r>
              <a:rPr lang="en-CA" sz="1100" dirty="0">
                <a:effectLst/>
                <a:latin typeface="Calibri" panose="020F0502020204030204" pitchFamily="34" charset="0"/>
                <a:ea typeface="Calibri" panose="020F0502020204030204" pitchFamily="34" charset="0"/>
                <a:cs typeface="Times New Roman" panose="02020603050405020304" pitchFamily="18" charset="0"/>
              </a:rPr>
              <a:t>, M. D. and M. J. </a:t>
            </a:r>
            <a:r>
              <a:rPr lang="en-CA" sz="1100" dirty="0" err="1">
                <a:effectLst/>
                <a:latin typeface="Calibri" panose="020F0502020204030204" pitchFamily="34" charset="0"/>
                <a:ea typeface="Calibri" panose="020F0502020204030204" pitchFamily="34" charset="0"/>
                <a:cs typeface="Times New Roman" panose="02020603050405020304" pitchFamily="18" charset="0"/>
              </a:rPr>
              <a:t>Schmoll</a:t>
            </a:r>
            <a:r>
              <a:rPr lang="en-CA" sz="1100" dirty="0">
                <a:effectLst/>
                <a:latin typeface="Calibri" panose="020F0502020204030204" pitchFamily="34" charset="0"/>
                <a:ea typeface="Calibri" panose="020F0502020204030204" pitchFamily="34" charset="0"/>
                <a:cs typeface="Times New Roman" panose="02020603050405020304" pitchFamily="18" charset="0"/>
              </a:rPr>
              <a:t>. 2007. Environment Canada's Prairie &amp; Northern Region Habitat Monitoring Program Phase II: Recent habitat trends in the Prairie Habitat Joint Venture. Technical Report Series No. 493 . Environment Canada, Canadian Wildlife Service, Edmonton, Alberta Canada. </a:t>
            </a:r>
            <a:r>
              <a:rPr lang="en-CA" sz="1100" dirty="0" err="1">
                <a:effectLst/>
                <a:latin typeface="Calibri" panose="020F0502020204030204" pitchFamily="34" charset="0"/>
                <a:ea typeface="Calibri" panose="020F0502020204030204" pitchFamily="34" charset="0"/>
                <a:cs typeface="Times New Roman" panose="02020603050405020304" pitchFamily="18" charset="0"/>
              </a:rPr>
              <a:t>Récupéré</a:t>
            </a:r>
            <a:r>
              <a:rPr lang="en-CA" sz="1100" dirty="0">
                <a:effectLst/>
                <a:latin typeface="Calibri" panose="020F0502020204030204" pitchFamily="34" charset="0"/>
                <a:ea typeface="Calibri" panose="020F0502020204030204" pitchFamily="34" charset="0"/>
                <a:cs typeface="Times New Roman" panose="02020603050405020304" pitchFamily="18" charset="0"/>
              </a:rPr>
              <a:t> de : </a:t>
            </a:r>
            <a:r>
              <a:rPr lang="en-CA" sz="1000" dirty="0">
                <a:effectLst/>
                <a:latin typeface="Calibri" panose="020F0502020204030204" pitchFamily="34" charset="0"/>
                <a:ea typeface="Calibri" panose="020F0502020204030204" pitchFamily="34" charset="0"/>
                <a:cs typeface="Times New Roman" panose="02020603050405020304" pitchFamily="18" charset="0"/>
              </a:rPr>
              <a:t>https://publications.gc.ca/collections/collection_2018/eccc/cw69-5/CW69-5-493-eng.pdf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48</a:t>
            </a:fld>
            <a:endParaRPr lang="en-CA"/>
          </a:p>
        </p:txBody>
      </p:sp>
    </p:spTree>
    <p:extLst>
      <p:ext uri="{BB962C8B-B14F-4D97-AF65-F5344CB8AC3E}">
        <p14:creationId xmlns:p14="http://schemas.microsoft.com/office/powerpoint/2010/main" val="3410047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Si nous savons que la production agricole est l'une des plus grandes menaces pour les écosystèmes des prairies et des milieux humides, elle peut également constituer l'une des meilleures opportunités pour les protéger à l'avenir. Comment ? Nous devons comprendre comment nous sommes arrivés ici et comment l'agriculture a évolué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Remontez le temps et explorez l'histoire du paysage canadien en évolution : d'où viennent nos aliments, comment l'agriculture a-t-elle évolué au fil du temps et comment les changements de paysage </a:t>
            </a:r>
            <a:r>
              <a:rPr lang="fr-CA" sz="1800">
                <a:effectLst/>
                <a:latin typeface="Calibri" panose="020F0502020204030204" pitchFamily="34" charset="0"/>
                <a:ea typeface="Calibri" panose="020F0502020204030204" pitchFamily="34" charset="0"/>
                <a:cs typeface="Times New Roman" panose="02020603050405020304" pitchFamily="18" charset="0"/>
              </a:rPr>
              <a:t>ont-ils réorganisé </a:t>
            </a:r>
            <a:r>
              <a:rPr lang="fr-CA" sz="1800" dirty="0">
                <a:effectLst/>
                <a:latin typeface="Calibri" panose="020F0502020204030204" pitchFamily="34" charset="0"/>
                <a:ea typeface="Calibri" panose="020F0502020204030204" pitchFamily="34" charset="0"/>
                <a:cs typeface="Times New Roman" panose="02020603050405020304" pitchFamily="18" charset="0"/>
              </a:rPr>
              <a:t>nos prairies... rendez-vous au Module 2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Faites un pas vers l'avenir pour explorer les solutions permettant de protéger et de conserver les prairies et le rôle que l'agriculture durable peut jouer à cet égard... rendez-vous au Module 3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922B2775-54D4-4062-8E52-F7292A322A37}" type="slidenum">
              <a:rPr lang="en-CA" smtClean="0"/>
              <a:t>49</a:t>
            </a:fld>
            <a:endParaRPr lang="en-CA"/>
          </a:p>
        </p:txBody>
      </p:sp>
    </p:spTree>
    <p:extLst>
      <p:ext uri="{BB962C8B-B14F-4D97-AF65-F5344CB8AC3E}">
        <p14:creationId xmlns:p14="http://schemas.microsoft.com/office/powerpoint/2010/main" val="3288953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Un </a:t>
            </a:r>
            <a:r>
              <a:rPr lang="fr-CA" sz="1800" b="1" dirty="0">
                <a:effectLst/>
                <a:latin typeface="Calibri" panose="020F0502020204030204" pitchFamily="34" charset="0"/>
                <a:ea typeface="Calibri" panose="020F0502020204030204" pitchFamily="34" charset="0"/>
                <a:cs typeface="Times New Roman" panose="02020603050405020304" pitchFamily="18" charset="0"/>
              </a:rPr>
              <a:t>écosystème</a:t>
            </a:r>
            <a:r>
              <a:rPr lang="fr-CA" sz="1800" dirty="0">
                <a:effectLst/>
                <a:latin typeface="Calibri" panose="020F0502020204030204" pitchFamily="34" charset="0"/>
                <a:ea typeface="Calibri" panose="020F0502020204030204" pitchFamily="34" charset="0"/>
                <a:cs typeface="Times New Roman" panose="02020603050405020304" pitchFamily="18" charset="0"/>
              </a:rPr>
              <a:t> comp</a:t>
            </a:r>
            <a:r>
              <a:rPr lang="fr-CA" sz="1800" b="1" dirty="0">
                <a:effectLst/>
                <a:latin typeface="Calibri" panose="020F0502020204030204" pitchFamily="34" charset="0"/>
                <a:ea typeface="Calibri" panose="020F0502020204030204" pitchFamily="34" charset="0"/>
                <a:cs typeface="Times New Roman" panose="02020603050405020304" pitchFamily="18" charset="0"/>
              </a:rPr>
              <a:t>o</a:t>
            </a:r>
            <a:r>
              <a:rPr lang="fr-CA" sz="1800" dirty="0">
                <a:effectLst/>
                <a:latin typeface="Calibri" panose="020F0502020204030204" pitchFamily="34" charset="0"/>
                <a:ea typeface="Calibri" panose="020F0502020204030204" pitchFamily="34" charset="0"/>
                <a:cs typeface="Times New Roman" panose="02020603050405020304" pitchFamily="18" charset="0"/>
              </a:rPr>
              <a:t>rte à la fois des éléments biotiques (vivants) et abiotiques (non vivants), créant ainsi une bulle de vie </a:t>
            </a:r>
            <a:r>
              <a:rPr lang="fr-CA" sz="1800" dirty="0">
                <a:effectLst/>
                <a:latin typeface="Calibri" panose="020F0502020204030204" pitchFamily="34" charset="0"/>
                <a:ea typeface="Calibri" panose="020F0502020204030204" pitchFamily="34" charset="0"/>
                <a:cs typeface="Calibri" panose="020F0502020204030204" pitchFamily="34" charset="0"/>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une zone où les plantes, les animaux, les organismes, les conditions météorologiques et les paysages travaillent et interagissent.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5</a:t>
            </a:fld>
            <a:endParaRPr lang="en-CA"/>
          </a:p>
        </p:txBody>
      </p:sp>
    </p:spTree>
    <p:extLst>
      <p:ext uri="{BB962C8B-B14F-4D97-AF65-F5344CB8AC3E}">
        <p14:creationId xmlns:p14="http://schemas.microsoft.com/office/powerpoint/2010/main" val="2514773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Dans notre exemple avec nos cuvettes de marée et la toundra alpine, nous avons deux échelles d'écosystèmes très différentes.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Les cuvettes de marée </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il s'agit de petites poches isolées d'eau de mer que l'on trouve dans les zones intertidales – la zone où l'océan et la terre se rejoignent. Lorsque la marée descend, ces petites cuvettes restent dans les dépressions du littoral. Bien que ces zones puissent être assez petites, elles sont </a:t>
            </a:r>
            <a:r>
              <a:rPr lang="fr-FR" sz="1800">
                <a:effectLst/>
                <a:latin typeface="Calibri" panose="020F0502020204030204" pitchFamily="34" charset="0"/>
                <a:ea typeface="Calibri" panose="020F0502020204030204" pitchFamily="34" charset="0"/>
                <a:cs typeface="Times New Roman" panose="02020603050405020304" pitchFamily="18" charset="0"/>
              </a:rPr>
              <a:t>remplies de vie </a:t>
            </a:r>
            <a:r>
              <a:rPr lang="fr-FR" sz="1800" dirty="0">
                <a:effectLst/>
                <a:latin typeface="Calibri" panose="020F0502020204030204" pitchFamily="34" charset="0"/>
                <a:ea typeface="Calibri" panose="020F0502020204030204" pitchFamily="34" charset="0"/>
                <a:cs typeface="Times New Roman" panose="02020603050405020304" pitchFamily="18" charset="0"/>
              </a:rPr>
              <a:t>et créent leurs propres écosystèmes ! </a:t>
            </a:r>
          </a:p>
          <a:p>
            <a:pPr marL="0" marR="0">
              <a:lnSpc>
                <a:spcPct val="107000"/>
              </a:lnSpc>
              <a:spcBef>
                <a:spcPts val="0"/>
              </a:spcBef>
              <a:spcAft>
                <a:spcPts val="800"/>
              </a:spcAft>
            </a:pPr>
            <a:endParaRPr lang="fr-FR" sz="1800" b="1"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*CLIQUEZ</a:t>
            </a:r>
            <a:r>
              <a:rPr lang="en-US" sz="1800" b="1">
                <a:effectLst/>
                <a:latin typeface="Calibri" panose="020F0502020204030204" pitchFamily="34" charset="0"/>
                <a:ea typeface="Calibri" panose="020F0502020204030204" pitchFamily="34" charset="0"/>
                <a:cs typeface="Times New Roman" panose="02020603050405020304" pitchFamily="18" charset="0"/>
              </a:rPr>
              <a:t>* Abiotique</a:t>
            </a:r>
            <a:r>
              <a:rPr lang="en-US" sz="180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effectLst/>
                <a:latin typeface="Calibri" panose="020F0502020204030204" pitchFamily="34" charset="0"/>
                <a:ea typeface="Calibri" panose="020F0502020204030204" pitchFamily="34" charset="0"/>
                <a:cs typeface="Times New Roman" panose="02020603050405020304" pitchFamily="18" charset="0"/>
              </a:rPr>
              <a:t>marées (eau) – transition entre l'environnement marin et l'environnement sec en fonction de la marée haute ou de la marée basse ; salinité ; lumière du soleil – régule la température de l'eau ; rivage rocheux et dépressions.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*CLIQUEZ</a:t>
            </a:r>
            <a:r>
              <a:rPr lang="en-US" sz="1800" b="1">
                <a:effectLst/>
                <a:latin typeface="Calibri" panose="020F0502020204030204" pitchFamily="34" charset="0"/>
                <a:ea typeface="Calibri" panose="020F0502020204030204" pitchFamily="34" charset="0"/>
                <a:cs typeface="Times New Roman" panose="02020603050405020304" pitchFamily="18" charset="0"/>
              </a:rPr>
              <a:t>* Biotique</a:t>
            </a:r>
            <a:r>
              <a:rPr lang="en-US" sz="180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effectLst/>
                <a:latin typeface="Calibri" panose="020F0502020204030204" pitchFamily="34" charset="0"/>
                <a:ea typeface="Calibri" panose="020F0502020204030204" pitchFamily="34" charset="0"/>
                <a:cs typeface="Times New Roman" panose="02020603050405020304" pitchFamily="18" charset="0"/>
              </a:rPr>
              <a:t>les organismes vivants tels que les plantes (algues, phytoplancton) ; les consommateurs/espèces tels que les bernicles, les moules et autres invertébrés marins ; et les prédateurs tels que les étoiles de mer, et potentiellement les oiseaux et les loutres de mer.</a:t>
            </a:r>
          </a:p>
          <a:p>
            <a:pPr marL="742950" marR="0" lvl="1" indent="-285750">
              <a:lnSpc>
                <a:spcPct val="107000"/>
              </a:lnSpc>
              <a:spcBef>
                <a:spcPts val="0"/>
              </a:spcBef>
              <a:spcAft>
                <a:spcPts val="800"/>
              </a:spcAft>
              <a:buFont typeface="Arial" panose="020B0604020202020204" pitchFamily="34" charset="0"/>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Toundra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a:effectLst/>
                <a:latin typeface="Calibri" panose="020F0502020204030204" pitchFamily="34" charset="0"/>
                <a:ea typeface="Calibri" panose="020F0502020204030204" pitchFamily="34" charset="0"/>
                <a:cs typeface="Times New Roman" panose="02020603050405020304" pitchFamily="18" charset="0"/>
              </a:rPr>
              <a:t>alpine </a:t>
            </a:r>
            <a:r>
              <a:rPr lang="en-US" sz="1800">
                <a:effectLst/>
                <a:latin typeface="Calibri" panose="020F0502020204030204" pitchFamily="34" charset="0"/>
                <a:ea typeface="Calibri" panose="020F0502020204030204" pitchFamily="34" charset="0"/>
                <a:cs typeface="Times New Roman" panose="02020603050405020304" pitchFamily="18" charset="0"/>
              </a:rPr>
              <a:t>:</a:t>
            </a:r>
            <a:r>
              <a:rPr lang="fr-FR" sz="1800">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a:effectLst/>
                <a:latin typeface="Calibri" panose="020F0502020204030204" pitchFamily="34" charset="0"/>
                <a:ea typeface="Calibri" panose="020F0502020204030204" pitchFamily="34" charset="0"/>
                <a:cs typeface="Times New Roman" panose="02020603050405020304" pitchFamily="18" charset="0"/>
              </a:rPr>
              <a:t>toundra est beaucoup plus grande que les écosystèmes de marées et présente de nombreuses caractéristiques différentes. Ces environnements froids et gelés sont souvent dépourvus d'arbres et se trouvent à des latitudes plus élevées. Une toundra alpine se situe spécifiquement à haute altitude, au sommet des montagnes.</a:t>
            </a:r>
          </a:p>
          <a:p>
            <a:pPr marL="742950" marR="0" lvl="1" indent="-285750">
              <a:lnSpc>
                <a:spcPct val="107000"/>
              </a:lnSpc>
              <a:spcBef>
                <a:spcPts val="0"/>
              </a:spcBef>
              <a:spcAft>
                <a:spcPts val="8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*CLIQUEZ</a:t>
            </a:r>
            <a:r>
              <a:rPr lang="en-US" sz="1800" b="1">
                <a:effectLst/>
                <a:latin typeface="Calibri" panose="020F0502020204030204" pitchFamily="34" charset="0"/>
                <a:ea typeface="Calibri" panose="020F0502020204030204" pitchFamily="34" charset="0"/>
                <a:cs typeface="Times New Roman" panose="02020603050405020304" pitchFamily="18" charset="0"/>
              </a:rPr>
              <a:t>* Abiotique</a:t>
            </a:r>
            <a:r>
              <a:rPr lang="en-US" sz="180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effectLst/>
                <a:latin typeface="Calibri" panose="020F0502020204030204" pitchFamily="34" charset="0"/>
                <a:ea typeface="Calibri" panose="020F0502020204030204" pitchFamily="34" charset="0"/>
                <a:cs typeface="Times New Roman" panose="02020603050405020304" pitchFamily="18" charset="0"/>
              </a:rPr>
              <a:t>Climat : rude, neige, faibles précipitations ; Température : froid / gel ; vents forts ; haute altitude ; air à faible densité.</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*CLIQUEZ</a:t>
            </a:r>
            <a:r>
              <a:rPr lang="en-US" sz="1800" b="1">
                <a:effectLst/>
                <a:latin typeface="Calibri" panose="020F0502020204030204" pitchFamily="34" charset="0"/>
                <a:ea typeface="Calibri" panose="020F0502020204030204" pitchFamily="34" charset="0"/>
                <a:cs typeface="Times New Roman" panose="02020603050405020304" pitchFamily="18" charset="0"/>
              </a:rPr>
              <a:t>* Biotique</a:t>
            </a:r>
            <a:r>
              <a:rPr lang="en-US" sz="180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effectLst/>
                <a:latin typeface="Calibri" panose="020F0502020204030204" pitchFamily="34" charset="0"/>
                <a:ea typeface="Calibri" panose="020F0502020204030204" pitchFamily="34" charset="0"/>
                <a:cs typeface="Times New Roman" panose="02020603050405020304" pitchFamily="18" charset="0"/>
              </a:rPr>
              <a:t>Végétation : arbustes plus petits, herbes, fleurs (à faible altitude) ; Faune : wapitis, chèvres de montagne, aigles royaux.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6</a:t>
            </a:fld>
            <a:endParaRPr lang="en-CA"/>
          </a:p>
        </p:txBody>
      </p:sp>
    </p:spTree>
    <p:extLst>
      <p:ext uri="{BB962C8B-B14F-4D97-AF65-F5344CB8AC3E}">
        <p14:creationId xmlns:p14="http://schemas.microsoft.com/office/powerpoint/2010/main" val="2573698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FR"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écosystèmes sont non seulement importants pour les espèces qui y vivent, mais ils nous procurent également de nombreux avantages ! Ces avantages sont appelés des </a:t>
            </a:r>
            <a:r>
              <a:rPr lang="fr-FR"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services écosystémiques. </a:t>
            </a:r>
          </a:p>
          <a:p>
            <a:pPr marL="0" marR="0">
              <a:lnSpc>
                <a:spcPct val="107000"/>
              </a:lnSpc>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fr-FR"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services écosystémiques sont divisés en quatre catégories.</a:t>
            </a:r>
          </a:p>
          <a:p>
            <a:pPr marL="742950" marR="0" lvl="1" indent="-285750">
              <a:lnSpc>
                <a:spcPct val="107000"/>
              </a:lnSpc>
              <a:spcBef>
                <a:spcPts val="0"/>
              </a:spcBef>
              <a:spcAft>
                <a:spcPts val="80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*CLIQUEZ*  </a:t>
            </a:r>
            <a:r>
              <a:rPr lang="en-US" sz="1800" b="1" err="1">
                <a:solidFill>
                  <a:srgbClr val="000000"/>
                </a:solidFill>
                <a:effectLst/>
                <a:latin typeface="Calibri" panose="020F0502020204030204" pitchFamily="34" charset="0"/>
                <a:ea typeface="Calibri" panose="020F0502020204030204" pitchFamily="34" charset="0"/>
                <a:cs typeface="Calibri" panose="020F0502020204030204" pitchFamily="34" charset="0"/>
              </a:rPr>
              <a:t>Culturel</a:t>
            </a:r>
            <a:r>
              <a:rPr lang="en-US" sz="1800" b="1">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800">
                <a:solidFill>
                  <a:srgbClr val="000000"/>
                </a:solidFill>
                <a:effectLst/>
                <a:latin typeface="Calibri" panose="020F0502020204030204" pitchFamily="34" charset="0"/>
                <a:ea typeface="Calibri" panose="020F0502020204030204" pitchFamily="34" charset="0"/>
                <a:cs typeface="Calibri" panose="020F0502020204030204" pitchFamily="34" charset="0"/>
              </a:rPr>
              <a:t> – </a:t>
            </a:r>
            <a:r>
              <a:rPr lang="fr-FR"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avantages non matériels pour nous, tels que l'esthétique, les loisirs, l'éducation et le développement culturel.</a:t>
            </a:r>
          </a:p>
          <a:p>
            <a:pPr marL="742950" marR="0" lvl="1" indent="-285750">
              <a:lnSpc>
                <a:spcPct val="107000"/>
              </a:lnSpc>
              <a:spcBef>
                <a:spcPts val="0"/>
              </a:spcBef>
              <a:spcAft>
                <a:spcPts val="80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*CLIQUEZ* </a:t>
            </a:r>
            <a:r>
              <a:rPr lang="en-US" sz="1800"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Soutien</a:t>
            </a: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a:t>
            </a:r>
            <a:r>
              <a:rPr lang="fr-FR"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processus naturels sous-jacents tels que la photosynthèse, la formation du sol, l'habitat et la biodiversité.</a:t>
            </a:r>
            <a:r>
              <a:rPr lang="en-US" sz="1800" dirty="0">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*CLIQUEZ* </a:t>
            </a:r>
            <a:r>
              <a:rPr lang="en-US" sz="1800" b="1" dirty="0" err="1">
                <a:solidFill>
                  <a:srgbClr val="000000"/>
                </a:solidFill>
                <a:effectLst/>
                <a:latin typeface="Calibri"/>
                <a:ea typeface="Calibri" panose="020F0502020204030204" pitchFamily="34" charset="0"/>
                <a:cs typeface="Calibri"/>
              </a:rPr>
              <a:t>Approvisionnement</a:t>
            </a:r>
            <a:r>
              <a:rPr lang="en-US" sz="1800" b="1" dirty="0">
                <a:solidFill>
                  <a:srgbClr val="000000"/>
                </a:solidFill>
                <a:effectLst/>
                <a:latin typeface="Calibri"/>
                <a:ea typeface="Calibri" panose="020F0502020204030204" pitchFamily="34" charset="0"/>
                <a:cs typeface="Calibri"/>
              </a:rPr>
              <a:t> </a:t>
            </a:r>
            <a:r>
              <a:rPr lang="en-US" sz="1800" dirty="0">
                <a:solidFill>
                  <a:srgbClr val="000000"/>
                </a:solidFill>
                <a:effectLst/>
                <a:latin typeface="Calibri"/>
                <a:ea typeface="Calibri" panose="020F0502020204030204" pitchFamily="34" charset="0"/>
                <a:cs typeface="Calibri"/>
              </a:rPr>
              <a:t> – </a:t>
            </a:r>
            <a:r>
              <a:rPr lang="fr-FR" sz="1800" dirty="0">
                <a:solidFill>
                  <a:srgbClr val="000000"/>
                </a:solidFill>
                <a:effectLst/>
                <a:latin typeface="Calibri"/>
                <a:ea typeface="Calibri" panose="020F0502020204030204" pitchFamily="34" charset="0"/>
                <a:cs typeface="Calibri"/>
              </a:rPr>
              <a:t>les avantages que nous tirons de la nature, comme la nourriture, l'eau potable et les ressources telles que le bois et le pétrole.</a:t>
            </a:r>
            <a:endParaRPr lang="en-CA" sz="1800" dirty="0">
              <a:effectLst/>
              <a:latin typeface="Calibri"/>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*CLIQUEZ* </a:t>
            </a:r>
            <a:r>
              <a:rPr lang="en-US" sz="1800" b="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Régulation</a:t>
            </a: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a:t>
            </a:r>
            <a:r>
              <a:rPr lang="fr-FR"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avantages qui assurent une régulation naturelle des inondations, de la qualité de l'air, du stockage du carbone, du climat et de la pollinisation !</a:t>
            </a:r>
            <a:endParaRPr lang="en-US" dirty="0"/>
          </a:p>
          <a:p>
            <a:endParaRPr lang="en-CA"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7</a:t>
            </a:fld>
            <a:endParaRPr lang="en-CA"/>
          </a:p>
        </p:txBody>
      </p:sp>
    </p:spTree>
    <p:extLst>
      <p:ext uri="{BB962C8B-B14F-4D97-AF65-F5344CB8AC3E}">
        <p14:creationId xmlns:p14="http://schemas.microsoft.com/office/powerpoint/2010/main" val="335974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dirty="0">
                <a:effectLst/>
                <a:latin typeface="Calibri" panose="020F0502020204030204" pitchFamily="34" charset="0"/>
                <a:ea typeface="Calibri" panose="020F0502020204030204" pitchFamily="34" charset="0"/>
                <a:cs typeface="Times New Roman" panose="02020603050405020304" pitchFamily="18" charset="0"/>
              </a:rPr>
              <a:t>Compte tenu des nombreux services fournis par ces écosystèmes, il est important que nous protégions ces espaces. Cependant, certains écosystèmes sont </a:t>
            </a:r>
            <a:r>
              <a:rPr lang="fr-FR" sz="1800">
                <a:effectLst/>
                <a:latin typeface="Calibri" panose="020F0502020204030204" pitchFamily="34" charset="0"/>
                <a:ea typeface="Calibri" panose="020F0502020204030204" pitchFamily="34" charset="0"/>
                <a:cs typeface="Times New Roman" panose="02020603050405020304" pitchFamily="18" charset="0"/>
              </a:rPr>
              <a:t>en danger, ce </a:t>
            </a:r>
            <a:r>
              <a:rPr lang="fr-FR" sz="1800" dirty="0">
                <a:effectLst/>
                <a:latin typeface="Calibri" panose="020F0502020204030204" pitchFamily="34" charset="0"/>
                <a:ea typeface="Calibri" panose="020F0502020204030204" pitchFamily="34" charset="0"/>
                <a:cs typeface="Times New Roman" panose="02020603050405020304" pitchFamily="18" charset="0"/>
              </a:rPr>
              <a:t>qui signifie que nous risquons de les perdre pour les générations futures.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*CLIQUEZ* </a:t>
            </a:r>
            <a:r>
              <a:rPr lang="fr-FR" sz="1800" dirty="0">
                <a:effectLst/>
                <a:latin typeface="Calibri" panose="020F0502020204030204" pitchFamily="34" charset="0"/>
                <a:ea typeface="Calibri" panose="020F0502020204030204" pitchFamily="34" charset="0"/>
                <a:cs typeface="Times New Roman" panose="02020603050405020304" pitchFamily="18" charset="0"/>
              </a:rPr>
              <a:t>Demandez aux élèves : Quand vous pensez à certains des écosystèmes les plus menacés du monde, qu'est-ce qui vous vient à l'esprit ? Pourquoi sont-ils en danger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8</a:t>
            </a:fld>
            <a:endParaRPr lang="en-CA"/>
          </a:p>
        </p:txBody>
      </p:sp>
    </p:spTree>
    <p:extLst>
      <p:ext uri="{BB962C8B-B14F-4D97-AF65-F5344CB8AC3E}">
        <p14:creationId xmlns:p14="http://schemas.microsoft.com/office/powerpoint/2010/main" val="3546421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Un écosystème peut être en danger en raison d'une perte passée, d'une perte actuelle ou d'un potentiel de perte future pour diverses raisons telles que les changements climatiques, l'agriculture, le développement et l'exploitation des ressources (foresterie, pêche, mines, etc.).</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dirty="0">
                <a:effectLst/>
                <a:latin typeface="Calibri" panose="020F0502020204030204" pitchFamily="34" charset="0"/>
                <a:ea typeface="Calibri" panose="020F0502020204030204" pitchFamily="34" charset="0"/>
                <a:cs typeface="Times New Roman" panose="02020603050405020304" pitchFamily="18" charset="0"/>
              </a:rPr>
              <a:t>Voici quelques exemples courants d'écosystèmes menacés connus que les élèves pourraient mentionner. C'est l'occasion d'explorer quelques exemples d'écosystèmes menacés et les raisons pour lesquelles ils sont considérés comme tels. Discutez en groupe des exemples qui sont mentionnés au fur et à mesure.</a:t>
            </a:r>
          </a:p>
          <a:p>
            <a:pPr marL="800100" marR="0" lvl="1" indent="-342900">
              <a:lnSpc>
                <a:spcPct val="107000"/>
              </a:lnSpc>
              <a:spcBef>
                <a:spcPts val="0"/>
              </a:spcBef>
              <a:spcAft>
                <a:spcPts val="8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Récifs coralliens </a:t>
            </a:r>
            <a:r>
              <a:rPr lang="fr-CA" sz="1800" dirty="0">
                <a:effectLst/>
                <a:latin typeface="Calibri" panose="020F0502020204030204" pitchFamily="34" charset="0"/>
                <a:ea typeface="Calibri" panose="020F0502020204030204" pitchFamily="34" charset="0"/>
                <a:cs typeface="Times New Roman" panose="02020603050405020304" pitchFamily="18" charset="0"/>
              </a:rPr>
              <a:t>: dans le Triangle de Corail, l'on trouve 75 % des espèces de coraux du monde avec plus de 600 espèces différentes . Les menaces comme la pêche excessive épuisent de nombreuses espèces de l'écosystème ; les changements </a:t>
            </a:r>
            <a:r>
              <a:rPr lang="fr-CA" sz="1800">
                <a:effectLst/>
                <a:latin typeface="Calibri" panose="020F0502020204030204" pitchFamily="34" charset="0"/>
                <a:ea typeface="Calibri" panose="020F0502020204030204" pitchFamily="34" charset="0"/>
                <a:cs typeface="Times New Roman" panose="02020603050405020304" pitchFamily="18" charset="0"/>
              </a:rPr>
              <a:t>climatiques entraînent le </a:t>
            </a:r>
            <a:r>
              <a:rPr lang="fr-CA" sz="1800" dirty="0">
                <a:effectLst/>
                <a:latin typeface="Calibri" panose="020F0502020204030204" pitchFamily="34" charset="0"/>
                <a:ea typeface="Calibri" panose="020F0502020204030204" pitchFamily="34" charset="0"/>
                <a:cs typeface="Times New Roman" panose="02020603050405020304" pitchFamily="18" charset="0"/>
              </a:rPr>
              <a:t>réchauffement des eaux et l'acidification des océans, qui provoquent le blanchiment des coraux, tuant de nombreux coraux.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L'Arctique </a:t>
            </a:r>
            <a:r>
              <a:rPr lang="fr-CA" sz="1800" dirty="0">
                <a:effectLst/>
                <a:latin typeface="Calibri" panose="020F0502020204030204" pitchFamily="34" charset="0"/>
                <a:ea typeface="Calibri" panose="020F0502020204030204" pitchFamily="34" charset="0"/>
                <a:cs typeface="Times New Roman" panose="02020603050405020304" pitchFamily="18" charset="0"/>
              </a:rPr>
              <a:t>: se réchauffe à un rythme rapide en raison des changements climatiques. Nous assistons à une diminution de nos glaciers et une perte d'habitat pour de nombreuses espèces, dont l'ours polaire. D'autres facteurs tels que l'exploitation minière, la pêche excessive et la navigation ont un impact sur cet écosystème.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800100" marR="0" lvl="1" indent="-342900">
              <a:lnSpc>
                <a:spcPct val="107000"/>
              </a:lnSpc>
              <a:spcBef>
                <a:spcPts val="0"/>
              </a:spcBef>
              <a:spcAft>
                <a:spcPts val="8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La forêt tropicale amazonienne :</a:t>
            </a:r>
            <a:r>
              <a:rPr lang="fr-CA" sz="1800" dirty="0">
                <a:effectLst/>
                <a:latin typeface="Calibri" panose="020F0502020204030204" pitchFamily="34" charset="0"/>
                <a:ea typeface="Calibri" panose="020F0502020204030204" pitchFamily="34" charset="0"/>
                <a:cs typeface="Times New Roman" panose="02020603050405020304" pitchFamily="18" charset="0"/>
              </a:rPr>
              <a:t> en Amérique du Sud, la forêt amazonienne abrite la moitié des forêts tropicales restantes de la planète. L'expansion de l'agriculture entraîne le défrichement des forêts pour créer des pâturages pour le bétail et des terres cultivées.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9</a:t>
            </a:fld>
            <a:endParaRPr lang="en-CA"/>
          </a:p>
        </p:txBody>
      </p:sp>
    </p:spTree>
    <p:extLst>
      <p:ext uri="{BB962C8B-B14F-4D97-AF65-F5344CB8AC3E}">
        <p14:creationId xmlns:p14="http://schemas.microsoft.com/office/powerpoint/2010/main" val="439755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FDC9E-CEBB-36E6-0A31-38FFFE9696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43DD7383-6EDE-F183-7CE5-92C658E082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E79E7FC3-B2D5-C4A9-AAF2-4B6FD8EDF6A6}"/>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5" name="Footer Placeholder 4">
            <a:extLst>
              <a:ext uri="{FF2B5EF4-FFF2-40B4-BE49-F238E27FC236}">
                <a16:creationId xmlns:a16="http://schemas.microsoft.com/office/drawing/2014/main" id="{F5060A26-CE4F-E79B-2AE7-55F4739345A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A8F6757-BED3-AC38-0BC1-F1B040603EAF}"/>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194106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17E5A-AA7D-C5CF-0CA3-CA89D0CB6BE7}"/>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18B2F414-B123-F9C3-C323-92E51367A8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FCD0CC5-D273-91D6-E770-EDB2A18BD16A}"/>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5" name="Footer Placeholder 4">
            <a:extLst>
              <a:ext uri="{FF2B5EF4-FFF2-40B4-BE49-F238E27FC236}">
                <a16:creationId xmlns:a16="http://schemas.microsoft.com/office/drawing/2014/main" id="{997D2EE4-D71E-3E47-DC68-515B2CAB8EC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173CA84-96DE-BF91-5426-D563A2E70803}"/>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033011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3EBD3C-B55B-6C7D-4B96-2E3335587DE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13DA6F0D-838E-C34A-705D-706BC200730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177081CF-35BF-0B65-0F37-3D62FE912B8A}"/>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5" name="Footer Placeholder 4">
            <a:extLst>
              <a:ext uri="{FF2B5EF4-FFF2-40B4-BE49-F238E27FC236}">
                <a16:creationId xmlns:a16="http://schemas.microsoft.com/office/drawing/2014/main" id="{B9DA6027-82A0-9231-762D-F019CE9FFC1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EB32CC06-F2B9-0DE3-5C87-866E0BA7D8FD}"/>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34893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4B3AD-0E40-361F-84F4-A7E611D443B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AE40F4FC-ED97-79DF-5355-DFE1012FC5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1B264A1-41D5-EC0D-31A9-6670202E34CB}"/>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5" name="Footer Placeholder 4">
            <a:extLst>
              <a:ext uri="{FF2B5EF4-FFF2-40B4-BE49-F238E27FC236}">
                <a16:creationId xmlns:a16="http://schemas.microsoft.com/office/drawing/2014/main" id="{DD98C6AA-F20C-DABE-0F29-A162FA3A677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BAB1EF1-E0EA-EC08-12DE-E437A91AADF4}"/>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709508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3A071-3682-C3A2-BFC0-5C74C67ABD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44ABF179-698E-E405-9AB0-2367A21706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D2D0D3-DCD0-A7E7-9A89-0E7CA8DEAD82}"/>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5" name="Footer Placeholder 4">
            <a:extLst>
              <a:ext uri="{FF2B5EF4-FFF2-40B4-BE49-F238E27FC236}">
                <a16:creationId xmlns:a16="http://schemas.microsoft.com/office/drawing/2014/main" id="{23D247B2-C4D7-FCA6-1E97-9A267B2C3F8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F35CC3C-4AED-A9A1-DEF1-FB6E34102DE7}"/>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404757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9821-CE03-3273-2E6E-BB7A12F24B3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50948F8-1273-CE73-8D04-B3080CED44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98518DAB-D9A5-D7F5-BD81-281A7619BE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FB4A38C8-91BA-D75F-0268-C606F32E9356}"/>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6" name="Footer Placeholder 5">
            <a:extLst>
              <a:ext uri="{FF2B5EF4-FFF2-40B4-BE49-F238E27FC236}">
                <a16:creationId xmlns:a16="http://schemas.microsoft.com/office/drawing/2014/main" id="{112C2BAC-3FF9-8FC0-04F3-A5BA47F3A88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6D8EF9A-4535-77F5-419B-B922E408BACA}"/>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2369506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175F-C6F4-5D6B-AC4C-AB1F71B33870}"/>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0CAEC80A-4CE0-F2C1-CF97-DC2F255B3C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35D5BB-F2A1-BB18-7CE1-852B63B88F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98092289-98E9-17DE-CE75-1BDBA32B27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450882-8CF9-FCC9-AAAE-DEEE516DF17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58E3617F-6A50-65B7-075C-12BEBDE98CDF}"/>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8" name="Footer Placeholder 7">
            <a:extLst>
              <a:ext uri="{FF2B5EF4-FFF2-40B4-BE49-F238E27FC236}">
                <a16:creationId xmlns:a16="http://schemas.microsoft.com/office/drawing/2014/main" id="{19B7450B-7B8E-37F7-A12F-2E8A2A7862A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9866E631-3E2D-4387-34FF-517C140A775B}"/>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30992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05A8-2B7F-7749-4ACD-A78C1E039B56}"/>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0BE01DC4-4B3D-53D6-68FE-79227B2B4523}"/>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4" name="Footer Placeholder 3">
            <a:extLst>
              <a:ext uri="{FF2B5EF4-FFF2-40B4-BE49-F238E27FC236}">
                <a16:creationId xmlns:a16="http://schemas.microsoft.com/office/drawing/2014/main" id="{FD10F0D8-5F4B-C1AC-191E-59D3778A5BCA}"/>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E4E8E8EA-88B9-FBC0-1284-C83A7B8CC9F7}"/>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955726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A04B5F-56C5-78E4-CA3D-1DDD3109F9E2}"/>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3" name="Footer Placeholder 2">
            <a:extLst>
              <a:ext uri="{FF2B5EF4-FFF2-40B4-BE49-F238E27FC236}">
                <a16:creationId xmlns:a16="http://schemas.microsoft.com/office/drawing/2014/main" id="{509D8744-68BD-2CCC-033E-82C7271869E5}"/>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CED30204-1BD2-189D-5520-B5FC7DFD4C91}"/>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30366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D1198-2FBD-144D-9FBE-2C40AFE335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5FFBFE76-ECA7-D4F5-73A8-49F383E5A1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73BD025-C12C-6A25-7453-952506A2C7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0E8CE7-119F-2C89-AD56-8CAEBD3ECEE3}"/>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6" name="Footer Placeholder 5">
            <a:extLst>
              <a:ext uri="{FF2B5EF4-FFF2-40B4-BE49-F238E27FC236}">
                <a16:creationId xmlns:a16="http://schemas.microsoft.com/office/drawing/2014/main" id="{2457751C-2B16-E2B0-CE29-7F48869DD231}"/>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AC77A279-9D51-7416-BB97-4131A95C98D0}"/>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4159079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92559-1CB2-0600-F352-4EF300D9EC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1B3CB199-2A32-3C5B-9F72-3AF634B36A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960AAC07-CFCB-24BC-EAC0-086BB23A64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CE0719-97CF-E646-40AA-720AF306854F}"/>
              </a:ext>
            </a:extLst>
          </p:cNvPr>
          <p:cNvSpPr>
            <a:spLocks noGrp="1"/>
          </p:cNvSpPr>
          <p:nvPr>
            <p:ph type="dt" sz="half" idx="10"/>
          </p:nvPr>
        </p:nvSpPr>
        <p:spPr/>
        <p:txBody>
          <a:bodyPr/>
          <a:lstStyle/>
          <a:p>
            <a:fld id="{D7BEDA69-87BE-49B7-AB20-A12C78010272}" type="datetimeFigureOut">
              <a:rPr lang="en-CA" smtClean="0"/>
              <a:t>2023-08-23</a:t>
            </a:fld>
            <a:endParaRPr lang="en-CA"/>
          </a:p>
        </p:txBody>
      </p:sp>
      <p:sp>
        <p:nvSpPr>
          <p:cNvPr id="6" name="Footer Placeholder 5">
            <a:extLst>
              <a:ext uri="{FF2B5EF4-FFF2-40B4-BE49-F238E27FC236}">
                <a16:creationId xmlns:a16="http://schemas.microsoft.com/office/drawing/2014/main" id="{5BFFAF84-0737-3E09-558B-5F46EE708D7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1DBF4CC-D95E-20DC-A2DF-817D2C43F305}"/>
              </a:ext>
            </a:extLst>
          </p:cNvPr>
          <p:cNvSpPr>
            <a:spLocks noGrp="1"/>
          </p:cNvSpPr>
          <p:nvPr>
            <p:ph type="sldNum" sz="quarter" idx="12"/>
          </p:nvPr>
        </p:nvSpPr>
        <p:spPr/>
        <p:txBody>
          <a:bodyPr/>
          <a:lstStyle/>
          <a:p>
            <a:fld id="{22E59C42-9454-4314-9CD8-B5956D0503D5}" type="slidenum">
              <a:rPr lang="en-CA" smtClean="0"/>
              <a:t>‹#›</a:t>
            </a:fld>
            <a:endParaRPr lang="en-CA"/>
          </a:p>
        </p:txBody>
      </p:sp>
    </p:spTree>
    <p:extLst>
      <p:ext uri="{BB962C8B-B14F-4D97-AF65-F5344CB8AC3E}">
        <p14:creationId xmlns:p14="http://schemas.microsoft.com/office/powerpoint/2010/main" val="1674505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59A423-FF93-E31C-A888-C8188E7A23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F2926F7F-6AB6-E3C6-014F-AEE4F21881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0F7EE366-D07B-0924-E65D-2D53CE6773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BEDA69-87BE-49B7-AB20-A12C78010272}" type="datetimeFigureOut">
              <a:rPr lang="en-CA" smtClean="0"/>
              <a:t>2023-08-23</a:t>
            </a:fld>
            <a:endParaRPr lang="en-CA"/>
          </a:p>
        </p:txBody>
      </p:sp>
      <p:sp>
        <p:nvSpPr>
          <p:cNvPr id="5" name="Footer Placeholder 4">
            <a:extLst>
              <a:ext uri="{FF2B5EF4-FFF2-40B4-BE49-F238E27FC236}">
                <a16:creationId xmlns:a16="http://schemas.microsoft.com/office/drawing/2014/main" id="{EE77037F-A1B1-0470-56F1-4421A2C8B0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2DD4411F-58E5-A445-5BAD-E838F6BF2B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E59C42-9454-4314-9CD8-B5956D0503D5}" type="slidenum">
              <a:rPr lang="en-CA" smtClean="0"/>
              <a:t>‹#›</a:t>
            </a:fld>
            <a:endParaRPr lang="en-CA"/>
          </a:p>
        </p:txBody>
      </p:sp>
    </p:spTree>
    <p:extLst>
      <p:ext uri="{BB962C8B-B14F-4D97-AF65-F5344CB8AC3E}">
        <p14:creationId xmlns:p14="http://schemas.microsoft.com/office/powerpoint/2010/main" val="1515458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60.xml"/><Relationship Id="rId7" Type="http://schemas.openxmlformats.org/officeDocument/2006/relationships/notesSlide" Target="../notesSlides/notesSlide1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Layout" Target="../slideLayouts/slideLayout2.xml"/><Relationship Id="rId5" Type="http://schemas.openxmlformats.org/officeDocument/2006/relationships/tags" Target="../tags/tag62.xml"/><Relationship Id="rId4" Type="http://schemas.openxmlformats.org/officeDocument/2006/relationships/tags" Target="../tags/tag61.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17.jpeg"/><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image" Target="../media/image16.jpe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notesSlide" Target="../notesSlides/notesSlide11.xml"/><Relationship Id="rId5" Type="http://schemas.openxmlformats.org/officeDocument/2006/relationships/tags" Target="../tags/tag67.xml"/><Relationship Id="rId10" Type="http://schemas.openxmlformats.org/officeDocument/2006/relationships/slideLayout" Target="../slideLayouts/slideLayout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5.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77.xml"/><Relationship Id="rId7"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10" Type="http://schemas.openxmlformats.org/officeDocument/2006/relationships/image" Target="../media/image19.jpeg"/><Relationship Id="rId4" Type="http://schemas.openxmlformats.org/officeDocument/2006/relationships/tags" Target="../tags/tag78.xml"/><Relationship Id="rId9" Type="http://schemas.openxmlformats.org/officeDocument/2006/relationships/image" Target="../media/image18.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83.xml"/><Relationship Id="rId7" Type="http://schemas.openxmlformats.org/officeDocument/2006/relationships/slideLayout" Target="../slideLayouts/slideLayout4.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5" Type="http://schemas.openxmlformats.org/officeDocument/2006/relationships/tags" Target="../tags/tag85.xml"/><Relationship Id="rId10" Type="http://schemas.openxmlformats.org/officeDocument/2006/relationships/image" Target="../media/image5.png"/><Relationship Id="rId4" Type="http://schemas.openxmlformats.org/officeDocument/2006/relationships/tags" Target="../tags/tag84.xml"/><Relationship Id="rId9" Type="http://schemas.openxmlformats.org/officeDocument/2006/relationships/image" Target="../media/image20.jpeg"/></Relationships>
</file>

<file path=ppt/slides/_rels/slide15.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notesSlide" Target="../notesSlides/notesSlide15.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image" Target="../media/image5.png"/><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image" Target="../media/image21.jpe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0.xml"/><Relationship Id="rId7" Type="http://schemas.openxmlformats.org/officeDocument/2006/relationships/image" Target="../media/image22.jpe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101.xml"/></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4.xml"/><Relationship Id="rId7" Type="http://schemas.openxmlformats.org/officeDocument/2006/relationships/image" Target="../media/image23.jpe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105.xml"/></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video" Target="https://www.youtube.com/embed/cazO4PY0Wtk?start=150&amp;feature=oembed" TargetMode="External"/><Relationship Id="rId7" Type="http://schemas.microsoft.com/office/2018/10/relationships/comments" Target="../comments/modernComment_171_D880C95C.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notesSlide" Target="../notesSlides/notesSlide18.xml"/><Relationship Id="rId5" Type="http://schemas.openxmlformats.org/officeDocument/2006/relationships/slideLayout" Target="../slideLayouts/slideLayout4.xml"/><Relationship Id="rId4" Type="http://schemas.openxmlformats.org/officeDocument/2006/relationships/tags" Target="../tags/tag108.xml"/><Relationship Id="rId9" Type="http://schemas.openxmlformats.org/officeDocument/2006/relationships/image" Target="../media/image24.jpeg"/></Relationships>
</file>

<file path=ppt/slides/_rels/slide19.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Layout" Target="../slideLayouts/slideLayout2.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6" Type="http://schemas.openxmlformats.org/officeDocument/2006/relationships/image" Target="../media/image5.png"/><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5" Type="http://schemas.openxmlformats.org/officeDocument/2006/relationships/image" Target="../media/image25.jpeg"/><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xml"/><Relationship Id="rId7" Type="http://schemas.openxmlformats.org/officeDocument/2006/relationships/image" Target="../media/image2.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jpe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23.xml"/><Relationship Id="rId7" Type="http://schemas.openxmlformats.org/officeDocument/2006/relationships/notesSlide" Target="../notesSlides/notesSlide20.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Layout" Target="../slideLayouts/slideLayout2.xml"/><Relationship Id="rId5" Type="http://schemas.openxmlformats.org/officeDocument/2006/relationships/tags" Target="../tags/tag125.xml"/><Relationship Id="rId4" Type="http://schemas.openxmlformats.org/officeDocument/2006/relationships/tags" Target="../tags/tag124.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28.xml"/><Relationship Id="rId7" Type="http://schemas.openxmlformats.org/officeDocument/2006/relationships/slideLayout" Target="../slideLayouts/slideLayout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5.png"/><Relationship Id="rId4" Type="http://schemas.openxmlformats.org/officeDocument/2006/relationships/tags" Target="../tags/tag129.xml"/><Relationship Id="rId9" Type="http://schemas.openxmlformats.org/officeDocument/2006/relationships/image" Target="../media/image26.jpeg"/></Relationships>
</file>

<file path=ppt/slides/_rels/slide22.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18" Type="http://schemas.openxmlformats.org/officeDocument/2006/relationships/image" Target="../media/image25.jpeg"/><Relationship Id="rId3" Type="http://schemas.openxmlformats.org/officeDocument/2006/relationships/tags" Target="../tags/tag134.xml"/><Relationship Id="rId21" Type="http://schemas.openxmlformats.org/officeDocument/2006/relationships/image" Target="../media/image29.png"/><Relationship Id="rId7" Type="http://schemas.openxmlformats.org/officeDocument/2006/relationships/tags" Target="../tags/tag138.xml"/><Relationship Id="rId12" Type="http://schemas.openxmlformats.org/officeDocument/2006/relationships/tags" Target="../tags/tag143.xml"/><Relationship Id="rId17" Type="http://schemas.openxmlformats.org/officeDocument/2006/relationships/notesSlide" Target="../notesSlides/notesSlide22.xml"/><Relationship Id="rId2" Type="http://schemas.openxmlformats.org/officeDocument/2006/relationships/tags" Target="../tags/tag133.xml"/><Relationship Id="rId16" Type="http://schemas.openxmlformats.org/officeDocument/2006/relationships/slideLayout" Target="../slideLayouts/slideLayout2.xml"/><Relationship Id="rId20" Type="http://schemas.openxmlformats.org/officeDocument/2006/relationships/image" Target="../media/image28.png"/><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5" Type="http://schemas.openxmlformats.org/officeDocument/2006/relationships/tags" Target="../tags/tag136.xml"/><Relationship Id="rId15" Type="http://schemas.openxmlformats.org/officeDocument/2006/relationships/tags" Target="../tags/tag146.xml"/><Relationship Id="rId23" Type="http://schemas.openxmlformats.org/officeDocument/2006/relationships/image" Target="../media/image5.png"/><Relationship Id="rId10" Type="http://schemas.openxmlformats.org/officeDocument/2006/relationships/tags" Target="../tags/tag141.xml"/><Relationship Id="rId19" Type="http://schemas.openxmlformats.org/officeDocument/2006/relationships/image" Target="../media/image27.png"/><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 Id="rId22" Type="http://schemas.openxmlformats.org/officeDocument/2006/relationships/image" Target="../media/image30.png"/></Relationships>
</file>

<file path=ppt/slides/_rels/slide23.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tags" Target="../tags/tag159.xml"/><Relationship Id="rId18" Type="http://schemas.openxmlformats.org/officeDocument/2006/relationships/image" Target="../media/image25.jpeg"/><Relationship Id="rId3" Type="http://schemas.openxmlformats.org/officeDocument/2006/relationships/tags" Target="../tags/tag149.xml"/><Relationship Id="rId21" Type="http://schemas.openxmlformats.org/officeDocument/2006/relationships/image" Target="../media/image33.png"/><Relationship Id="rId7" Type="http://schemas.openxmlformats.org/officeDocument/2006/relationships/tags" Target="../tags/tag153.xml"/><Relationship Id="rId12" Type="http://schemas.openxmlformats.org/officeDocument/2006/relationships/tags" Target="../tags/tag158.xml"/><Relationship Id="rId17" Type="http://schemas.openxmlformats.org/officeDocument/2006/relationships/notesSlide" Target="../notesSlides/notesSlide23.xml"/><Relationship Id="rId2" Type="http://schemas.openxmlformats.org/officeDocument/2006/relationships/tags" Target="../tags/tag148.xml"/><Relationship Id="rId16" Type="http://schemas.openxmlformats.org/officeDocument/2006/relationships/slideLayout" Target="../slideLayouts/slideLayout4.xml"/><Relationship Id="rId20" Type="http://schemas.openxmlformats.org/officeDocument/2006/relationships/image" Target="../media/image32.png"/><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5" Type="http://schemas.openxmlformats.org/officeDocument/2006/relationships/tags" Target="../tags/tag151.xml"/><Relationship Id="rId15" Type="http://schemas.openxmlformats.org/officeDocument/2006/relationships/tags" Target="../tags/tag161.xml"/><Relationship Id="rId23" Type="http://schemas.openxmlformats.org/officeDocument/2006/relationships/image" Target="../media/image5.png"/><Relationship Id="rId10" Type="http://schemas.openxmlformats.org/officeDocument/2006/relationships/tags" Target="../tags/tag156.xml"/><Relationship Id="rId19" Type="http://schemas.openxmlformats.org/officeDocument/2006/relationships/image" Target="../media/image31.png"/><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tags" Target="../tags/tag160.xml"/><Relationship Id="rId22" Type="http://schemas.openxmlformats.org/officeDocument/2006/relationships/image" Target="../media/image34.pn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64.xml"/><Relationship Id="rId7" Type="http://schemas.openxmlformats.org/officeDocument/2006/relationships/notesSlide" Target="../notesSlides/notesSlide24.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slideLayout" Target="../slideLayouts/slideLayout2.xml"/><Relationship Id="rId5" Type="http://schemas.openxmlformats.org/officeDocument/2006/relationships/tags" Target="../tags/tag166.xml"/><Relationship Id="rId4" Type="http://schemas.openxmlformats.org/officeDocument/2006/relationships/tags" Target="../tags/tag165.xml"/></Relationships>
</file>

<file path=ppt/slides/_rels/slide25.xml.rels><?xml version="1.0" encoding="UTF-8" standalone="yes"?>
<Relationships xmlns="http://schemas.openxmlformats.org/package/2006/relationships"><Relationship Id="rId8" Type="http://schemas.microsoft.com/office/2018/10/relationships/comments" Target="../comments/modernComment_1D1_FD229ED3.xml"/><Relationship Id="rId3" Type="http://schemas.openxmlformats.org/officeDocument/2006/relationships/tags" Target="../tags/tag169.xml"/><Relationship Id="rId7" Type="http://schemas.openxmlformats.org/officeDocument/2006/relationships/notesSlide" Target="../notesSlides/notesSlide25.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slideLayout" Target="../slideLayouts/slideLayout2.xml"/><Relationship Id="rId11" Type="http://schemas.openxmlformats.org/officeDocument/2006/relationships/image" Target="../media/image5.png"/><Relationship Id="rId5" Type="http://schemas.openxmlformats.org/officeDocument/2006/relationships/tags" Target="../tags/tag171.xml"/><Relationship Id="rId10" Type="http://schemas.openxmlformats.org/officeDocument/2006/relationships/hyperlink" Target="https://journals.sagepub.com/doi/full/10.1177/1609406918812346" TargetMode="External"/><Relationship Id="rId4" Type="http://schemas.openxmlformats.org/officeDocument/2006/relationships/tags" Target="../tags/tag170.xml"/><Relationship Id="rId9" Type="http://schemas.openxmlformats.org/officeDocument/2006/relationships/image" Target="../media/image35.jpeg"/></Relationships>
</file>

<file path=ppt/slides/_rels/slide26.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notesSlide" Target="../notesSlides/notesSlide26.xml"/><Relationship Id="rId3" Type="http://schemas.openxmlformats.org/officeDocument/2006/relationships/tags" Target="../tags/tag174.xml"/><Relationship Id="rId21" Type="http://schemas.openxmlformats.org/officeDocument/2006/relationships/image" Target="../media/image37.png"/><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slideLayout" Target="../slideLayouts/slideLayout4.xml"/><Relationship Id="rId25" Type="http://schemas.openxmlformats.org/officeDocument/2006/relationships/image" Target="../media/image10.png"/><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image" Target="../media/image36.png"/><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24" Type="http://schemas.openxmlformats.org/officeDocument/2006/relationships/image" Target="../media/image5.png"/><Relationship Id="rId5" Type="http://schemas.openxmlformats.org/officeDocument/2006/relationships/tags" Target="../tags/tag176.xml"/><Relationship Id="rId15" Type="http://schemas.openxmlformats.org/officeDocument/2006/relationships/tags" Target="../tags/tag186.xml"/><Relationship Id="rId23" Type="http://schemas.openxmlformats.org/officeDocument/2006/relationships/image" Target="../media/image39.png"/><Relationship Id="rId10" Type="http://schemas.openxmlformats.org/officeDocument/2006/relationships/tags" Target="../tags/tag181.xml"/><Relationship Id="rId19" Type="http://schemas.openxmlformats.org/officeDocument/2006/relationships/image" Target="../media/image25.jpeg"/><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 Id="rId22" Type="http://schemas.openxmlformats.org/officeDocument/2006/relationships/image" Target="../media/image38.png"/></Relationships>
</file>

<file path=ppt/slides/_rels/slide27.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tags" Target="../tags/tag190.xml"/><Relationship Id="rId7" Type="http://schemas.openxmlformats.org/officeDocument/2006/relationships/notesSlide" Target="../notesSlides/notesSlide27.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Layout" Target="../slideLayouts/slideLayout4.xml"/><Relationship Id="rId11" Type="http://schemas.openxmlformats.org/officeDocument/2006/relationships/image" Target="../media/image5.png"/><Relationship Id="rId5" Type="http://schemas.openxmlformats.org/officeDocument/2006/relationships/tags" Target="../tags/tag192.xml"/><Relationship Id="rId10" Type="http://schemas.openxmlformats.org/officeDocument/2006/relationships/image" Target="../media/image42.svg"/><Relationship Id="rId4" Type="http://schemas.openxmlformats.org/officeDocument/2006/relationships/tags" Target="../tags/tag191.xml"/><Relationship Id="rId9" Type="http://schemas.openxmlformats.org/officeDocument/2006/relationships/image" Target="../media/image41.png"/></Relationships>
</file>

<file path=ppt/slides/_rels/slide2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195.xml"/><Relationship Id="rId7" Type="http://schemas.openxmlformats.org/officeDocument/2006/relationships/image" Target="../media/image43.jpe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notesSlide" Target="../notesSlides/notesSlide28.xml"/><Relationship Id="rId5" Type="http://schemas.openxmlformats.org/officeDocument/2006/relationships/slideLayout" Target="../slideLayouts/slideLayout4.xml"/><Relationship Id="rId10" Type="http://schemas.openxmlformats.org/officeDocument/2006/relationships/image" Target="../media/image5.png"/><Relationship Id="rId4" Type="http://schemas.openxmlformats.org/officeDocument/2006/relationships/tags" Target="../tags/tag196.xml"/><Relationship Id="rId9" Type="http://schemas.openxmlformats.org/officeDocument/2006/relationships/image" Target="../media/image45.svg"/></Relationships>
</file>

<file path=ppt/slides/_rels/slide2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199.xml"/><Relationship Id="rId7" Type="http://schemas.openxmlformats.org/officeDocument/2006/relationships/image" Target="../media/image46.jpeg"/><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notesSlide" Target="../notesSlides/notesSlide29.xml"/><Relationship Id="rId5" Type="http://schemas.openxmlformats.org/officeDocument/2006/relationships/slideLayout" Target="../slideLayouts/slideLayout4.xml"/><Relationship Id="rId10" Type="http://schemas.openxmlformats.org/officeDocument/2006/relationships/image" Target="../media/image5.png"/><Relationship Id="rId4" Type="http://schemas.openxmlformats.org/officeDocument/2006/relationships/tags" Target="../tags/tag200.xml"/><Relationship Id="rId9" Type="http://schemas.openxmlformats.org/officeDocument/2006/relationships/image" Target="../media/image48.sv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jpe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3.xml"/><Relationship Id="rId7" Type="http://schemas.openxmlformats.org/officeDocument/2006/relationships/notesSlide" Target="../notesSlides/notesSlide30.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slideLayout" Target="../slideLayouts/slideLayout2.xml"/><Relationship Id="rId5" Type="http://schemas.openxmlformats.org/officeDocument/2006/relationships/tags" Target="../tags/tag205.xml"/><Relationship Id="rId4" Type="http://schemas.openxmlformats.org/officeDocument/2006/relationships/tags" Target="../tags/tag204.xml"/></Relationships>
</file>

<file path=ppt/slides/_rels/slide31.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slideLayout" Target="../slideLayouts/slideLayout4.xml"/><Relationship Id="rId18" Type="http://schemas.openxmlformats.org/officeDocument/2006/relationships/image" Target="../media/image5.png"/><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tags" Target="../tags/tag217.xml"/><Relationship Id="rId17" Type="http://schemas.openxmlformats.org/officeDocument/2006/relationships/image" Target="../media/image48.svg"/><Relationship Id="rId2" Type="http://schemas.openxmlformats.org/officeDocument/2006/relationships/tags" Target="../tags/tag207.xml"/><Relationship Id="rId16" Type="http://schemas.openxmlformats.org/officeDocument/2006/relationships/image" Target="../media/image47.png"/><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5" Type="http://schemas.openxmlformats.org/officeDocument/2006/relationships/tags" Target="../tags/tag210.xml"/><Relationship Id="rId15" Type="http://schemas.openxmlformats.org/officeDocument/2006/relationships/image" Target="../media/image49.jpeg"/><Relationship Id="rId10" Type="http://schemas.openxmlformats.org/officeDocument/2006/relationships/tags" Target="../tags/tag215.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20.xml"/><Relationship Id="rId7" Type="http://schemas.openxmlformats.org/officeDocument/2006/relationships/image" Target="../media/image50.png"/><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tags" Target="../tags/tag221.xml"/></Relationships>
</file>

<file path=ppt/slides/_rels/slide33.xml.rels><?xml version="1.0" encoding="UTF-8" standalone="yes"?>
<Relationships xmlns="http://schemas.openxmlformats.org/package/2006/relationships"><Relationship Id="rId8" Type="http://schemas.openxmlformats.org/officeDocument/2006/relationships/tags" Target="../tags/tag229.xml"/><Relationship Id="rId13" Type="http://schemas.openxmlformats.org/officeDocument/2006/relationships/image" Target="../media/image51.jpeg"/><Relationship Id="rId3" Type="http://schemas.openxmlformats.org/officeDocument/2006/relationships/tags" Target="../tags/tag224.xml"/><Relationship Id="rId7" Type="http://schemas.openxmlformats.org/officeDocument/2006/relationships/tags" Target="../tags/tag228.xml"/><Relationship Id="rId12" Type="http://schemas.openxmlformats.org/officeDocument/2006/relationships/notesSlide" Target="../notesSlides/notesSlide33.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slideLayout" Target="../slideLayouts/slideLayout4.xml"/><Relationship Id="rId5" Type="http://schemas.openxmlformats.org/officeDocument/2006/relationships/tags" Target="../tags/tag226.xml"/><Relationship Id="rId10" Type="http://schemas.openxmlformats.org/officeDocument/2006/relationships/tags" Target="../tags/tag231.xml"/><Relationship Id="rId4" Type="http://schemas.openxmlformats.org/officeDocument/2006/relationships/tags" Target="../tags/tag225.xml"/><Relationship Id="rId9" Type="http://schemas.openxmlformats.org/officeDocument/2006/relationships/tags" Target="../tags/tag230.xml"/><Relationship Id="rId14" Type="http://schemas.openxmlformats.org/officeDocument/2006/relationships/image" Target="../media/image5.png"/></Relationships>
</file>

<file path=ppt/slides/_rels/slide3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video" Target="https://www.youtube.com/embed/y7NBhEktVWA?start=145&amp;feature=oembed" TargetMode="External"/><Relationship Id="rId7" Type="http://schemas.microsoft.com/office/2018/10/relationships/comments" Target="../comments/modernComment_199_C08D81E4.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notesSlide" Target="../notesSlides/notesSlide34.xml"/><Relationship Id="rId5" Type="http://schemas.openxmlformats.org/officeDocument/2006/relationships/slideLayout" Target="../slideLayouts/slideLayout4.xml"/><Relationship Id="rId4" Type="http://schemas.openxmlformats.org/officeDocument/2006/relationships/tags" Target="../tags/tag234.xml"/><Relationship Id="rId9" Type="http://schemas.openxmlformats.org/officeDocument/2006/relationships/image" Target="../media/image52.jpe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237.xml"/><Relationship Id="rId7" Type="http://schemas.openxmlformats.org/officeDocument/2006/relationships/slideLayout" Target="../slideLayouts/slideLayout2.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media/image5.png"/><Relationship Id="rId5" Type="http://schemas.openxmlformats.org/officeDocument/2006/relationships/tags" Target="../tags/tag239.xml"/><Relationship Id="rId10" Type="http://schemas.openxmlformats.org/officeDocument/2006/relationships/image" Target="../media/image54.jpeg"/><Relationship Id="rId4" Type="http://schemas.openxmlformats.org/officeDocument/2006/relationships/tags" Target="../tags/tag238.xml"/><Relationship Id="rId9" Type="http://schemas.openxmlformats.org/officeDocument/2006/relationships/image" Target="../media/image53.jpeg"/></Relationships>
</file>

<file path=ppt/slides/_rels/slide36.xml.rels><?xml version="1.0" encoding="UTF-8" standalone="yes"?>
<Relationships xmlns="http://schemas.openxmlformats.org/package/2006/relationships"><Relationship Id="rId8" Type="http://schemas.openxmlformats.org/officeDocument/2006/relationships/tags" Target="../tags/tag248.xml"/><Relationship Id="rId13" Type="http://schemas.openxmlformats.org/officeDocument/2006/relationships/image" Target="../media/image55.jpeg"/><Relationship Id="rId3" Type="http://schemas.openxmlformats.org/officeDocument/2006/relationships/tags" Target="../tags/tag243.xml"/><Relationship Id="rId7" Type="http://schemas.openxmlformats.org/officeDocument/2006/relationships/tags" Target="../tags/tag247.xml"/><Relationship Id="rId12" Type="http://schemas.openxmlformats.org/officeDocument/2006/relationships/notesSlide" Target="../notesSlides/notesSlide36.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slideLayout" Target="../slideLayouts/slideLayout2.xml"/><Relationship Id="rId5" Type="http://schemas.openxmlformats.org/officeDocument/2006/relationships/tags" Target="../tags/tag245.xml"/><Relationship Id="rId10" Type="http://schemas.openxmlformats.org/officeDocument/2006/relationships/tags" Target="../tags/tag250.xml"/><Relationship Id="rId4" Type="http://schemas.openxmlformats.org/officeDocument/2006/relationships/tags" Target="../tags/tag244.xml"/><Relationship Id="rId9" Type="http://schemas.openxmlformats.org/officeDocument/2006/relationships/tags" Target="../tags/tag249.xml"/><Relationship Id="rId14" Type="http://schemas.openxmlformats.org/officeDocument/2006/relationships/image" Target="../media/image5.png"/></Relationships>
</file>

<file path=ppt/slides/_rels/slide3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53.xml"/><Relationship Id="rId7" Type="http://schemas.openxmlformats.org/officeDocument/2006/relationships/image" Target="../media/image56.jpeg"/><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tags" Target="../tags/tag254.xml"/></Relationships>
</file>

<file path=ppt/slides/_rels/slide38.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tags" Target="../tags/tag267.xml"/><Relationship Id="rId18" Type="http://schemas.openxmlformats.org/officeDocument/2006/relationships/image" Target="../media/image5.png"/><Relationship Id="rId3" Type="http://schemas.openxmlformats.org/officeDocument/2006/relationships/tags" Target="../tags/tag257.xml"/><Relationship Id="rId7" Type="http://schemas.openxmlformats.org/officeDocument/2006/relationships/tags" Target="../tags/tag261.xml"/><Relationship Id="rId12" Type="http://schemas.openxmlformats.org/officeDocument/2006/relationships/tags" Target="../tags/tag266.xml"/><Relationship Id="rId17" Type="http://schemas.openxmlformats.org/officeDocument/2006/relationships/image" Target="../media/image55.jpeg"/><Relationship Id="rId2" Type="http://schemas.openxmlformats.org/officeDocument/2006/relationships/tags" Target="../tags/tag256.xml"/><Relationship Id="rId16" Type="http://schemas.openxmlformats.org/officeDocument/2006/relationships/notesSlide" Target="../notesSlides/notesSlide38.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tags" Target="../tags/tag265.xml"/><Relationship Id="rId5" Type="http://schemas.openxmlformats.org/officeDocument/2006/relationships/tags" Target="../tags/tag259.xml"/><Relationship Id="rId15" Type="http://schemas.openxmlformats.org/officeDocument/2006/relationships/slideLayout" Target="../slideLayouts/slideLayout2.xml"/><Relationship Id="rId10" Type="http://schemas.openxmlformats.org/officeDocument/2006/relationships/tags" Target="../tags/tag264.xml"/><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tags" Target="../tags/tag268.xml"/></Relationships>
</file>

<file path=ppt/slides/_rels/slide39.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image" Target="../media/image5.png"/><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image" Target="../media/image4.jpeg"/><Relationship Id="rId5" Type="http://schemas.openxmlformats.org/officeDocument/2006/relationships/notesSlide" Target="../notesSlides/notesSlide39.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7.jpeg"/><Relationship Id="rId5" Type="http://schemas.openxmlformats.org/officeDocument/2006/relationships/tags" Target="../tags/tag14.xml"/><Relationship Id="rId10" Type="http://schemas.openxmlformats.org/officeDocument/2006/relationships/image" Target="../media/image6.jpeg"/><Relationship Id="rId4" Type="http://schemas.openxmlformats.org/officeDocument/2006/relationships/tags" Target="../tags/tag13.xml"/><Relationship Id="rId9"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8" Type="http://schemas.openxmlformats.org/officeDocument/2006/relationships/tags" Target="../tags/tag279.xml"/><Relationship Id="rId13" Type="http://schemas.openxmlformats.org/officeDocument/2006/relationships/image" Target="../media/image5.png"/><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image" Target="../media/image57.jpeg"/><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notesSlide" Target="../notesSlides/notesSlide40.xml"/><Relationship Id="rId5" Type="http://schemas.openxmlformats.org/officeDocument/2006/relationships/tags" Target="../tags/tag276.xml"/><Relationship Id="rId10" Type="http://schemas.openxmlformats.org/officeDocument/2006/relationships/slideLayout" Target="../slideLayouts/slideLayout2.xml"/><Relationship Id="rId4" Type="http://schemas.openxmlformats.org/officeDocument/2006/relationships/tags" Target="../tags/tag275.xml"/><Relationship Id="rId9" Type="http://schemas.openxmlformats.org/officeDocument/2006/relationships/tags" Target="../tags/tag280.xml"/></Relationships>
</file>

<file path=ppt/slides/_rels/slide41.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tags" Target="../tags/tag283.xml"/><Relationship Id="rId7" Type="http://schemas.openxmlformats.org/officeDocument/2006/relationships/notesSlide" Target="../notesSlides/notesSlide41.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slideLayout" Target="../slideLayouts/slideLayout2.xml"/><Relationship Id="rId5" Type="http://schemas.openxmlformats.org/officeDocument/2006/relationships/tags" Target="../tags/tag285.xml"/><Relationship Id="rId4" Type="http://schemas.openxmlformats.org/officeDocument/2006/relationships/tags" Target="../tags/tag284.xml"/><Relationship Id="rId9" Type="http://schemas.openxmlformats.org/officeDocument/2006/relationships/image" Target="../media/image5.png"/></Relationships>
</file>

<file path=ppt/slides/_rels/slide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88.xml"/><Relationship Id="rId7" Type="http://schemas.openxmlformats.org/officeDocument/2006/relationships/image" Target="../media/image59.jpeg"/><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notesSlide" Target="../notesSlides/notesSlide42.xml"/><Relationship Id="rId5" Type="http://schemas.openxmlformats.org/officeDocument/2006/relationships/slideLayout" Target="../slideLayouts/slideLayout2.xml"/><Relationship Id="rId4" Type="http://schemas.openxmlformats.org/officeDocument/2006/relationships/tags" Target="../tags/tag289.xml"/></Relationships>
</file>

<file path=ppt/slides/_rels/slide43.xml.rels><?xml version="1.0" encoding="UTF-8" standalone="yes"?>
<Relationships xmlns="http://schemas.openxmlformats.org/package/2006/relationships"><Relationship Id="rId3" Type="http://schemas.openxmlformats.org/officeDocument/2006/relationships/tags" Target="../tags/tag292.xml"/><Relationship Id="rId7" Type="http://schemas.openxmlformats.org/officeDocument/2006/relationships/image" Target="../media/image5.png"/><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image" Target="../media/image4.jpeg"/><Relationship Id="rId5" Type="http://schemas.openxmlformats.org/officeDocument/2006/relationships/notesSlide" Target="../notesSlides/notesSlide43.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tags" Target="../tags/tag300.xml"/><Relationship Id="rId13" Type="http://schemas.openxmlformats.org/officeDocument/2006/relationships/tags" Target="../tags/tag305.xml"/><Relationship Id="rId18" Type="http://schemas.openxmlformats.org/officeDocument/2006/relationships/image" Target="../media/image60.jpeg"/><Relationship Id="rId3" Type="http://schemas.openxmlformats.org/officeDocument/2006/relationships/tags" Target="../tags/tag295.xml"/><Relationship Id="rId7" Type="http://schemas.openxmlformats.org/officeDocument/2006/relationships/tags" Target="../tags/tag299.xml"/><Relationship Id="rId12" Type="http://schemas.openxmlformats.org/officeDocument/2006/relationships/tags" Target="../tags/tag304.xml"/><Relationship Id="rId17" Type="http://schemas.openxmlformats.org/officeDocument/2006/relationships/notesSlide" Target="../notesSlides/notesSlide44.xml"/><Relationship Id="rId2" Type="http://schemas.openxmlformats.org/officeDocument/2006/relationships/tags" Target="../tags/tag294.xml"/><Relationship Id="rId16" Type="http://schemas.openxmlformats.org/officeDocument/2006/relationships/slideLayout" Target="../slideLayouts/slideLayout2.xml"/><Relationship Id="rId20" Type="http://schemas.openxmlformats.org/officeDocument/2006/relationships/image" Target="../media/image5.png"/><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5" Type="http://schemas.openxmlformats.org/officeDocument/2006/relationships/tags" Target="../tags/tag297.xml"/><Relationship Id="rId15" Type="http://schemas.openxmlformats.org/officeDocument/2006/relationships/tags" Target="../tags/tag307.xml"/><Relationship Id="rId10" Type="http://schemas.openxmlformats.org/officeDocument/2006/relationships/tags" Target="../tags/tag302.xml"/><Relationship Id="rId19" Type="http://schemas.openxmlformats.org/officeDocument/2006/relationships/image" Target="../media/image61.jpeg"/><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tags" Target="../tags/tag306.xml"/></Relationships>
</file>

<file path=ppt/slides/_rels/slide45.xml.rels><?xml version="1.0" encoding="UTF-8" standalone="yes"?>
<Relationships xmlns="http://schemas.openxmlformats.org/package/2006/relationships"><Relationship Id="rId8" Type="http://schemas.openxmlformats.org/officeDocument/2006/relationships/tags" Target="../tags/tag315.xml"/><Relationship Id="rId13" Type="http://schemas.openxmlformats.org/officeDocument/2006/relationships/tags" Target="../tags/tag320.xml"/><Relationship Id="rId18" Type="http://schemas.openxmlformats.org/officeDocument/2006/relationships/image" Target="../media/image64.jpeg"/><Relationship Id="rId3" Type="http://schemas.openxmlformats.org/officeDocument/2006/relationships/tags" Target="../tags/tag310.xml"/><Relationship Id="rId7" Type="http://schemas.openxmlformats.org/officeDocument/2006/relationships/tags" Target="../tags/tag314.xml"/><Relationship Id="rId12" Type="http://schemas.openxmlformats.org/officeDocument/2006/relationships/tags" Target="../tags/tag319.xml"/><Relationship Id="rId17" Type="http://schemas.openxmlformats.org/officeDocument/2006/relationships/image" Target="../media/image63.jpeg"/><Relationship Id="rId2" Type="http://schemas.openxmlformats.org/officeDocument/2006/relationships/tags" Target="../tags/tag309.xml"/><Relationship Id="rId16" Type="http://schemas.openxmlformats.org/officeDocument/2006/relationships/image" Target="../media/image62.png"/><Relationship Id="rId1" Type="http://schemas.openxmlformats.org/officeDocument/2006/relationships/tags" Target="../tags/tag308.xml"/><Relationship Id="rId6" Type="http://schemas.openxmlformats.org/officeDocument/2006/relationships/tags" Target="../tags/tag313.xml"/><Relationship Id="rId11" Type="http://schemas.openxmlformats.org/officeDocument/2006/relationships/tags" Target="../tags/tag318.xml"/><Relationship Id="rId5" Type="http://schemas.openxmlformats.org/officeDocument/2006/relationships/tags" Target="../tags/tag312.xml"/><Relationship Id="rId15" Type="http://schemas.openxmlformats.org/officeDocument/2006/relationships/notesSlide" Target="../notesSlides/notesSlide45.xml"/><Relationship Id="rId10" Type="http://schemas.openxmlformats.org/officeDocument/2006/relationships/tags" Target="../tags/tag317.xml"/><Relationship Id="rId19" Type="http://schemas.openxmlformats.org/officeDocument/2006/relationships/image" Target="../media/image65.jpeg"/><Relationship Id="rId4" Type="http://schemas.openxmlformats.org/officeDocument/2006/relationships/tags" Target="../tags/tag311.xml"/><Relationship Id="rId9" Type="http://schemas.openxmlformats.org/officeDocument/2006/relationships/tags" Target="../tags/tag316.xml"/><Relationship Id="rId14"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tags" Target="../tags/tag323.xml"/><Relationship Id="rId7" Type="http://schemas.openxmlformats.org/officeDocument/2006/relationships/notesSlide" Target="../notesSlides/notesSlide46.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slideLayout" Target="../slideLayouts/slideLayout4.xml"/><Relationship Id="rId5" Type="http://schemas.openxmlformats.org/officeDocument/2006/relationships/tags" Target="../tags/tag325.xml"/><Relationship Id="rId4" Type="http://schemas.openxmlformats.org/officeDocument/2006/relationships/tags" Target="../tags/tag324.xml"/><Relationship Id="rId9" Type="http://schemas.openxmlformats.org/officeDocument/2006/relationships/image" Target="../media/image5.png"/></Relationships>
</file>

<file path=ppt/slides/_rels/slide47.xml.rels><?xml version="1.0" encoding="UTF-8" standalone="yes"?>
<Relationships xmlns="http://schemas.openxmlformats.org/package/2006/relationships"><Relationship Id="rId8" Type="http://schemas.openxmlformats.org/officeDocument/2006/relationships/tags" Target="../tags/tag333.xml"/><Relationship Id="rId13" Type="http://schemas.openxmlformats.org/officeDocument/2006/relationships/notesSlide" Target="../notesSlides/notesSlide47.xml"/><Relationship Id="rId3" Type="http://schemas.openxmlformats.org/officeDocument/2006/relationships/tags" Target="../tags/tag328.xml"/><Relationship Id="rId7" Type="http://schemas.openxmlformats.org/officeDocument/2006/relationships/tags" Target="../tags/tag332.xml"/><Relationship Id="rId12" Type="http://schemas.openxmlformats.org/officeDocument/2006/relationships/slideLayout" Target="../slideLayouts/slideLayout4.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tags" Target="../tags/tag331.xml"/><Relationship Id="rId11" Type="http://schemas.openxmlformats.org/officeDocument/2006/relationships/tags" Target="../tags/tag336.xml"/><Relationship Id="rId5" Type="http://schemas.openxmlformats.org/officeDocument/2006/relationships/tags" Target="../tags/tag330.xml"/><Relationship Id="rId15" Type="http://schemas.openxmlformats.org/officeDocument/2006/relationships/image" Target="../media/image5.png"/><Relationship Id="rId10" Type="http://schemas.openxmlformats.org/officeDocument/2006/relationships/tags" Target="../tags/tag335.xml"/><Relationship Id="rId4" Type="http://schemas.openxmlformats.org/officeDocument/2006/relationships/tags" Target="../tags/tag329.xml"/><Relationship Id="rId9" Type="http://schemas.openxmlformats.org/officeDocument/2006/relationships/tags" Target="../tags/tag334.xml"/><Relationship Id="rId14" Type="http://schemas.openxmlformats.org/officeDocument/2006/relationships/image" Target="../media/image67.png"/></Relationships>
</file>

<file path=ppt/slides/_rels/slide4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9.xml"/><Relationship Id="rId7" Type="http://schemas.openxmlformats.org/officeDocument/2006/relationships/image" Target="../media/image68.jpeg"/><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notesSlide" Target="../notesSlides/notesSlide48.xml"/><Relationship Id="rId5" Type="http://schemas.openxmlformats.org/officeDocument/2006/relationships/slideLayout" Target="../slideLayouts/slideLayout4.xml"/><Relationship Id="rId4" Type="http://schemas.openxmlformats.org/officeDocument/2006/relationships/tags" Target="../tags/tag340.xml"/></Relationships>
</file>

<file path=ppt/slides/_rels/slide49.xml.rels><?xml version="1.0" encoding="UTF-8" standalone="yes"?>
<Relationships xmlns="http://schemas.openxmlformats.org/package/2006/relationships"><Relationship Id="rId8" Type="http://schemas.openxmlformats.org/officeDocument/2006/relationships/tags" Target="../tags/tag348.xml"/><Relationship Id="rId13" Type="http://schemas.openxmlformats.org/officeDocument/2006/relationships/image" Target="../media/image69.jpeg"/><Relationship Id="rId3" Type="http://schemas.openxmlformats.org/officeDocument/2006/relationships/tags" Target="../tags/tag343.xml"/><Relationship Id="rId7" Type="http://schemas.openxmlformats.org/officeDocument/2006/relationships/tags" Target="../tags/tag347.xml"/><Relationship Id="rId12" Type="http://schemas.microsoft.com/office/2018/10/relationships/comments" Target="../comments/modernComment_21E_D74D0B57.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tags" Target="../tags/tag346.xml"/><Relationship Id="rId11" Type="http://schemas.openxmlformats.org/officeDocument/2006/relationships/notesSlide" Target="../notesSlides/notesSlide49.xml"/><Relationship Id="rId5" Type="http://schemas.openxmlformats.org/officeDocument/2006/relationships/tags" Target="../tags/tag345.xml"/><Relationship Id="rId15" Type="http://schemas.openxmlformats.org/officeDocument/2006/relationships/image" Target="../media/image5.png"/><Relationship Id="rId10" Type="http://schemas.openxmlformats.org/officeDocument/2006/relationships/slideLayout" Target="../slideLayouts/slideLayout4.xml"/><Relationship Id="rId4" Type="http://schemas.openxmlformats.org/officeDocument/2006/relationships/tags" Target="../tags/tag344.xml"/><Relationship Id="rId9" Type="http://schemas.openxmlformats.org/officeDocument/2006/relationships/tags" Target="../tags/tag349.xml"/><Relationship Id="rId14" Type="http://schemas.openxmlformats.org/officeDocument/2006/relationships/image" Target="../media/image70.jpe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19.xml"/><Relationship Id="rId7" Type="http://schemas.openxmlformats.org/officeDocument/2006/relationships/notesSlide" Target="../notesSlides/notesSlide5.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3" Type="http://schemas.openxmlformats.org/officeDocument/2006/relationships/tags" Target="../tags/tag24.xml"/><Relationship Id="rId21" Type="http://schemas.openxmlformats.org/officeDocument/2006/relationships/notesSlide" Target="../notesSlides/notesSlide6.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image" Target="../media/image5.png"/><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image" Target="../media/image7.jpeg"/><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13" Type="http://schemas.openxmlformats.org/officeDocument/2006/relationships/image" Target="../media/image13.png"/><Relationship Id="rId3" Type="http://schemas.openxmlformats.org/officeDocument/2006/relationships/tags" Target="../tags/tag43.xml"/><Relationship Id="rId7" Type="http://schemas.openxmlformats.org/officeDocument/2006/relationships/slideLayout" Target="../slideLayouts/slideLayout4.xml"/><Relationship Id="rId12" Type="http://schemas.openxmlformats.org/officeDocument/2006/relationships/image" Target="../media/image12.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11.png"/><Relationship Id="rId5" Type="http://schemas.openxmlformats.org/officeDocument/2006/relationships/tags" Target="../tags/tag45.xml"/><Relationship Id="rId10" Type="http://schemas.openxmlformats.org/officeDocument/2006/relationships/image" Target="../media/image10.png"/><Relationship Id="rId4" Type="http://schemas.openxmlformats.org/officeDocument/2006/relationships/tags" Target="../tags/tag44.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5.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50.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image" Target="../media/image5.png"/><Relationship Id="rId5" Type="http://schemas.openxmlformats.org/officeDocument/2006/relationships/tags" Target="../tags/tag55.xml"/><Relationship Id="rId10" Type="http://schemas.openxmlformats.org/officeDocument/2006/relationships/image" Target="../media/image14.jpeg"/><Relationship Id="rId4" Type="http://schemas.openxmlformats.org/officeDocument/2006/relationships/tags" Target="../tags/tag54.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ACC62C64-5393-C94B-B4E5-E916D8A20DA4}"/>
              </a:ext>
            </a:extLst>
          </p:cNvPr>
          <p:cNvSpPr txBox="1"/>
          <p:nvPr>
            <p:custDataLst>
              <p:tags r:id="rId2"/>
            </p:custDataLst>
          </p:nvPr>
        </p:nvSpPr>
        <p:spPr>
          <a:xfrm>
            <a:off x="310244" y="5038825"/>
            <a:ext cx="11707586" cy="1261499"/>
          </a:xfrm>
          <a:prstGeom prst="rect">
            <a:avLst/>
          </a:prstGeom>
          <a:noFill/>
          <a:ln w="38100" cap="rnd" cmpd="sng">
            <a:noFill/>
            <a:miter lim="800000"/>
          </a:ln>
        </p:spPr>
        <p:style>
          <a:lnRef idx="0">
            <a:scrgbClr r="0" g="0" b="0"/>
          </a:lnRef>
          <a:fillRef idx="0">
            <a:scrgbClr r="0" g="0" b="0"/>
          </a:fillRef>
          <a:effectRef idx="0">
            <a:scrgbClr r="0" g="0" b="0"/>
          </a:effectRef>
          <a:fontRef idx="minor">
            <a:schemeClr val="accent2"/>
          </a:fontRef>
        </p:style>
        <p:txBody>
          <a:bodyPr wrap="square" rtlCol="0">
            <a:spAutoFit/>
          </a:bodyPr>
          <a:lstStyle/>
          <a:p>
            <a:pPr>
              <a:lnSpc>
                <a:spcPts val="4500"/>
              </a:lnSpc>
            </a:pPr>
            <a:r>
              <a:rPr lang="en-CA" sz="5400" b="1" dirty="0">
                <a:solidFill>
                  <a:srgbClr val="E9E642"/>
                </a:solidFill>
                <a:latin typeface="Branding Black" pitchFamily="2" charset="77"/>
              </a:rPr>
              <a:t>AGRICULTURE ET LES PRAIRIES :</a:t>
            </a:r>
            <a:br>
              <a:rPr lang="en-CA" sz="5400" b="1" dirty="0">
                <a:solidFill>
                  <a:srgbClr val="E9E642"/>
                </a:solidFill>
                <a:latin typeface="Branding Black" pitchFamily="2" charset="77"/>
              </a:rPr>
            </a:br>
            <a:r>
              <a:rPr lang="en-CA" sz="5400" b="1" dirty="0">
                <a:solidFill>
                  <a:srgbClr val="FFC000"/>
                </a:solidFill>
                <a:latin typeface="Branding Black" pitchFamily="2" charset="77"/>
              </a:rPr>
              <a:t>PARTENAIRES DE LA CONSERVATION</a:t>
            </a:r>
          </a:p>
        </p:txBody>
      </p:sp>
      <p:pic>
        <p:nvPicPr>
          <p:cNvPr id="10" name="Picture 9">
            <a:extLst>
              <a:ext uri="{FF2B5EF4-FFF2-40B4-BE49-F238E27FC236}">
                <a16:creationId xmlns:a16="http://schemas.microsoft.com/office/drawing/2014/main" id="{64974997-797E-A940-AAD8-9D8777C2B5B4}"/>
              </a:ext>
            </a:extLst>
          </p:cNvPr>
          <p:cNvPicPr>
            <a:picLocks noChangeAspect="1"/>
          </p:cNvPicPr>
          <p:nvPr>
            <p:custDataLst>
              <p:tags r:id="rId3"/>
            </p:custDataLst>
          </p:nvPr>
        </p:nvPicPr>
        <p:blipFill>
          <a:blip r:embed="rId7"/>
          <a:stretch>
            <a:fillRect/>
          </a:stretch>
        </p:blipFill>
        <p:spPr>
          <a:xfrm>
            <a:off x="863600" y="0"/>
            <a:ext cx="1754205" cy="1819176"/>
          </a:xfrm>
          <a:prstGeom prst="rect">
            <a:avLst/>
          </a:prstGeom>
        </p:spPr>
      </p:pic>
      <p:pic>
        <p:nvPicPr>
          <p:cNvPr id="2" name="Picture 1" descr="A green duck with a red leaf and black text&#10;&#10;Description automatically generated">
            <a:extLst>
              <a:ext uri="{FF2B5EF4-FFF2-40B4-BE49-F238E27FC236}">
                <a16:creationId xmlns:a16="http://schemas.microsoft.com/office/drawing/2014/main" id="{DE0A22EC-6739-687B-08E3-141C26B0B762}"/>
              </a:ext>
            </a:extLst>
          </p:cNvPr>
          <p:cNvPicPr>
            <a:picLocks noChangeAspect="1"/>
          </p:cNvPicPr>
          <p:nvPr/>
        </p:nvPicPr>
        <p:blipFill>
          <a:blip r:embed="rId8"/>
          <a:stretch>
            <a:fillRect/>
          </a:stretch>
        </p:blipFill>
        <p:spPr>
          <a:xfrm>
            <a:off x="933789" y="158041"/>
            <a:ext cx="1614312" cy="1278569"/>
          </a:xfrm>
          <a:prstGeom prst="rect">
            <a:avLst/>
          </a:prstGeom>
        </p:spPr>
      </p:pic>
    </p:spTree>
    <p:extLst>
      <p:ext uri="{BB962C8B-B14F-4D97-AF65-F5344CB8AC3E}">
        <p14:creationId xmlns:p14="http://schemas.microsoft.com/office/powerpoint/2010/main" val="1999713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B258A12-A7A0-D543-824A-C010517B19AB}"/>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ounded Rectangle 5">
            <a:extLst>
              <a:ext uri="{FF2B5EF4-FFF2-40B4-BE49-F238E27FC236}">
                <a16:creationId xmlns:a16="http://schemas.microsoft.com/office/drawing/2014/main" id="{155AD080-F168-E048-A0B1-189089A95765}"/>
              </a:ext>
            </a:extLst>
          </p:cNvPr>
          <p:cNvSpPr/>
          <p:nvPr>
            <p:custDataLst>
              <p:tags r:id="rId2"/>
            </p:custDataLst>
          </p:nvPr>
        </p:nvSpPr>
        <p:spPr>
          <a:xfrm>
            <a:off x="5389941" y="3707783"/>
            <a:ext cx="5471160" cy="1754505"/>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574A081-AEE6-DB4A-A315-65A0DCB5EF8A}"/>
              </a:ext>
            </a:extLst>
          </p:cNvPr>
          <p:cNvSpPr txBox="1"/>
          <p:nvPr>
            <p:custDataLst>
              <p:tags r:id="rId3"/>
            </p:custDataLst>
          </p:nvPr>
        </p:nvSpPr>
        <p:spPr>
          <a:xfrm>
            <a:off x="6137640" y="4080529"/>
            <a:ext cx="3975768" cy="1131592"/>
          </a:xfrm>
          <a:prstGeom prst="rect">
            <a:avLst/>
          </a:prstGeom>
          <a:noFill/>
        </p:spPr>
        <p:txBody>
          <a:bodyPr wrap="none" rtlCol="0">
            <a:spAutoFit/>
          </a:bodyPr>
          <a:lstStyle/>
          <a:p>
            <a:pPr algn="ctr">
              <a:lnSpc>
                <a:spcPts val="4000"/>
              </a:lnSpc>
            </a:pPr>
            <a:r>
              <a:rPr lang="en-CA" sz="4800" b="1" dirty="0">
                <a:solidFill>
                  <a:srgbClr val="E9E642"/>
                </a:solidFill>
                <a:latin typeface="Branding Black" pitchFamily="2" charset="77"/>
              </a:rPr>
              <a:t>LES PRAIRIES </a:t>
            </a:r>
          </a:p>
          <a:p>
            <a:pPr algn="ctr">
              <a:lnSpc>
                <a:spcPts val="4000"/>
              </a:lnSpc>
            </a:pPr>
            <a:r>
              <a:rPr lang="en-CA" sz="4800" b="1" dirty="0">
                <a:solidFill>
                  <a:srgbClr val="E9E642"/>
                </a:solidFill>
                <a:latin typeface="Branding Black" pitchFamily="2" charset="77"/>
              </a:rPr>
              <a:t>TEMPÉRÉES</a:t>
            </a:r>
          </a:p>
        </p:txBody>
      </p:sp>
      <p:sp>
        <p:nvSpPr>
          <p:cNvPr id="11" name="Content Placeholder 2">
            <a:extLst>
              <a:ext uri="{FF2B5EF4-FFF2-40B4-BE49-F238E27FC236}">
                <a16:creationId xmlns:a16="http://schemas.microsoft.com/office/drawing/2014/main" id="{9FFDA82C-4411-984B-8376-BA2EAAE9BC5A}"/>
              </a:ext>
            </a:extLst>
          </p:cNvPr>
          <p:cNvSpPr txBox="1">
            <a:spLocks/>
          </p:cNvSpPr>
          <p:nvPr>
            <p:custDataLst>
              <p:tags r:id="rId4"/>
            </p:custDataLst>
          </p:nvPr>
        </p:nvSpPr>
        <p:spPr>
          <a:xfrm>
            <a:off x="5296829" y="1131906"/>
            <a:ext cx="6633302" cy="20015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800" b="1" dirty="0">
                <a:solidFill>
                  <a:schemeClr val="bg1"/>
                </a:solidFill>
                <a:latin typeface="Branding SemiBold" pitchFamily="2" charset="77"/>
              </a:rPr>
              <a:t>L'écosystème le plus menacé se trouve chez nous.</a:t>
            </a:r>
            <a:endParaRPr lang="en-CA" sz="4800" b="1" dirty="0">
              <a:solidFill>
                <a:schemeClr val="bg1"/>
              </a:solidFill>
              <a:latin typeface="Branding SemiBold" pitchFamily="2" charset="77"/>
            </a:endParaRPr>
          </a:p>
        </p:txBody>
      </p:sp>
      <p:pic>
        <p:nvPicPr>
          <p:cNvPr id="2" name="Picture 2">
            <a:extLst>
              <a:ext uri="{FF2B5EF4-FFF2-40B4-BE49-F238E27FC236}">
                <a16:creationId xmlns:a16="http://schemas.microsoft.com/office/drawing/2014/main" id="{3C6A26BE-84B7-637D-395F-F53FD25CDDAD}"/>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3853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063772B-19D3-C945-B676-AB8D2B9ECE9D}"/>
              </a:ext>
            </a:extLst>
          </p:cNvPr>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5954751" y="0"/>
            <a:ext cx="6237249" cy="6858000"/>
          </a:xfrm>
          <a:prstGeom prst="rect">
            <a:avLst/>
          </a:prstGeom>
        </p:spPr>
      </p:pic>
      <p:pic>
        <p:nvPicPr>
          <p:cNvPr id="11" name="Picture 10">
            <a:extLst>
              <a:ext uri="{FF2B5EF4-FFF2-40B4-BE49-F238E27FC236}">
                <a16:creationId xmlns:a16="http://schemas.microsoft.com/office/drawing/2014/main" id="{086F7045-5794-C946-BCF6-2FFAABCF7C65}"/>
              </a:ext>
            </a:extLst>
          </p:cNvPr>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12700" y="0"/>
            <a:ext cx="6083300" cy="6858000"/>
          </a:xfrm>
          <a:prstGeom prst="rect">
            <a:avLst/>
          </a:prstGeom>
        </p:spPr>
      </p:pic>
      <p:sp>
        <p:nvSpPr>
          <p:cNvPr id="8" name="Rectangle 7">
            <a:extLst>
              <a:ext uri="{FF2B5EF4-FFF2-40B4-BE49-F238E27FC236}">
                <a16:creationId xmlns:a16="http://schemas.microsoft.com/office/drawing/2014/main" id="{99CBF4E9-E08E-BC44-B90F-A63B3A09D837}"/>
              </a:ext>
            </a:extLst>
          </p:cNvPr>
          <p:cNvSpPr/>
          <p:nvPr>
            <p:custDataLst>
              <p:tags r:id="rId3"/>
            </p:custDataLst>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Content Placeholder 2">
            <a:extLst>
              <a:ext uri="{FF2B5EF4-FFF2-40B4-BE49-F238E27FC236}">
                <a16:creationId xmlns:a16="http://schemas.microsoft.com/office/drawing/2014/main" id="{B6D80A80-57F6-0746-A1DE-94698EEDF553}"/>
              </a:ext>
            </a:extLst>
          </p:cNvPr>
          <p:cNvSpPr txBox="1">
            <a:spLocks/>
          </p:cNvSpPr>
          <p:nvPr>
            <p:custDataLst>
              <p:tags r:id="rId4"/>
            </p:custDataLst>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LES TYPES DE PRAIRIES</a:t>
            </a:r>
          </a:p>
        </p:txBody>
      </p:sp>
      <p:sp>
        <p:nvSpPr>
          <p:cNvPr id="12" name="Content Placeholder 2">
            <a:extLst>
              <a:ext uri="{FF2B5EF4-FFF2-40B4-BE49-F238E27FC236}">
                <a16:creationId xmlns:a16="http://schemas.microsoft.com/office/drawing/2014/main" id="{74E3B04D-75BA-7343-BD4B-36F97A3FF696}"/>
              </a:ext>
            </a:extLst>
          </p:cNvPr>
          <p:cNvSpPr txBox="1">
            <a:spLocks/>
          </p:cNvSpPr>
          <p:nvPr>
            <p:custDataLst>
              <p:tags r:id="rId5"/>
            </p:custDataLst>
          </p:nvPr>
        </p:nvSpPr>
        <p:spPr>
          <a:xfrm>
            <a:off x="3345366" y="2946576"/>
            <a:ext cx="273793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buNone/>
            </a:pPr>
            <a:r>
              <a:rPr lang="en-CA" sz="3200" b="1" dirty="0">
                <a:solidFill>
                  <a:schemeClr val="bg1"/>
                </a:solidFill>
                <a:latin typeface="Branding BoldItalic" pitchFamily="2" charset="77"/>
              </a:rPr>
              <a:t>SAVANE TROPICALE</a:t>
            </a:r>
          </a:p>
        </p:txBody>
      </p:sp>
      <p:sp>
        <p:nvSpPr>
          <p:cNvPr id="16" name="Content Placeholder 2">
            <a:extLst>
              <a:ext uri="{FF2B5EF4-FFF2-40B4-BE49-F238E27FC236}">
                <a16:creationId xmlns:a16="http://schemas.microsoft.com/office/drawing/2014/main" id="{8A4FE217-8D33-9545-8CFB-08E86509C5A8}"/>
              </a:ext>
            </a:extLst>
          </p:cNvPr>
          <p:cNvSpPr txBox="1">
            <a:spLocks/>
          </p:cNvSpPr>
          <p:nvPr>
            <p:custDataLst>
              <p:tags r:id="rId6"/>
            </p:custDataLst>
          </p:nvPr>
        </p:nvSpPr>
        <p:spPr>
          <a:xfrm>
            <a:off x="9300118" y="4086354"/>
            <a:ext cx="273793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2800"/>
              </a:lnSpc>
              <a:buNone/>
            </a:pPr>
            <a:r>
              <a:rPr lang="en-CA" sz="3200" b="1" dirty="0">
                <a:solidFill>
                  <a:schemeClr val="bg1"/>
                </a:solidFill>
                <a:latin typeface="Branding BoldItalic" pitchFamily="2" charset="77"/>
              </a:rPr>
              <a:t>PRAIRIES TEMPÉRÉES</a:t>
            </a:r>
          </a:p>
        </p:txBody>
      </p:sp>
      <p:sp>
        <p:nvSpPr>
          <p:cNvPr id="19" name="Rounded Rectangle 18">
            <a:extLst>
              <a:ext uri="{FF2B5EF4-FFF2-40B4-BE49-F238E27FC236}">
                <a16:creationId xmlns:a16="http://schemas.microsoft.com/office/drawing/2014/main" id="{4718A315-D1DF-2241-802F-3DABFD72B6CD}"/>
              </a:ext>
            </a:extLst>
          </p:cNvPr>
          <p:cNvSpPr/>
          <p:nvPr>
            <p:custDataLst>
              <p:tags r:id="rId7"/>
            </p:custDataLst>
          </p:nvPr>
        </p:nvSpPr>
        <p:spPr>
          <a:xfrm>
            <a:off x="7883316" y="5316178"/>
            <a:ext cx="3188501" cy="1084399"/>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790F2D81-5CED-2245-AA60-CB5D7392674D}"/>
              </a:ext>
            </a:extLst>
          </p:cNvPr>
          <p:cNvSpPr txBox="1"/>
          <p:nvPr>
            <p:custDataLst>
              <p:tags r:id="rId8"/>
            </p:custDataLst>
          </p:nvPr>
        </p:nvSpPr>
        <p:spPr>
          <a:xfrm>
            <a:off x="8028265" y="5316178"/>
            <a:ext cx="2869889" cy="1084399"/>
          </a:xfrm>
          <a:prstGeom prst="rect">
            <a:avLst/>
          </a:prstGeom>
          <a:noFill/>
        </p:spPr>
        <p:txBody>
          <a:bodyPr wrap="square" rtlCol="0">
            <a:spAutoFit/>
          </a:bodyPr>
          <a:lstStyle/>
          <a:p>
            <a:pPr algn="ctr">
              <a:lnSpc>
                <a:spcPts val="4000"/>
              </a:lnSpc>
            </a:pPr>
            <a:r>
              <a:rPr lang="en-CA" sz="3200" b="1" dirty="0">
                <a:solidFill>
                  <a:srgbClr val="E9E642"/>
                </a:solidFill>
                <a:latin typeface="Branding Black" pitchFamily="2" charset="77"/>
              </a:rPr>
              <a:t>EN VOIE DE DISPARITION</a:t>
            </a:r>
          </a:p>
        </p:txBody>
      </p:sp>
      <p:pic>
        <p:nvPicPr>
          <p:cNvPr id="2" name="Picture 2">
            <a:extLst>
              <a:ext uri="{FF2B5EF4-FFF2-40B4-BE49-F238E27FC236}">
                <a16:creationId xmlns:a16="http://schemas.microsoft.com/office/drawing/2014/main" id="{7782E3DF-01A3-E6F1-3BD1-C7E6F03EF0C7}"/>
              </a:ext>
            </a:extLst>
          </p:cNvPr>
          <p:cNvPicPr>
            <a:picLocks noChangeAspect="1" noChangeArrowheads="1"/>
          </p:cNvPicPr>
          <p:nvPr>
            <p:custDataLst>
              <p:tags r:id="rId9"/>
            </p:custDataLst>
          </p:nvPr>
        </p:nvPicPr>
        <p:blipFill>
          <a:blip r:embed="rId1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389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62C943-4877-E648-BDA0-E2E2DAC04F6E}"/>
              </a:ext>
            </a:extLst>
          </p:cNvPr>
          <p:cNvSpPr/>
          <p:nvPr>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6BBA57B3-8827-AB40-B774-7A263A9579BF}"/>
              </a:ext>
            </a:extLst>
          </p:cNvPr>
          <p:cNvSpPr txBox="1">
            <a:spLocks/>
          </p:cNvSpPr>
          <p:nvPr>
            <p:custDataLst>
              <p:tags r:id="rId2"/>
            </p:custDataLst>
          </p:nvPr>
        </p:nvSpPr>
        <p:spPr>
          <a:xfrm>
            <a:off x="815898" y="2224402"/>
            <a:ext cx="10078843" cy="1901549"/>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800" b="1" dirty="0">
                <a:solidFill>
                  <a:srgbClr val="783E63"/>
                </a:solidFill>
                <a:latin typeface="Branding Black" pitchFamily="2" charset="77"/>
              </a:rPr>
              <a:t>Quand vous pensez à ces espaces, qu'est-ce que vous imaginez ? </a:t>
            </a:r>
            <a:r>
              <a:rPr lang="fr-FR" sz="4800" b="1" dirty="0">
                <a:solidFill>
                  <a:srgbClr val="B73A71"/>
                </a:solidFill>
                <a:latin typeface="Branding Black" pitchFamily="2" charset="77"/>
              </a:rPr>
              <a:t>Quelles espèces vous attendriez-vous à trouver ici ?</a:t>
            </a:r>
            <a:endParaRPr lang="en-CA" sz="4800" b="1" dirty="0">
              <a:solidFill>
                <a:srgbClr val="B73A71"/>
              </a:solidFill>
              <a:latin typeface="Branding Black" pitchFamily="2" charset="77"/>
            </a:endParaRPr>
          </a:p>
        </p:txBody>
      </p:sp>
      <p:pic>
        <p:nvPicPr>
          <p:cNvPr id="2" name="Picture 2">
            <a:extLst>
              <a:ext uri="{FF2B5EF4-FFF2-40B4-BE49-F238E27FC236}">
                <a16:creationId xmlns:a16="http://schemas.microsoft.com/office/drawing/2014/main" id="{E7B4B1D6-7394-1E80-3B11-8DB27ADFA1AC}"/>
              </a:ext>
            </a:extLst>
          </p:cNvPr>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485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3D75C11-4A4F-5E46-B669-7A234B869B83}"/>
              </a:ext>
            </a:extLst>
          </p:cNvPr>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6350" y="6350"/>
            <a:ext cx="12179300" cy="6845300"/>
          </a:xfrm>
          <a:prstGeom prst="rect">
            <a:avLst/>
          </a:prstGeom>
        </p:spPr>
      </p:pic>
      <p:sp>
        <p:nvSpPr>
          <p:cNvPr id="9" name="Content Placeholder 2">
            <a:extLst>
              <a:ext uri="{FF2B5EF4-FFF2-40B4-BE49-F238E27FC236}">
                <a16:creationId xmlns:a16="http://schemas.microsoft.com/office/drawing/2014/main" id="{4F302FAA-EBEF-7746-9D55-E7DCA99EC614}"/>
              </a:ext>
            </a:extLst>
          </p:cNvPr>
          <p:cNvSpPr txBox="1">
            <a:spLocks/>
          </p:cNvSpPr>
          <p:nvPr>
            <p:custDataLst>
              <p:tags r:id="rId2"/>
            </p:custDataLst>
          </p:nvPr>
        </p:nvSpPr>
        <p:spPr>
          <a:xfrm>
            <a:off x="7627434" y="531095"/>
            <a:ext cx="4564565" cy="18441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4800" b="1" dirty="0">
                <a:solidFill>
                  <a:srgbClr val="007A61"/>
                </a:solidFill>
                <a:latin typeface="Branding Black" pitchFamily="2" charset="77"/>
              </a:rPr>
              <a:t>LES PRAIRIES TEMPÉRÉES AU CANADA</a:t>
            </a:r>
            <a:endParaRPr lang="en-CA" sz="4800" b="1" dirty="0">
              <a:solidFill>
                <a:srgbClr val="007A61"/>
              </a:solidFill>
              <a:latin typeface="Branding Black" pitchFamily="2" charset="77"/>
            </a:endParaRPr>
          </a:p>
        </p:txBody>
      </p:sp>
      <p:pic>
        <p:nvPicPr>
          <p:cNvPr id="1030" name="Picture 6">
            <a:extLst>
              <a:ext uri="{FF2B5EF4-FFF2-40B4-BE49-F238E27FC236}">
                <a16:creationId xmlns:a16="http://schemas.microsoft.com/office/drawing/2014/main" id="{1A705F0B-B37B-43C4-3ADB-61B40E72E5E3}"/>
              </a:ext>
            </a:extLst>
          </p:cNvPr>
          <p:cNvPicPr>
            <a:picLocks noChangeAspect="1" noChangeArrowheads="1"/>
          </p:cNvPicPr>
          <p:nvPr>
            <p:custDataLst>
              <p:tags r:id="rId3"/>
            </p:custDataLst>
          </p:nvPr>
        </p:nvPicPr>
        <p:blipFill rotWithShape="1">
          <a:blip r:embed="rId10">
            <a:extLst>
              <a:ext uri="{28A0092B-C50C-407E-A947-70E740481C1C}">
                <a14:useLocalDpi xmlns:a14="http://schemas.microsoft.com/office/drawing/2010/main" val="0"/>
              </a:ext>
            </a:extLst>
          </a:blip>
          <a:srcRect r="62656" b="57920"/>
          <a:stretch/>
        </p:blipFill>
        <p:spPr bwMode="auto">
          <a:xfrm>
            <a:off x="7381913" y="3281680"/>
            <a:ext cx="4209901" cy="3045225"/>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2" name="Flowchart: Connector 1">
            <a:extLst>
              <a:ext uri="{FF2B5EF4-FFF2-40B4-BE49-F238E27FC236}">
                <a16:creationId xmlns:a16="http://schemas.microsoft.com/office/drawing/2014/main" id="{41ECBFE2-46FA-F159-6A06-16E5BB7325BF}"/>
              </a:ext>
            </a:extLst>
          </p:cNvPr>
          <p:cNvSpPr/>
          <p:nvPr>
            <p:custDataLst>
              <p:tags r:id="rId4"/>
            </p:custDataLst>
          </p:nvPr>
        </p:nvSpPr>
        <p:spPr>
          <a:xfrm>
            <a:off x="9338044" y="4556942"/>
            <a:ext cx="689810" cy="657726"/>
          </a:xfrm>
          <a:prstGeom prst="flowChartConnector">
            <a:avLst/>
          </a:prstGeom>
          <a:noFill/>
          <a:ln w="381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Flowchart: Connector 9">
            <a:extLst>
              <a:ext uri="{FF2B5EF4-FFF2-40B4-BE49-F238E27FC236}">
                <a16:creationId xmlns:a16="http://schemas.microsoft.com/office/drawing/2014/main" id="{1112A53D-C22E-CF66-341D-D016476D5ED1}"/>
              </a:ext>
            </a:extLst>
          </p:cNvPr>
          <p:cNvSpPr/>
          <p:nvPr>
            <p:custDataLst>
              <p:tags r:id="rId5"/>
            </p:custDataLst>
          </p:nvPr>
        </p:nvSpPr>
        <p:spPr>
          <a:xfrm>
            <a:off x="1727266" y="3429000"/>
            <a:ext cx="3082823" cy="2879194"/>
          </a:xfrm>
          <a:prstGeom prst="flowChartConnector">
            <a:avLst/>
          </a:prstGeom>
          <a:noFill/>
          <a:ln w="76200">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a:extLst>
              <a:ext uri="{FF2B5EF4-FFF2-40B4-BE49-F238E27FC236}">
                <a16:creationId xmlns:a16="http://schemas.microsoft.com/office/drawing/2014/main" id="{D9401745-5F54-EFC4-F4D1-12D132908749}"/>
              </a:ext>
            </a:extLst>
          </p:cNvPr>
          <p:cNvSpPr txBox="1"/>
          <p:nvPr>
            <p:custDataLst>
              <p:tags r:id="rId6"/>
            </p:custDataLst>
          </p:nvPr>
        </p:nvSpPr>
        <p:spPr>
          <a:xfrm>
            <a:off x="7381913" y="6000417"/>
            <a:ext cx="5061485" cy="307777"/>
          </a:xfrm>
          <a:prstGeom prst="rect">
            <a:avLst/>
          </a:prstGeom>
          <a:noFill/>
        </p:spPr>
        <p:txBody>
          <a:bodyPr wrap="square">
            <a:spAutoFit/>
          </a:bodyPr>
          <a:lstStyle/>
          <a:p>
            <a:r>
              <a:rPr lang="en-US" sz="1400">
                <a:solidFill>
                  <a:srgbClr val="007A61"/>
                </a:solidFill>
                <a:effectLst/>
                <a:latin typeface="Branding MediumItalic" pitchFamily="2" charset="77"/>
                <a:ea typeface="Calibri" panose="020F0502020204030204" pitchFamily="34" charset="0"/>
                <a:cs typeface="Times New Roman" panose="02020603050405020304" pitchFamily="18" charset="0"/>
              </a:rPr>
              <a:t>(EO Explorer, 2022)</a:t>
            </a:r>
            <a:endParaRPr lang="en-CA" sz="1400">
              <a:solidFill>
                <a:srgbClr val="007A61"/>
              </a:solidFill>
              <a:latin typeface="Branding Medium" pitchFamily="2" charset="77"/>
            </a:endParaRPr>
          </a:p>
        </p:txBody>
      </p:sp>
    </p:spTree>
    <p:extLst>
      <p:ext uri="{BB962C8B-B14F-4D97-AF65-F5344CB8AC3E}">
        <p14:creationId xmlns:p14="http://schemas.microsoft.com/office/powerpoint/2010/main" val="4069903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D42915-6633-A84A-9A17-3D6978D6AA3E}"/>
              </a:ext>
            </a:extLst>
          </p:cNvPr>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Content Placeholder 2">
            <a:extLst>
              <a:ext uri="{FF2B5EF4-FFF2-40B4-BE49-F238E27FC236}">
                <a16:creationId xmlns:a16="http://schemas.microsoft.com/office/drawing/2014/main" id="{059B2512-EAC8-F14A-B947-362CCEE2C687}"/>
              </a:ext>
            </a:extLst>
          </p:cNvPr>
          <p:cNvSpPr txBox="1">
            <a:spLocks/>
          </p:cNvSpPr>
          <p:nvPr>
            <p:custDataLst>
              <p:tags r:id="rId2"/>
            </p:custDataLst>
          </p:nvPr>
        </p:nvSpPr>
        <p:spPr>
          <a:xfrm>
            <a:off x="5051502" y="531095"/>
            <a:ext cx="7140497" cy="1899871"/>
          </a:xfrm>
          <a:prstGeom prst="rect">
            <a:avLst/>
          </a:prstGeom>
        </p:spPr>
        <p:txBody>
          <a:bodyPr vert="horz" lIns="91440" tIns="45720" rIns="91440" bIns="45720" rtlCol="0" anchor="t">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fr-FR" sz="4800" b="1" dirty="0">
                <a:solidFill>
                  <a:srgbClr val="783E63"/>
                </a:solidFill>
                <a:latin typeface="Branding Black"/>
              </a:rPr>
              <a:t>LES PRAIRIES CANADIENNES, ALIAS LA </a:t>
            </a:r>
            <a:r>
              <a:rPr lang="fr-FR" sz="4800" b="1" dirty="0">
                <a:solidFill>
                  <a:srgbClr val="B73A71"/>
                </a:solidFill>
                <a:latin typeface="Branding Black"/>
              </a:rPr>
              <a:t>«LA RÉGION DES FONDRIÈRES DES PRAIRIES ».</a:t>
            </a:r>
            <a:endParaRPr lang="en-CA" sz="4800" b="1" dirty="0">
              <a:solidFill>
                <a:srgbClr val="B73A71"/>
              </a:solidFill>
              <a:latin typeface="Branding Black"/>
            </a:endParaRPr>
          </a:p>
        </p:txBody>
      </p:sp>
      <p:sp>
        <p:nvSpPr>
          <p:cNvPr id="5" name="Content Placeholder 2">
            <a:extLst>
              <a:ext uri="{FF2B5EF4-FFF2-40B4-BE49-F238E27FC236}">
                <a16:creationId xmlns:a16="http://schemas.microsoft.com/office/drawing/2014/main" id="{ED1EAE03-A74B-E944-9D84-D85261B67275}"/>
              </a:ext>
            </a:extLst>
          </p:cNvPr>
          <p:cNvSpPr txBox="1">
            <a:spLocks/>
          </p:cNvSpPr>
          <p:nvPr>
            <p:custDataLst>
              <p:tags r:id="rId3"/>
            </p:custDataLst>
          </p:nvPr>
        </p:nvSpPr>
        <p:spPr>
          <a:xfrm>
            <a:off x="1142010" y="4645494"/>
            <a:ext cx="3364993" cy="108474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fr-FR" sz="2400" b="1" dirty="0">
                <a:solidFill>
                  <a:srgbClr val="007A61"/>
                </a:solidFill>
                <a:latin typeface="Branding BoldItalic" pitchFamily="2" charset="77"/>
              </a:rPr>
              <a:t>LA RÉGION DES FONDRIÈRES DES PRAIRIES </a:t>
            </a:r>
            <a:endParaRPr lang="en-CA" sz="2400" b="1" dirty="0">
              <a:solidFill>
                <a:srgbClr val="007A61"/>
              </a:solidFill>
              <a:latin typeface="Branding BoldItalic" pitchFamily="2" charset="77"/>
            </a:endParaRPr>
          </a:p>
        </p:txBody>
      </p:sp>
      <p:sp>
        <p:nvSpPr>
          <p:cNvPr id="6" name="Content Placeholder 2">
            <a:extLst>
              <a:ext uri="{FF2B5EF4-FFF2-40B4-BE49-F238E27FC236}">
                <a16:creationId xmlns:a16="http://schemas.microsoft.com/office/drawing/2014/main" id="{13358F6A-60D5-7346-8FDF-0BDA0182299C}"/>
              </a:ext>
            </a:extLst>
          </p:cNvPr>
          <p:cNvSpPr txBox="1">
            <a:spLocks/>
          </p:cNvSpPr>
          <p:nvPr>
            <p:custDataLst>
              <p:tags r:id="rId4"/>
            </p:custDataLst>
          </p:nvPr>
        </p:nvSpPr>
        <p:spPr>
          <a:xfrm>
            <a:off x="8621750" y="5366633"/>
            <a:ext cx="2428240" cy="3636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00"/>
              </a:lnSpc>
              <a:buNone/>
            </a:pPr>
            <a:r>
              <a:rPr lang="en-CA" sz="2400" b="1" dirty="0">
                <a:solidFill>
                  <a:srgbClr val="FFFF66"/>
                </a:solidFill>
                <a:latin typeface="Branding BoldItalic" pitchFamily="2" charset="77"/>
              </a:rPr>
              <a:t>LES PRAIRIES</a:t>
            </a:r>
          </a:p>
        </p:txBody>
      </p:sp>
      <p:sp>
        <p:nvSpPr>
          <p:cNvPr id="7" name="Content Placeholder 2">
            <a:extLst>
              <a:ext uri="{FF2B5EF4-FFF2-40B4-BE49-F238E27FC236}">
                <a16:creationId xmlns:a16="http://schemas.microsoft.com/office/drawing/2014/main" id="{7E2BF2B1-266D-564B-97A1-738D68478373}"/>
              </a:ext>
            </a:extLst>
          </p:cNvPr>
          <p:cNvSpPr txBox="1">
            <a:spLocks/>
          </p:cNvSpPr>
          <p:nvPr>
            <p:custDataLst>
              <p:tags r:id="rId5"/>
            </p:custDataLst>
          </p:nvPr>
        </p:nvSpPr>
        <p:spPr>
          <a:xfrm>
            <a:off x="5694948" y="6222533"/>
            <a:ext cx="3641558" cy="590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00"/>
              </a:lnSpc>
              <a:buNone/>
            </a:pPr>
            <a:r>
              <a:rPr lang="en-CA" sz="2400" b="1" dirty="0">
                <a:solidFill>
                  <a:srgbClr val="FFFFFF"/>
                </a:solidFill>
                <a:latin typeface="Branding BoldItalic" pitchFamily="2" charset="77"/>
              </a:rPr>
              <a:t>LES MILIEUX HUMIDES</a:t>
            </a:r>
          </a:p>
        </p:txBody>
      </p:sp>
      <p:pic>
        <p:nvPicPr>
          <p:cNvPr id="2" name="Picture 2">
            <a:extLst>
              <a:ext uri="{FF2B5EF4-FFF2-40B4-BE49-F238E27FC236}">
                <a16:creationId xmlns:a16="http://schemas.microsoft.com/office/drawing/2014/main" id="{22AC514B-C36F-569E-FEDF-A9028C13190D}"/>
              </a:ext>
            </a:extLst>
          </p:cNvPr>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315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DB93161-E7D0-344D-BADD-BAC86C4A614E}"/>
              </a:ext>
            </a:extLst>
          </p:cNvPr>
          <p:cNvPicPr>
            <a:picLocks noChangeAspect="1"/>
          </p:cNvPicPr>
          <p:nvPr>
            <p:custDataLst>
              <p:tags r:id="rId1"/>
            </p:custDataLst>
          </p:nvPr>
        </p:nvPicPr>
        <p:blipFill>
          <a:blip r:embed="rId14">
            <a:extLst>
              <a:ext uri="{28A0092B-C50C-407E-A947-70E740481C1C}">
                <a14:useLocalDpi xmlns:a14="http://schemas.microsoft.com/office/drawing/2010/main" val="0"/>
              </a:ext>
            </a:extLst>
          </a:blip>
          <a:stretch>
            <a:fillRect/>
          </a:stretch>
        </p:blipFill>
        <p:spPr>
          <a:xfrm>
            <a:off x="-14871" y="0"/>
            <a:ext cx="12192000" cy="6858000"/>
          </a:xfrm>
          <a:prstGeom prst="rect">
            <a:avLst/>
          </a:prstGeom>
        </p:spPr>
      </p:pic>
      <p:sp>
        <p:nvSpPr>
          <p:cNvPr id="9" name="Rounded Rectangle 8">
            <a:extLst>
              <a:ext uri="{FF2B5EF4-FFF2-40B4-BE49-F238E27FC236}">
                <a16:creationId xmlns:a16="http://schemas.microsoft.com/office/drawing/2014/main" id="{6E770A5A-12F7-1F43-BF62-7DC3230B673F}"/>
              </a:ext>
            </a:extLst>
          </p:cNvPr>
          <p:cNvSpPr/>
          <p:nvPr>
            <p:custDataLst>
              <p:tags r:id="rId2"/>
            </p:custDataLst>
          </p:nvPr>
        </p:nvSpPr>
        <p:spPr>
          <a:xfrm>
            <a:off x="814787" y="5029200"/>
            <a:ext cx="2564788" cy="970156"/>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A3B1CE1-AF6D-8B47-BCE8-1613C063780D}"/>
              </a:ext>
            </a:extLst>
          </p:cNvPr>
          <p:cNvSpPr txBox="1"/>
          <p:nvPr>
            <p:custDataLst>
              <p:tags r:id="rId3"/>
            </p:custDataLst>
          </p:nvPr>
        </p:nvSpPr>
        <p:spPr>
          <a:xfrm>
            <a:off x="814787" y="5186420"/>
            <a:ext cx="2564788" cy="605294"/>
          </a:xfrm>
          <a:prstGeom prst="rect">
            <a:avLst/>
          </a:prstGeom>
          <a:noFill/>
        </p:spPr>
        <p:txBody>
          <a:bodyPr wrap="square" rtlCol="0">
            <a:spAutoFit/>
          </a:bodyPr>
          <a:lstStyle/>
          <a:p>
            <a:pPr algn="ctr">
              <a:lnSpc>
                <a:spcPts val="4000"/>
              </a:lnSpc>
            </a:pPr>
            <a:r>
              <a:rPr lang="en-CA" sz="3600" b="1" dirty="0">
                <a:solidFill>
                  <a:srgbClr val="E9E642"/>
                </a:solidFill>
                <a:latin typeface="Branding Black" pitchFamily="2" charset="77"/>
              </a:rPr>
              <a:t>ABIOTIQUE</a:t>
            </a:r>
          </a:p>
        </p:txBody>
      </p:sp>
      <p:sp>
        <p:nvSpPr>
          <p:cNvPr id="12" name="Rounded Rectangle 11">
            <a:extLst>
              <a:ext uri="{FF2B5EF4-FFF2-40B4-BE49-F238E27FC236}">
                <a16:creationId xmlns:a16="http://schemas.microsoft.com/office/drawing/2014/main" id="{754E737B-CCE5-6642-9ABE-29C04681C6D4}"/>
              </a:ext>
            </a:extLst>
          </p:cNvPr>
          <p:cNvSpPr/>
          <p:nvPr>
            <p:custDataLst>
              <p:tags r:id="rId4"/>
            </p:custDataLst>
          </p:nvPr>
        </p:nvSpPr>
        <p:spPr>
          <a:xfrm>
            <a:off x="4884705" y="5044590"/>
            <a:ext cx="2564788" cy="970156"/>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2F10833-9E6A-0F48-B108-6C6DA8F9C288}"/>
              </a:ext>
            </a:extLst>
          </p:cNvPr>
          <p:cNvSpPr txBox="1"/>
          <p:nvPr>
            <p:custDataLst>
              <p:tags r:id="rId5"/>
            </p:custDataLst>
          </p:nvPr>
        </p:nvSpPr>
        <p:spPr>
          <a:xfrm>
            <a:off x="4884705" y="5201810"/>
            <a:ext cx="2542790" cy="605294"/>
          </a:xfrm>
          <a:prstGeom prst="rect">
            <a:avLst/>
          </a:prstGeom>
          <a:noFill/>
        </p:spPr>
        <p:txBody>
          <a:bodyPr wrap="square" rtlCol="0">
            <a:spAutoFit/>
          </a:bodyPr>
          <a:lstStyle/>
          <a:p>
            <a:pPr algn="ctr">
              <a:lnSpc>
                <a:spcPts val="4000"/>
              </a:lnSpc>
            </a:pPr>
            <a:r>
              <a:rPr lang="en-CA" sz="3600" dirty="0">
                <a:solidFill>
                  <a:srgbClr val="E9E642"/>
                </a:solidFill>
                <a:latin typeface="Branding Black" pitchFamily="2" charset="77"/>
              </a:rPr>
              <a:t>ABIOTIQUE</a:t>
            </a:r>
          </a:p>
        </p:txBody>
      </p:sp>
      <p:sp>
        <p:nvSpPr>
          <p:cNvPr id="14" name="Rounded Rectangle 13">
            <a:extLst>
              <a:ext uri="{FF2B5EF4-FFF2-40B4-BE49-F238E27FC236}">
                <a16:creationId xmlns:a16="http://schemas.microsoft.com/office/drawing/2014/main" id="{79F1B4A8-83BA-5B45-9C76-6C1D19D3B904}"/>
              </a:ext>
            </a:extLst>
          </p:cNvPr>
          <p:cNvSpPr/>
          <p:nvPr>
            <p:custDataLst>
              <p:tags r:id="rId6"/>
            </p:custDataLst>
          </p:nvPr>
        </p:nvSpPr>
        <p:spPr>
          <a:xfrm>
            <a:off x="8996793" y="5044590"/>
            <a:ext cx="2322001" cy="970156"/>
          </a:xfrm>
          <a:prstGeom prst="round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6199700-156D-C540-8B98-C71C55D10D94}"/>
              </a:ext>
            </a:extLst>
          </p:cNvPr>
          <p:cNvSpPr txBox="1"/>
          <p:nvPr>
            <p:custDataLst>
              <p:tags r:id="rId7"/>
            </p:custDataLst>
          </p:nvPr>
        </p:nvSpPr>
        <p:spPr>
          <a:xfrm>
            <a:off x="8996793" y="5201810"/>
            <a:ext cx="2322000" cy="605294"/>
          </a:xfrm>
          <a:prstGeom prst="rect">
            <a:avLst/>
          </a:prstGeom>
          <a:noFill/>
        </p:spPr>
        <p:txBody>
          <a:bodyPr wrap="square" rtlCol="0">
            <a:spAutoFit/>
          </a:bodyPr>
          <a:lstStyle/>
          <a:p>
            <a:pPr algn="ctr">
              <a:lnSpc>
                <a:spcPts val="4000"/>
              </a:lnSpc>
            </a:pPr>
            <a:r>
              <a:rPr lang="en-CA" sz="3600" dirty="0">
                <a:solidFill>
                  <a:srgbClr val="E9E642"/>
                </a:solidFill>
                <a:latin typeface="Branding Black" pitchFamily="2" charset="77"/>
              </a:rPr>
              <a:t>BIOTIQUE</a:t>
            </a:r>
          </a:p>
        </p:txBody>
      </p:sp>
      <p:sp>
        <p:nvSpPr>
          <p:cNvPr id="20" name="Content Placeholder 2">
            <a:extLst>
              <a:ext uri="{FF2B5EF4-FFF2-40B4-BE49-F238E27FC236}">
                <a16:creationId xmlns:a16="http://schemas.microsoft.com/office/drawing/2014/main" id="{DCDE9116-AD13-D349-89FC-6ABF77298DCB}"/>
              </a:ext>
            </a:extLst>
          </p:cNvPr>
          <p:cNvSpPr txBox="1">
            <a:spLocks/>
          </p:cNvSpPr>
          <p:nvPr>
            <p:custDataLst>
              <p:tags r:id="rId8"/>
            </p:custDataLst>
          </p:nvPr>
        </p:nvSpPr>
        <p:spPr>
          <a:xfrm>
            <a:off x="0" y="681191"/>
            <a:ext cx="4059043" cy="12259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dirty="0">
                <a:solidFill>
                  <a:schemeClr val="bg1"/>
                </a:solidFill>
                <a:latin typeface="Branding BoldItalic" pitchFamily="2" charset="77"/>
              </a:rPr>
              <a:t>CLIMAT</a:t>
            </a:r>
          </a:p>
        </p:txBody>
      </p:sp>
      <p:sp>
        <p:nvSpPr>
          <p:cNvPr id="21" name="Content Placeholder 2">
            <a:extLst>
              <a:ext uri="{FF2B5EF4-FFF2-40B4-BE49-F238E27FC236}">
                <a16:creationId xmlns:a16="http://schemas.microsoft.com/office/drawing/2014/main" id="{F88CFE07-18CA-E243-9983-71F5CB9439E1}"/>
              </a:ext>
            </a:extLst>
          </p:cNvPr>
          <p:cNvSpPr txBox="1">
            <a:spLocks/>
          </p:cNvSpPr>
          <p:nvPr>
            <p:custDataLst>
              <p:tags r:id="rId9"/>
            </p:custDataLst>
          </p:nvPr>
        </p:nvSpPr>
        <p:spPr>
          <a:xfrm>
            <a:off x="4059043" y="681191"/>
            <a:ext cx="405904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dirty="0">
                <a:solidFill>
                  <a:schemeClr val="bg1"/>
                </a:solidFill>
                <a:latin typeface="Branding BoldItalic" pitchFamily="2" charset="77"/>
              </a:rPr>
              <a:t>FEU</a:t>
            </a:r>
          </a:p>
        </p:txBody>
      </p:sp>
      <p:sp>
        <p:nvSpPr>
          <p:cNvPr id="22" name="Content Placeholder 2">
            <a:extLst>
              <a:ext uri="{FF2B5EF4-FFF2-40B4-BE49-F238E27FC236}">
                <a16:creationId xmlns:a16="http://schemas.microsoft.com/office/drawing/2014/main" id="{A230F2FE-3CB7-714F-91C6-440EB4FA351A}"/>
              </a:ext>
            </a:extLst>
          </p:cNvPr>
          <p:cNvSpPr txBox="1">
            <a:spLocks/>
          </p:cNvSpPr>
          <p:nvPr>
            <p:custDataLst>
              <p:tags r:id="rId10"/>
            </p:custDataLst>
          </p:nvPr>
        </p:nvSpPr>
        <p:spPr>
          <a:xfrm>
            <a:off x="8132959" y="676769"/>
            <a:ext cx="4044170"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dirty="0">
                <a:solidFill>
                  <a:schemeClr val="bg1"/>
                </a:solidFill>
                <a:latin typeface="Branding BoldItalic" pitchFamily="2" charset="77"/>
              </a:rPr>
              <a:t>PÂTURAGE</a:t>
            </a:r>
          </a:p>
        </p:txBody>
      </p:sp>
      <p:pic>
        <p:nvPicPr>
          <p:cNvPr id="2" name="Picture 2">
            <a:extLst>
              <a:ext uri="{FF2B5EF4-FFF2-40B4-BE49-F238E27FC236}">
                <a16:creationId xmlns:a16="http://schemas.microsoft.com/office/drawing/2014/main" id="{02D7DC12-91C9-D2D6-7167-067DB9E4542D}"/>
              </a:ext>
            </a:extLst>
          </p:cNvPr>
          <p:cNvPicPr>
            <a:picLocks noChangeAspect="1" noChangeArrowheads="1"/>
          </p:cNvPicPr>
          <p:nvPr>
            <p:custDataLst>
              <p:tags r:id="rId11"/>
            </p:custDataLst>
          </p:nvPr>
        </p:nvPicPr>
        <p:blipFill>
          <a:blip r:embed="rId1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18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animBg="1"/>
      <p:bldP spid="13" grpId="0"/>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7CD041-FDE7-7244-ABAB-FA40A8209F2C}"/>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ECA5700D-D94A-A82B-4174-8A951158AA4D}"/>
              </a:ext>
            </a:extLst>
          </p:cNvPr>
          <p:cNvSpPr txBox="1"/>
          <p:nvPr>
            <p:custDataLst>
              <p:tags r:id="rId2"/>
            </p:custDataLst>
          </p:nvPr>
        </p:nvSpPr>
        <p:spPr>
          <a:xfrm>
            <a:off x="536876" y="376198"/>
            <a:ext cx="11604323" cy="861774"/>
          </a:xfrm>
          <a:prstGeom prst="rect">
            <a:avLst/>
          </a:prstGeom>
          <a:noFill/>
        </p:spPr>
        <p:txBody>
          <a:bodyPr wrap="square">
            <a:spAutoFit/>
          </a:bodyPr>
          <a:lstStyle/>
          <a:p>
            <a:pPr>
              <a:lnSpc>
                <a:spcPts val="3000"/>
              </a:lnSpc>
            </a:pPr>
            <a:r>
              <a:rPr kumimoji="0" lang="fr-FR" sz="2800" b="1" u="none" strike="noStrike" kern="1200" cap="none" spc="0" normalizeH="0" baseline="0" noProof="0" dirty="0">
                <a:ln>
                  <a:noFill/>
                </a:ln>
                <a:effectLst/>
                <a:uLnTx/>
                <a:uFillTx/>
                <a:latin typeface="Branding Black" pitchFamily="2" charset="77"/>
                <a:ea typeface="+mn-lt"/>
                <a:cs typeface="Calibri" panose="020F0502020204030204"/>
              </a:rPr>
              <a:t>Une </a:t>
            </a:r>
            <a:r>
              <a:rPr lang="fr-FR" sz="2800" b="1" dirty="0">
                <a:solidFill>
                  <a:srgbClr val="009999"/>
                </a:solidFill>
                <a:latin typeface="Branding Black" pitchFamily="2" charset="77"/>
                <a:ea typeface="+mn-lt"/>
                <a:cs typeface="Calibri" panose="020F0502020204030204"/>
              </a:rPr>
              <a:t>espèce clé </a:t>
            </a:r>
            <a:r>
              <a:rPr kumimoji="0" lang="fr-FR" sz="2800" b="1" u="none" strike="noStrike" kern="1200" cap="none" spc="0" normalizeH="0" baseline="0" noProof="0" dirty="0">
                <a:ln>
                  <a:noFill/>
                </a:ln>
                <a:effectLst/>
                <a:uLnTx/>
                <a:uFillTx/>
                <a:latin typeface="Branding Black" pitchFamily="2" charset="77"/>
                <a:ea typeface="+mn-lt"/>
                <a:cs typeface="Calibri" panose="020F0502020204030204"/>
              </a:rPr>
              <a:t>de voûte est une espèce dont l'écosystème dépend. La perte de cette espèce modifierait radicalement l'écosystème. </a:t>
            </a:r>
            <a:endParaRPr kumimoji="0" lang="en-US" sz="2800" b="1" u="none" strike="noStrike" kern="1200" cap="none" spc="0" normalizeH="0" baseline="0" noProof="0" dirty="0">
              <a:ln>
                <a:noFill/>
              </a:ln>
              <a:effectLst/>
              <a:uLnTx/>
              <a:uFillTx/>
              <a:latin typeface="Branding Black" pitchFamily="2" charset="77"/>
              <a:ea typeface="+mn-lt"/>
              <a:cs typeface="Calibri" panose="020F0502020204030204"/>
            </a:endParaRPr>
          </a:p>
        </p:txBody>
      </p:sp>
      <p:sp>
        <p:nvSpPr>
          <p:cNvPr id="7" name="TextBox 6">
            <a:extLst>
              <a:ext uri="{FF2B5EF4-FFF2-40B4-BE49-F238E27FC236}">
                <a16:creationId xmlns:a16="http://schemas.microsoft.com/office/drawing/2014/main" id="{68FE25E1-992A-4B4B-80F7-80BE59CDB7E1}"/>
              </a:ext>
            </a:extLst>
          </p:cNvPr>
          <p:cNvSpPr txBox="1"/>
          <p:nvPr>
            <p:custDataLst>
              <p:tags r:id="rId3"/>
            </p:custDataLst>
          </p:nvPr>
        </p:nvSpPr>
        <p:spPr>
          <a:xfrm>
            <a:off x="536876" y="1477010"/>
            <a:ext cx="11604323" cy="1246495"/>
          </a:xfrm>
          <a:prstGeom prst="rect">
            <a:avLst/>
          </a:prstGeom>
          <a:noFill/>
        </p:spPr>
        <p:txBody>
          <a:bodyPr wrap="square" lIns="91440" tIns="45720" rIns="91440" bIns="45720" anchor="t">
            <a:spAutoFit/>
          </a:bodyPr>
          <a:lstStyle/>
          <a:p>
            <a:pPr>
              <a:lnSpc>
                <a:spcPts val="3000"/>
              </a:lnSpc>
            </a:pPr>
            <a:r>
              <a:rPr kumimoji="0" lang="fr-FR" sz="2800" b="1" u="none" strike="noStrike" kern="1200" cap="none" spc="0" normalizeH="0" baseline="0" noProof="0" dirty="0">
                <a:ln>
                  <a:noFill/>
                </a:ln>
                <a:effectLst/>
                <a:uLnTx/>
                <a:uFillTx/>
                <a:latin typeface="Branding SemiBold"/>
                <a:ea typeface="+mn-lt"/>
                <a:cs typeface="Calibri" panose="020F0502020204030204"/>
              </a:rPr>
              <a:t>Le bison jouait autrefois un rôle si important dans le façonnement de l'écosystème des prairies grâce à son pâturage qu'il était considéré comme une espèce clé de voûte. </a:t>
            </a:r>
            <a:endParaRPr lang="en-US" sz="2800" b="1" dirty="0">
              <a:latin typeface="Branding SemiBold"/>
              <a:cs typeface="Calibri"/>
            </a:endParaRPr>
          </a:p>
        </p:txBody>
      </p:sp>
      <p:pic>
        <p:nvPicPr>
          <p:cNvPr id="2" name="Picture 2">
            <a:extLst>
              <a:ext uri="{FF2B5EF4-FFF2-40B4-BE49-F238E27FC236}">
                <a16:creationId xmlns:a16="http://schemas.microsoft.com/office/drawing/2014/main" id="{C883108F-3270-8B28-7682-3C679591570A}"/>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279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tree, outdoor, stone, arch&#10;&#10;Description automatically generated">
            <a:extLst>
              <a:ext uri="{FF2B5EF4-FFF2-40B4-BE49-F238E27FC236}">
                <a16:creationId xmlns:a16="http://schemas.microsoft.com/office/drawing/2014/main" id="{595C5B84-C416-E10E-BCA9-4399246E10AF}"/>
              </a:ext>
            </a:extLst>
          </p:cNvPr>
          <p:cNvPicPr>
            <a:picLocks noGrp="1" noChangeAspect="1"/>
          </p:cNvPicPr>
          <p:nvPr>
            <p:ph idx="1"/>
            <p:custDataLst>
              <p:tags r:id="rId1"/>
            </p:custDataLst>
          </p:nvPr>
        </p:nvPicPr>
        <p:blipFill rotWithShape="1">
          <a:blip r:embed="rId7"/>
          <a:srcRect r="351" b="51599"/>
          <a:stretch/>
        </p:blipFill>
        <p:spPr>
          <a:xfrm>
            <a:off x="-1190" y="-20154"/>
            <a:ext cx="7998934" cy="6878505"/>
          </a:xfrm>
        </p:spPr>
      </p:pic>
      <p:sp>
        <p:nvSpPr>
          <p:cNvPr id="5" name="Arrow: Right 4">
            <a:extLst>
              <a:ext uri="{FF2B5EF4-FFF2-40B4-BE49-F238E27FC236}">
                <a16:creationId xmlns:a16="http://schemas.microsoft.com/office/drawing/2014/main" id="{6F672445-43D4-0EE4-CD62-EE12F36EB3DA}"/>
              </a:ext>
            </a:extLst>
          </p:cNvPr>
          <p:cNvSpPr/>
          <p:nvPr>
            <p:custDataLst>
              <p:tags r:id="rId2"/>
            </p:custDataLst>
          </p:nvPr>
        </p:nvSpPr>
        <p:spPr>
          <a:xfrm rot="2280000">
            <a:off x="1320671" y="767734"/>
            <a:ext cx="2349500" cy="844550"/>
          </a:xfrm>
          <a:prstGeom prst="rightArrow">
            <a:avLst/>
          </a:prstGeom>
          <a:solidFill>
            <a:srgbClr val="FFFF66"/>
          </a:solidFill>
          <a:ln>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66"/>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0CECF348-F834-42D4-9735-5D73BF2F720C}"/>
              </a:ext>
            </a:extLst>
          </p:cNvPr>
          <p:cNvSpPr txBox="1"/>
          <p:nvPr>
            <p:custDataLst>
              <p:tags r:id="rId3"/>
            </p:custDataLst>
          </p:nvPr>
        </p:nvSpPr>
        <p:spPr>
          <a:xfrm>
            <a:off x="8373246" y="2003679"/>
            <a:ext cx="3673879"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ts val="3000"/>
              </a:lnSpc>
              <a:spcBef>
                <a:spcPts val="0"/>
              </a:spcBef>
              <a:spcAft>
                <a:spcPts val="0"/>
              </a:spcAft>
              <a:buClrTx/>
              <a:buSzTx/>
              <a:buFontTx/>
              <a:buNone/>
              <a:tabLst/>
              <a:defRPr/>
            </a:pPr>
            <a:r>
              <a:rPr lang="fr-FR" sz="2800" b="1" dirty="0">
                <a:solidFill>
                  <a:prstClr val="black"/>
                </a:solidFill>
                <a:latin typeface="Branding Black"/>
                <a:ea typeface="+mn-lt"/>
                <a:cs typeface="Calibri" panose="020F0502020204030204"/>
              </a:rPr>
              <a:t>Le terme </a:t>
            </a:r>
            <a:r>
              <a:rPr lang="fr-FR" sz="2800" b="1" dirty="0">
                <a:solidFill>
                  <a:srgbClr val="B73A71"/>
                </a:solidFill>
                <a:latin typeface="Branding Black"/>
                <a:ea typeface="+mn-lt"/>
                <a:cs typeface="Calibri" panose="020F0502020204030204"/>
              </a:rPr>
              <a:t>espèce clé de voûte </a:t>
            </a:r>
            <a:r>
              <a:rPr kumimoji="0" lang="fr-FR" sz="2800" b="1" i="0" u="none" strike="noStrike" kern="1200" cap="none" spc="0" normalizeH="0" baseline="0" noProof="0" dirty="0">
                <a:ln>
                  <a:noFill/>
                </a:ln>
                <a:solidFill>
                  <a:prstClr val="black"/>
                </a:solidFill>
                <a:effectLst/>
                <a:uLnTx/>
                <a:uFillTx/>
                <a:latin typeface="Branding Black"/>
                <a:ea typeface="+mn-lt"/>
                <a:cs typeface="Calibri" panose="020F0502020204030204"/>
              </a:rPr>
              <a:t>vient du mot "clé de voûte", la pierre centrale d'une arche qui la maintient en place. </a:t>
            </a:r>
            <a:endParaRPr kumimoji="0" lang="en-US" sz="2800" b="1" i="0" u="none" strike="noStrike" kern="1200" cap="none" spc="0" normalizeH="0" baseline="0" noProof="0" dirty="0">
              <a:ln>
                <a:noFill/>
              </a:ln>
              <a:solidFill>
                <a:prstClr val="black"/>
              </a:solidFill>
              <a:effectLst/>
              <a:uLnTx/>
              <a:uFillTx/>
              <a:latin typeface="Branding Black"/>
              <a:ea typeface="+mn-ea"/>
              <a:cs typeface="Calibri"/>
            </a:endParaRPr>
          </a:p>
        </p:txBody>
      </p:sp>
      <p:pic>
        <p:nvPicPr>
          <p:cNvPr id="3" name="Picture 2">
            <a:extLst>
              <a:ext uri="{FF2B5EF4-FFF2-40B4-BE49-F238E27FC236}">
                <a16:creationId xmlns:a16="http://schemas.microsoft.com/office/drawing/2014/main" id="{4A231231-7E0D-C02C-9E41-23DF7EC7BC2B}"/>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473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1728369-3BF7-2B41-9DDE-7FD03EA8D405}"/>
              </a:ext>
            </a:extLst>
          </p:cNvPr>
          <p:cNvSpPr txBox="1">
            <a:spLocks/>
          </p:cNvSpPr>
          <p:nvPr>
            <p:custDataLst>
              <p:tags r:id="rId1"/>
            </p:custDataLst>
          </p:nvPr>
        </p:nvSpPr>
        <p:spPr>
          <a:xfrm>
            <a:off x="914400" y="531096"/>
            <a:ext cx="11277599" cy="7624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dirty="0">
                <a:solidFill>
                  <a:srgbClr val="007A61"/>
                </a:solidFill>
                <a:latin typeface="Branding Black" pitchFamily="2" charset="77"/>
              </a:rPr>
              <a:t>INGÉNIEURS DES ÉCOSYSTÈMES</a:t>
            </a:r>
          </a:p>
        </p:txBody>
      </p:sp>
      <p:pic>
        <p:nvPicPr>
          <p:cNvPr id="2" name="Picture 2">
            <a:extLst>
              <a:ext uri="{FF2B5EF4-FFF2-40B4-BE49-F238E27FC236}">
                <a16:creationId xmlns:a16="http://schemas.microsoft.com/office/drawing/2014/main" id="{359BAECB-0FBB-7497-9E02-F94F9F33497D}"/>
              </a:ext>
            </a:extLst>
          </p:cNvPr>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pic>
        <p:nvPicPr>
          <p:cNvPr id="8" name="Online Media 7" title="Le bison d'Amérique">
            <a:hlinkClick r:id="" action="ppaction://media"/>
            <a:extLst>
              <a:ext uri="{FF2B5EF4-FFF2-40B4-BE49-F238E27FC236}">
                <a16:creationId xmlns:a16="http://schemas.microsoft.com/office/drawing/2014/main" id="{018E0CE2-0FDE-5E12-31C4-01D01EF0B7BB}"/>
              </a:ext>
            </a:extLst>
          </p:cNvPr>
          <p:cNvPicPr>
            <a:picLocks noRot="1" noChangeAspect="1"/>
          </p:cNvPicPr>
          <p:nvPr>
            <a:videoFile r:link="rId3"/>
            <p:custDataLst>
              <p:tags r:id="rId4"/>
            </p:custDataLst>
          </p:nvPr>
        </p:nvPicPr>
        <p:blipFill>
          <a:blip r:embed="rId9"/>
          <a:stretch>
            <a:fillRect/>
          </a:stretch>
        </p:blipFill>
        <p:spPr>
          <a:xfrm>
            <a:off x="914400" y="1460694"/>
            <a:ext cx="8211688" cy="4639604"/>
          </a:xfrm>
          <a:prstGeom prst="rect">
            <a:avLst/>
          </a:prstGeom>
        </p:spPr>
      </p:pic>
    </p:spTree>
    <p:extLst>
      <p:ext uri="{BB962C8B-B14F-4D97-AF65-F5344CB8AC3E}">
        <p14:creationId xmlns:p14="http://schemas.microsoft.com/office/powerpoint/2010/main" val="3632318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extLst>
    <p:ext uri="{6950BFC3-D8DA-4A85-94F7-54DA5524770B}">
      <p188:commentRel xmlns:p188="http://schemas.microsoft.com/office/powerpoint/2018/8/main" r:id="rId7"/>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ADF74F-CABF-2241-9522-38E1C3770ABC}"/>
              </a:ext>
            </a:extLst>
          </p:cNvPr>
          <p:cNvPicPr>
            <a:picLocks noChangeAspect="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DA66948C-31A1-034D-AC1F-5F84411A1912}"/>
              </a:ext>
            </a:extLst>
          </p:cNvPr>
          <p:cNvSpPr txBox="1">
            <a:spLocks/>
          </p:cNvSpPr>
          <p:nvPr>
            <p:custDataLst>
              <p:tags r:id="rId2"/>
            </p:custDataLst>
          </p:nvPr>
        </p:nvSpPr>
        <p:spPr>
          <a:xfrm>
            <a:off x="815898" y="563209"/>
            <a:ext cx="10078843" cy="13265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800" b="1" dirty="0">
                <a:solidFill>
                  <a:srgbClr val="B73A71"/>
                </a:solidFill>
                <a:latin typeface="Branding Black" pitchFamily="2" charset="77"/>
              </a:rPr>
              <a:t>Pourquoi nous intéresser </a:t>
            </a:r>
            <a:r>
              <a:rPr lang="fr-FR" sz="4800" b="1" dirty="0">
                <a:solidFill>
                  <a:srgbClr val="783E63"/>
                </a:solidFill>
                <a:latin typeface="Branding Black" pitchFamily="2" charset="77"/>
              </a:rPr>
              <a:t>aux écosystèmes des prairies ?</a:t>
            </a:r>
            <a:endParaRPr lang="en-CA" sz="4800" b="1" dirty="0">
              <a:solidFill>
                <a:srgbClr val="783E63"/>
              </a:solidFill>
              <a:latin typeface="Branding Black" pitchFamily="2" charset="77"/>
            </a:endParaRPr>
          </a:p>
        </p:txBody>
      </p:sp>
      <p:sp>
        <p:nvSpPr>
          <p:cNvPr id="2" name="Oval 1">
            <a:extLst>
              <a:ext uri="{FF2B5EF4-FFF2-40B4-BE49-F238E27FC236}">
                <a16:creationId xmlns:a16="http://schemas.microsoft.com/office/drawing/2014/main" id="{E9F6260E-154C-A04A-8B0A-AB62674C8075}"/>
              </a:ext>
            </a:extLst>
          </p:cNvPr>
          <p:cNvSpPr/>
          <p:nvPr>
            <p:custDataLst>
              <p:tags r:id="rId3"/>
            </p:custDataLst>
          </p:nvPr>
        </p:nvSpPr>
        <p:spPr>
          <a:xfrm>
            <a:off x="718825" y="2062621"/>
            <a:ext cx="2732758" cy="2732758"/>
          </a:xfrm>
          <a:prstGeom prst="ellipse">
            <a:avLst/>
          </a:prstGeom>
          <a:solidFill>
            <a:srgbClr val="B73A7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0B5BFA6-39B9-45F2-FBC9-777C76066BE4}"/>
              </a:ext>
            </a:extLst>
          </p:cNvPr>
          <p:cNvSpPr txBox="1"/>
          <p:nvPr>
            <p:custDataLst>
              <p:tags r:id="rId4"/>
            </p:custDataLst>
          </p:nvPr>
        </p:nvSpPr>
        <p:spPr>
          <a:xfrm>
            <a:off x="688206" y="3421442"/>
            <a:ext cx="2732757" cy="938975"/>
          </a:xfrm>
          <a:prstGeom prst="rect">
            <a:avLst/>
          </a:prstGeom>
          <a:noFill/>
        </p:spPr>
        <p:txBody>
          <a:bodyPr wrap="square" rtlCol="0">
            <a:spAutoFit/>
          </a:bodyPr>
          <a:lstStyle/>
          <a:p>
            <a:pPr algn="ctr">
              <a:lnSpc>
                <a:spcPts val="2200"/>
              </a:lnSpc>
            </a:pPr>
            <a:r>
              <a:rPr lang="fr-FR" sz="2400" b="1" dirty="0">
                <a:solidFill>
                  <a:srgbClr val="E9E642"/>
                </a:solidFill>
                <a:latin typeface="Branding Black" pitchFamily="2" charset="77"/>
              </a:rPr>
              <a:t>Régions névralgiques de la biodiversité</a:t>
            </a:r>
            <a:endParaRPr lang="en-CA" sz="2400" dirty="0">
              <a:solidFill>
                <a:schemeClr val="bg1"/>
              </a:solidFill>
              <a:latin typeface="Branding MediumItalic" pitchFamily="2" charset="77"/>
            </a:endParaRPr>
          </a:p>
        </p:txBody>
      </p:sp>
      <p:sp>
        <p:nvSpPr>
          <p:cNvPr id="12" name="Oval 11">
            <a:extLst>
              <a:ext uri="{FF2B5EF4-FFF2-40B4-BE49-F238E27FC236}">
                <a16:creationId xmlns:a16="http://schemas.microsoft.com/office/drawing/2014/main" id="{CB7E6805-A9A2-594A-A630-D6DA1D6A63B6}"/>
              </a:ext>
            </a:extLst>
          </p:cNvPr>
          <p:cNvSpPr/>
          <p:nvPr>
            <p:custDataLst>
              <p:tags r:id="rId5"/>
            </p:custDataLst>
          </p:nvPr>
        </p:nvSpPr>
        <p:spPr>
          <a:xfrm>
            <a:off x="8714745" y="3129421"/>
            <a:ext cx="2732758" cy="2732758"/>
          </a:xfrm>
          <a:prstGeom prst="ellipse">
            <a:avLst/>
          </a:prstGeom>
          <a:solidFill>
            <a:srgbClr val="B73A7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6342086E-111D-E24A-B8C1-77ECBBED4876}"/>
              </a:ext>
            </a:extLst>
          </p:cNvPr>
          <p:cNvSpPr txBox="1"/>
          <p:nvPr>
            <p:custDataLst>
              <p:tags r:id="rId6"/>
            </p:custDataLst>
          </p:nvPr>
        </p:nvSpPr>
        <p:spPr>
          <a:xfrm>
            <a:off x="8714744" y="4586089"/>
            <a:ext cx="2732757" cy="656846"/>
          </a:xfrm>
          <a:prstGeom prst="rect">
            <a:avLst/>
          </a:prstGeom>
          <a:noFill/>
        </p:spPr>
        <p:txBody>
          <a:bodyPr wrap="square" rtlCol="0">
            <a:spAutoFit/>
          </a:bodyPr>
          <a:lstStyle/>
          <a:p>
            <a:pPr algn="ctr">
              <a:lnSpc>
                <a:spcPts val="2200"/>
              </a:lnSpc>
            </a:pPr>
            <a:r>
              <a:rPr lang="en-CA" sz="2400" b="1" dirty="0" err="1">
                <a:solidFill>
                  <a:srgbClr val="E9E642"/>
                </a:solidFill>
                <a:latin typeface="Branding Black" pitchFamily="2" charset="77"/>
              </a:rPr>
              <a:t>Changements</a:t>
            </a:r>
            <a:r>
              <a:rPr lang="en-CA" sz="2400" b="1" dirty="0">
                <a:solidFill>
                  <a:srgbClr val="E9E642"/>
                </a:solidFill>
                <a:latin typeface="Branding Black" pitchFamily="2" charset="77"/>
              </a:rPr>
              <a:t> </a:t>
            </a:r>
            <a:r>
              <a:rPr lang="en-CA" sz="2400" b="1" dirty="0" err="1">
                <a:solidFill>
                  <a:srgbClr val="E9E642"/>
                </a:solidFill>
                <a:latin typeface="Branding Black" pitchFamily="2" charset="77"/>
              </a:rPr>
              <a:t>climatiques</a:t>
            </a:r>
            <a:endParaRPr lang="en-CA" sz="2400" dirty="0">
              <a:solidFill>
                <a:schemeClr val="bg1"/>
              </a:solidFill>
              <a:latin typeface="Branding MediumItalic" pitchFamily="2" charset="77"/>
            </a:endParaRPr>
          </a:p>
        </p:txBody>
      </p:sp>
      <p:sp>
        <p:nvSpPr>
          <p:cNvPr id="14" name="Oval 13">
            <a:extLst>
              <a:ext uri="{FF2B5EF4-FFF2-40B4-BE49-F238E27FC236}">
                <a16:creationId xmlns:a16="http://schemas.microsoft.com/office/drawing/2014/main" id="{18C2A074-86B8-2549-8424-64AD5F07D0EC}"/>
              </a:ext>
            </a:extLst>
          </p:cNvPr>
          <p:cNvSpPr/>
          <p:nvPr>
            <p:custDataLst>
              <p:tags r:id="rId7"/>
            </p:custDataLst>
          </p:nvPr>
        </p:nvSpPr>
        <p:spPr>
          <a:xfrm>
            <a:off x="4716783" y="2575326"/>
            <a:ext cx="2732758" cy="2732758"/>
          </a:xfrm>
          <a:prstGeom prst="ellipse">
            <a:avLst/>
          </a:prstGeom>
          <a:solidFill>
            <a:srgbClr val="B73A7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15904A2-A33B-0042-BFD5-EA3F0B293E81}"/>
              </a:ext>
            </a:extLst>
          </p:cNvPr>
          <p:cNvSpPr txBox="1"/>
          <p:nvPr>
            <p:custDataLst>
              <p:tags r:id="rId8"/>
            </p:custDataLst>
          </p:nvPr>
        </p:nvSpPr>
        <p:spPr>
          <a:xfrm>
            <a:off x="4716782" y="4031994"/>
            <a:ext cx="2732757" cy="656846"/>
          </a:xfrm>
          <a:prstGeom prst="rect">
            <a:avLst/>
          </a:prstGeom>
          <a:noFill/>
        </p:spPr>
        <p:txBody>
          <a:bodyPr wrap="square" rtlCol="0">
            <a:spAutoFit/>
          </a:bodyPr>
          <a:lstStyle/>
          <a:p>
            <a:pPr algn="ctr">
              <a:lnSpc>
                <a:spcPts val="2200"/>
              </a:lnSpc>
            </a:pPr>
            <a:r>
              <a:rPr lang="en-CA" sz="2400" b="1" dirty="0">
                <a:solidFill>
                  <a:srgbClr val="E9E642"/>
                </a:solidFill>
                <a:latin typeface="Branding Black" pitchFamily="2" charset="77"/>
              </a:rPr>
              <a:t>Services </a:t>
            </a:r>
            <a:r>
              <a:rPr lang="en-CA" sz="2400" b="1" dirty="0" err="1">
                <a:solidFill>
                  <a:srgbClr val="E9E642"/>
                </a:solidFill>
                <a:latin typeface="Branding Black" pitchFamily="2" charset="77"/>
              </a:rPr>
              <a:t>écosystémiques</a:t>
            </a:r>
            <a:endParaRPr lang="en-CA" sz="2400" dirty="0">
              <a:solidFill>
                <a:schemeClr val="bg1"/>
              </a:solidFill>
              <a:latin typeface="Branding MediumItalic" pitchFamily="2" charset="77"/>
            </a:endParaRPr>
          </a:p>
        </p:txBody>
      </p:sp>
      <p:sp>
        <p:nvSpPr>
          <p:cNvPr id="17" name="TextBox 16">
            <a:extLst>
              <a:ext uri="{FF2B5EF4-FFF2-40B4-BE49-F238E27FC236}">
                <a16:creationId xmlns:a16="http://schemas.microsoft.com/office/drawing/2014/main" id="{F4988F10-0E95-5149-8384-A68062C5132B}"/>
              </a:ext>
            </a:extLst>
          </p:cNvPr>
          <p:cNvSpPr txBox="1"/>
          <p:nvPr>
            <p:custDataLst>
              <p:tags r:id="rId9"/>
            </p:custDataLst>
          </p:nvPr>
        </p:nvSpPr>
        <p:spPr>
          <a:xfrm>
            <a:off x="815899" y="3075839"/>
            <a:ext cx="2368172" cy="516295"/>
          </a:xfrm>
          <a:prstGeom prst="rect">
            <a:avLst/>
          </a:prstGeom>
          <a:noFill/>
        </p:spPr>
        <p:txBody>
          <a:bodyPr wrap="square" rtlCol="0">
            <a:spAutoFit/>
          </a:bodyPr>
          <a:lstStyle/>
          <a:p>
            <a:pPr algn="ctr">
              <a:lnSpc>
                <a:spcPts val="2200"/>
              </a:lnSpc>
            </a:pPr>
            <a:r>
              <a:rPr lang="en-CA" sz="7200" b="1" dirty="0">
                <a:solidFill>
                  <a:schemeClr val="bg1"/>
                </a:solidFill>
                <a:latin typeface="Branding Black" pitchFamily="2" charset="77"/>
              </a:rPr>
              <a:t>#N°1 </a:t>
            </a:r>
            <a:endParaRPr lang="en-CA" sz="7200" dirty="0">
              <a:solidFill>
                <a:schemeClr val="bg1"/>
              </a:solidFill>
              <a:latin typeface="Branding MediumItalic" pitchFamily="2" charset="77"/>
            </a:endParaRPr>
          </a:p>
        </p:txBody>
      </p:sp>
      <p:sp>
        <p:nvSpPr>
          <p:cNvPr id="18" name="TextBox 17">
            <a:extLst>
              <a:ext uri="{FF2B5EF4-FFF2-40B4-BE49-F238E27FC236}">
                <a16:creationId xmlns:a16="http://schemas.microsoft.com/office/drawing/2014/main" id="{D0BADD8F-3947-224C-9B4F-973FA220F084}"/>
              </a:ext>
            </a:extLst>
          </p:cNvPr>
          <p:cNvSpPr txBox="1"/>
          <p:nvPr>
            <p:custDataLst>
              <p:tags r:id="rId10"/>
            </p:custDataLst>
          </p:nvPr>
        </p:nvSpPr>
        <p:spPr>
          <a:xfrm>
            <a:off x="4914901" y="3588544"/>
            <a:ext cx="2334986" cy="516295"/>
          </a:xfrm>
          <a:prstGeom prst="rect">
            <a:avLst/>
          </a:prstGeom>
          <a:noFill/>
        </p:spPr>
        <p:txBody>
          <a:bodyPr wrap="square" rtlCol="0">
            <a:spAutoFit/>
          </a:bodyPr>
          <a:lstStyle/>
          <a:p>
            <a:pPr algn="ctr">
              <a:lnSpc>
                <a:spcPts val="2200"/>
              </a:lnSpc>
            </a:pPr>
            <a:r>
              <a:rPr lang="en-CA" sz="7200" b="1" dirty="0">
                <a:solidFill>
                  <a:schemeClr val="bg1"/>
                </a:solidFill>
                <a:latin typeface="Branding Black" pitchFamily="2" charset="77"/>
              </a:rPr>
              <a:t>#N°2 </a:t>
            </a:r>
            <a:endParaRPr lang="en-CA" sz="7200" dirty="0">
              <a:solidFill>
                <a:schemeClr val="bg1"/>
              </a:solidFill>
              <a:latin typeface="Branding MediumItalic" pitchFamily="2" charset="77"/>
            </a:endParaRPr>
          </a:p>
        </p:txBody>
      </p:sp>
      <p:sp>
        <p:nvSpPr>
          <p:cNvPr id="19" name="TextBox 18">
            <a:extLst>
              <a:ext uri="{FF2B5EF4-FFF2-40B4-BE49-F238E27FC236}">
                <a16:creationId xmlns:a16="http://schemas.microsoft.com/office/drawing/2014/main" id="{F7C6A2A1-5595-CC40-9B01-936516FB600E}"/>
              </a:ext>
            </a:extLst>
          </p:cNvPr>
          <p:cNvSpPr txBox="1"/>
          <p:nvPr>
            <p:custDataLst>
              <p:tags r:id="rId11"/>
            </p:custDataLst>
          </p:nvPr>
        </p:nvSpPr>
        <p:spPr>
          <a:xfrm>
            <a:off x="8850085" y="4142639"/>
            <a:ext cx="2333041" cy="516295"/>
          </a:xfrm>
          <a:prstGeom prst="rect">
            <a:avLst/>
          </a:prstGeom>
          <a:noFill/>
        </p:spPr>
        <p:txBody>
          <a:bodyPr wrap="square" rtlCol="0">
            <a:spAutoFit/>
          </a:bodyPr>
          <a:lstStyle/>
          <a:p>
            <a:pPr algn="ctr">
              <a:lnSpc>
                <a:spcPts val="2200"/>
              </a:lnSpc>
            </a:pPr>
            <a:r>
              <a:rPr lang="en-CA" sz="7200" b="1" dirty="0">
                <a:solidFill>
                  <a:schemeClr val="bg1"/>
                </a:solidFill>
                <a:latin typeface="Branding Black" pitchFamily="2" charset="77"/>
              </a:rPr>
              <a:t>#N°3</a:t>
            </a:r>
            <a:endParaRPr lang="en-CA" sz="7200" dirty="0">
              <a:solidFill>
                <a:schemeClr val="bg1"/>
              </a:solidFill>
              <a:latin typeface="Branding MediumItalic" pitchFamily="2" charset="77"/>
            </a:endParaRPr>
          </a:p>
        </p:txBody>
      </p:sp>
      <p:pic>
        <p:nvPicPr>
          <p:cNvPr id="3" name="Picture 2">
            <a:extLst>
              <a:ext uri="{FF2B5EF4-FFF2-40B4-BE49-F238E27FC236}">
                <a16:creationId xmlns:a16="http://schemas.microsoft.com/office/drawing/2014/main" id="{0CB8B0D1-9CB7-57D2-0AEC-C4CB2035867C}"/>
              </a:ext>
            </a:extLst>
          </p:cNvPr>
          <p:cNvPicPr>
            <a:picLocks noChangeAspect="1" noChangeArrowheads="1"/>
          </p:cNvPicPr>
          <p:nvPr>
            <p:custDataLst>
              <p:tags r:id="rId12"/>
            </p:custDataLst>
          </p:nvPr>
        </p:nvPicPr>
        <p:blipFill>
          <a:blip r:embed="rId1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373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64974997-797E-A940-AAD8-9D8777C2B5B4}"/>
              </a:ext>
            </a:extLst>
          </p:cNvPr>
          <p:cNvPicPr>
            <a:picLocks noChangeAspect="1"/>
          </p:cNvPicPr>
          <p:nvPr>
            <p:custDataLst>
              <p:tags r:id="rId2"/>
            </p:custDataLst>
          </p:nvPr>
        </p:nvPicPr>
        <p:blipFill>
          <a:blip r:embed="rId7"/>
          <a:stretch>
            <a:fillRect/>
          </a:stretch>
        </p:blipFill>
        <p:spPr>
          <a:xfrm>
            <a:off x="863600" y="0"/>
            <a:ext cx="1754205" cy="1819176"/>
          </a:xfrm>
          <a:prstGeom prst="rect">
            <a:avLst/>
          </a:prstGeom>
        </p:spPr>
      </p:pic>
      <p:sp>
        <p:nvSpPr>
          <p:cNvPr id="2" name="TextBox 1">
            <a:extLst>
              <a:ext uri="{FF2B5EF4-FFF2-40B4-BE49-F238E27FC236}">
                <a16:creationId xmlns:a16="http://schemas.microsoft.com/office/drawing/2014/main" id="{EB86230E-4C2E-406B-6E5E-6897EB9DABB0}"/>
              </a:ext>
            </a:extLst>
          </p:cNvPr>
          <p:cNvSpPr txBox="1"/>
          <p:nvPr>
            <p:custDataLst>
              <p:tags r:id="rId3"/>
            </p:custDataLst>
          </p:nvPr>
        </p:nvSpPr>
        <p:spPr>
          <a:xfrm>
            <a:off x="612475" y="4451230"/>
            <a:ext cx="11340859"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2400" b="1" dirty="0" err="1">
                <a:solidFill>
                  <a:srgbClr val="FFFFFF"/>
                </a:solidFill>
                <a:latin typeface="Branding SemiBold"/>
              </a:rPr>
              <a:t>Créé</a:t>
            </a:r>
            <a:r>
              <a:rPr lang="en-CA" sz="2400" b="1" dirty="0">
                <a:solidFill>
                  <a:srgbClr val="FFFFFF"/>
                </a:solidFill>
                <a:latin typeface="Branding SemiBold"/>
              </a:rPr>
              <a:t> </a:t>
            </a:r>
            <a:r>
              <a:rPr lang="en-CA" sz="2400" b="1" dirty="0" err="1">
                <a:solidFill>
                  <a:srgbClr val="FFFFFF"/>
                </a:solidFill>
                <a:latin typeface="Branding SemiBold"/>
              </a:rPr>
              <a:t>en</a:t>
            </a:r>
            <a:r>
              <a:rPr lang="en-CA" sz="2400" b="1" dirty="0">
                <a:solidFill>
                  <a:srgbClr val="FFFFFF"/>
                </a:solidFill>
                <a:latin typeface="Branding SemiBold"/>
              </a:rPr>
              <a:t> </a:t>
            </a:r>
            <a:r>
              <a:rPr lang="en-CA" sz="2400" b="1" dirty="0" err="1">
                <a:solidFill>
                  <a:srgbClr val="FFFFFF"/>
                </a:solidFill>
                <a:latin typeface="Branding SemiBold"/>
              </a:rPr>
              <a:t>partenariat</a:t>
            </a:r>
            <a:r>
              <a:rPr lang="en-CA" sz="2400" b="1" dirty="0">
                <a:solidFill>
                  <a:srgbClr val="FFFFFF"/>
                </a:solidFill>
                <a:latin typeface="Branding SemiBold"/>
              </a:rPr>
              <a:t> avec :</a:t>
            </a:r>
          </a:p>
          <a:p>
            <a:r>
              <a:rPr lang="en-CA" b="1" dirty="0">
                <a:solidFill>
                  <a:srgbClr val="FFFF66"/>
                </a:solidFill>
                <a:latin typeface="Branding SemiBold"/>
              </a:rPr>
              <a:t>Dr. Kyle </a:t>
            </a:r>
            <a:r>
              <a:rPr lang="en-CA" b="1" dirty="0" err="1">
                <a:solidFill>
                  <a:srgbClr val="FFFF66"/>
                </a:solidFill>
                <a:latin typeface="Branding SemiBold"/>
              </a:rPr>
              <a:t>Bobiwash</a:t>
            </a:r>
            <a:r>
              <a:rPr lang="en-CA" b="1" dirty="0">
                <a:solidFill>
                  <a:srgbClr val="FFFFFF"/>
                </a:solidFill>
                <a:latin typeface="Branding SemiBold"/>
              </a:rPr>
              <a:t>; </a:t>
            </a:r>
            <a:r>
              <a:rPr lang="fr-FR" b="1" dirty="0">
                <a:solidFill>
                  <a:srgbClr val="FFFFFF"/>
                </a:solidFill>
                <a:latin typeface="Branding SemiBold"/>
              </a:rPr>
              <a:t>Faculté des sciences agricoles et alimentaires, Université de Manitoba</a:t>
            </a:r>
          </a:p>
          <a:p>
            <a:r>
              <a:rPr lang="en-CA" b="1" dirty="0">
                <a:solidFill>
                  <a:srgbClr val="FFFF66"/>
                </a:solidFill>
                <a:latin typeface="Branding SemiBold"/>
              </a:rPr>
              <a:t>Karli Reimer;</a:t>
            </a:r>
            <a:r>
              <a:rPr lang="en-CA" b="1" dirty="0">
                <a:solidFill>
                  <a:srgbClr val="FFFFFF"/>
                </a:solidFill>
                <a:latin typeface="Branding SemiBold"/>
              </a:rPr>
              <a:t> </a:t>
            </a:r>
            <a:r>
              <a:rPr lang="fr-FR" b="1" dirty="0">
                <a:solidFill>
                  <a:srgbClr val="FFFFFF"/>
                </a:solidFill>
                <a:latin typeface="Branding SemiBold"/>
              </a:rPr>
              <a:t>Spécialiste des communications, Canards Illimités Canada</a:t>
            </a:r>
          </a:p>
          <a:p>
            <a:r>
              <a:rPr lang="en-CA" b="1" dirty="0">
                <a:solidFill>
                  <a:srgbClr val="FFFF66"/>
                </a:solidFill>
                <a:latin typeface="Branding SemiBold"/>
              </a:rPr>
              <a:t>Kristine Tapley</a:t>
            </a:r>
            <a:r>
              <a:rPr lang="en-CA" b="1" dirty="0">
                <a:solidFill>
                  <a:srgbClr val="FFFFFF"/>
                </a:solidFill>
                <a:latin typeface="Branding SemiBold"/>
              </a:rPr>
              <a:t>; </a:t>
            </a:r>
            <a:r>
              <a:rPr lang="fr-FR" b="1" dirty="0">
                <a:solidFill>
                  <a:srgbClr val="FFFFFF"/>
                </a:solidFill>
                <a:latin typeface="Branding SemiBold"/>
              </a:rPr>
              <a:t>Chef national de la durabilité, Canards Illimités Canada</a:t>
            </a:r>
          </a:p>
          <a:p>
            <a:r>
              <a:rPr lang="en-CA" b="1" dirty="0">
                <a:solidFill>
                  <a:srgbClr val="FFFF66"/>
                </a:solidFill>
                <a:latin typeface="Branding SemiBold"/>
              </a:rPr>
              <a:t>Jim Devries</a:t>
            </a:r>
            <a:r>
              <a:rPr lang="en-CA" b="1" dirty="0">
                <a:solidFill>
                  <a:srgbClr val="FFFFFF"/>
                </a:solidFill>
                <a:latin typeface="Branding SemiBold"/>
              </a:rPr>
              <a:t>; </a:t>
            </a:r>
            <a:r>
              <a:rPr lang="fr-FR" b="1" dirty="0">
                <a:solidFill>
                  <a:srgbClr val="FFFFFF"/>
                </a:solidFill>
                <a:latin typeface="Branding SemiBold"/>
              </a:rPr>
              <a:t>Chercheur, Institut de recherche sur les milieux humides et le sauvagine</a:t>
            </a:r>
          </a:p>
          <a:p>
            <a:r>
              <a:rPr lang="en-CA" b="1" dirty="0">
                <a:solidFill>
                  <a:srgbClr val="FFFF66"/>
                </a:solidFill>
                <a:latin typeface="Branding SemiBold"/>
              </a:rPr>
              <a:t>Mary-Jane Orr</a:t>
            </a:r>
            <a:r>
              <a:rPr lang="en-CA" b="1" dirty="0">
                <a:solidFill>
                  <a:srgbClr val="FFFFFF"/>
                </a:solidFill>
                <a:latin typeface="Branding SemiBold"/>
              </a:rPr>
              <a:t>; </a:t>
            </a:r>
            <a:r>
              <a:rPr lang="fr-FR" b="1" dirty="0">
                <a:solidFill>
                  <a:srgbClr val="FFFFFF"/>
                </a:solidFill>
                <a:latin typeface="Branding SemiBold"/>
              </a:rPr>
              <a:t>Directeur général, MBFI</a:t>
            </a:r>
            <a:br>
              <a:rPr lang="en-CA" b="1" dirty="0">
                <a:solidFill>
                  <a:srgbClr val="FFFFFF"/>
                </a:solidFill>
                <a:latin typeface="Branding SemiBold"/>
              </a:rPr>
            </a:br>
            <a:endParaRPr lang="en-CA" b="1" dirty="0">
              <a:solidFill>
                <a:srgbClr val="FFFFFF"/>
              </a:solidFill>
              <a:latin typeface="Branding SemiBold"/>
            </a:endParaRPr>
          </a:p>
        </p:txBody>
      </p:sp>
      <p:pic>
        <p:nvPicPr>
          <p:cNvPr id="4" name="Picture 3" descr="A green duck with a red leaf and black text&#10;&#10;Description automatically generated">
            <a:extLst>
              <a:ext uri="{FF2B5EF4-FFF2-40B4-BE49-F238E27FC236}">
                <a16:creationId xmlns:a16="http://schemas.microsoft.com/office/drawing/2014/main" id="{2EB4F063-C19F-8DD2-1E10-EE8627AC1161}"/>
              </a:ext>
            </a:extLst>
          </p:cNvPr>
          <p:cNvPicPr>
            <a:picLocks noChangeAspect="1"/>
          </p:cNvPicPr>
          <p:nvPr/>
        </p:nvPicPr>
        <p:blipFill>
          <a:blip r:embed="rId8"/>
          <a:stretch>
            <a:fillRect/>
          </a:stretch>
        </p:blipFill>
        <p:spPr>
          <a:xfrm>
            <a:off x="933789" y="158041"/>
            <a:ext cx="1614312" cy="1278569"/>
          </a:xfrm>
          <a:prstGeom prst="rect">
            <a:avLst/>
          </a:prstGeom>
        </p:spPr>
      </p:pic>
    </p:spTree>
    <p:extLst>
      <p:ext uri="{BB962C8B-B14F-4D97-AF65-F5344CB8AC3E}">
        <p14:creationId xmlns:p14="http://schemas.microsoft.com/office/powerpoint/2010/main" val="2196652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26E86C-1A65-9645-9E1D-AFECC8099532}"/>
              </a:ext>
            </a:extLst>
          </p:cNvPr>
          <p:cNvSpPr/>
          <p:nvPr>
            <p:custDataLst>
              <p:tags r:id="rId1"/>
            </p:custDataLst>
          </p:nvPr>
        </p:nvSpPr>
        <p:spPr>
          <a:xfrm>
            <a:off x="0" y="1016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chemeClr val="bg1"/>
              </a:solidFill>
              <a:latin typeface="Branding Black" pitchFamily="2" charset="77"/>
            </a:endParaRPr>
          </a:p>
        </p:txBody>
      </p:sp>
      <p:pic>
        <p:nvPicPr>
          <p:cNvPr id="2" name="Picture 2">
            <a:extLst>
              <a:ext uri="{FF2B5EF4-FFF2-40B4-BE49-F238E27FC236}">
                <a16:creationId xmlns:a16="http://schemas.microsoft.com/office/drawing/2014/main" id="{CEFA8456-F942-C078-4E5B-192FE64EEDCF}"/>
              </a:ext>
            </a:extLst>
          </p:cNvPr>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0B55E0E6-D45C-0336-E527-2D5798FBEE18}"/>
              </a:ext>
            </a:extLst>
          </p:cNvPr>
          <p:cNvSpPr txBox="1">
            <a:spLocks/>
          </p:cNvSpPr>
          <p:nvPr>
            <p:custDataLst>
              <p:tags r:id="rId3"/>
            </p:custDataLst>
          </p:nvPr>
        </p:nvSpPr>
        <p:spPr>
          <a:xfrm>
            <a:off x="337888" y="4167509"/>
            <a:ext cx="11585663" cy="677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2800" b="1" dirty="0">
                <a:solidFill>
                  <a:schemeClr val="bg1"/>
                </a:solidFill>
                <a:latin typeface="Branding SemiBold" panose="00000700000000000000" charset="0"/>
              </a:rPr>
              <a:t>Pourquoi nous intéresser aux écosystèmes des prairies ?</a:t>
            </a:r>
            <a:endParaRPr lang="en-CA" sz="2800" b="1" dirty="0">
              <a:solidFill>
                <a:schemeClr val="bg1"/>
              </a:solidFill>
              <a:latin typeface="Branding SemiBold" panose="00000700000000000000" charset="0"/>
            </a:endParaRPr>
          </a:p>
        </p:txBody>
      </p:sp>
      <p:sp>
        <p:nvSpPr>
          <p:cNvPr id="5" name="Content Placeholder 2">
            <a:extLst>
              <a:ext uri="{FF2B5EF4-FFF2-40B4-BE49-F238E27FC236}">
                <a16:creationId xmlns:a16="http://schemas.microsoft.com/office/drawing/2014/main" id="{AD535A1A-8988-6ED9-FFA7-3A9377BC2FAB}"/>
              </a:ext>
            </a:extLst>
          </p:cNvPr>
          <p:cNvSpPr txBox="1">
            <a:spLocks/>
          </p:cNvSpPr>
          <p:nvPr>
            <p:custDataLst>
              <p:tags r:id="rId4"/>
            </p:custDataLst>
          </p:nvPr>
        </p:nvSpPr>
        <p:spPr>
          <a:xfrm>
            <a:off x="3609508" y="4844578"/>
            <a:ext cx="8448267" cy="12986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4000" b="1" dirty="0">
                <a:solidFill>
                  <a:schemeClr val="bg1"/>
                </a:solidFill>
                <a:latin typeface="Branding Black" pitchFamily="2" charset="77"/>
              </a:rPr>
              <a:t>LES PRAIRIES SONT </a:t>
            </a:r>
            <a:r>
              <a:rPr lang="fr-CA" sz="4000" b="1" dirty="0">
                <a:solidFill>
                  <a:schemeClr val="bg1"/>
                </a:solidFill>
                <a:latin typeface="Branding Black" pitchFamily="2" charset="77"/>
              </a:rPr>
              <a:t>UNE </a:t>
            </a:r>
            <a:r>
              <a:rPr lang="fr-CA" sz="4000" b="1" dirty="0">
                <a:solidFill>
                  <a:srgbClr val="E4EB2B"/>
                </a:solidFill>
                <a:latin typeface="Branding Black" pitchFamily="2" charset="77"/>
              </a:rPr>
              <a:t>RÉGION NÉVRALGIQUE DE LA BIODIVERSITÉ</a:t>
            </a:r>
            <a:endParaRPr lang="en-CA" sz="4000" b="1" dirty="0">
              <a:solidFill>
                <a:srgbClr val="E4EB2B"/>
              </a:solidFill>
              <a:latin typeface="Branding Black" pitchFamily="2" charset="77"/>
            </a:endParaRPr>
          </a:p>
        </p:txBody>
      </p:sp>
      <p:sp>
        <p:nvSpPr>
          <p:cNvPr id="9" name="TextBox 8">
            <a:extLst>
              <a:ext uri="{FF2B5EF4-FFF2-40B4-BE49-F238E27FC236}">
                <a16:creationId xmlns:a16="http://schemas.microsoft.com/office/drawing/2014/main" id="{63A45669-F378-6103-CF71-799893E4C468}"/>
              </a:ext>
            </a:extLst>
          </p:cNvPr>
          <p:cNvSpPr txBox="1"/>
          <p:nvPr>
            <p:custDataLst>
              <p:tags r:id="rId5"/>
            </p:custDataLst>
          </p:nvPr>
        </p:nvSpPr>
        <p:spPr>
          <a:xfrm>
            <a:off x="69439" y="4636234"/>
            <a:ext cx="3604855" cy="1631216"/>
          </a:xfrm>
          <a:prstGeom prst="rect">
            <a:avLst/>
          </a:prstGeom>
          <a:noFill/>
        </p:spPr>
        <p:txBody>
          <a:bodyPr wrap="square">
            <a:spAutoFit/>
          </a:bodyPr>
          <a:lstStyle/>
          <a:p>
            <a:pPr algn="ctr"/>
            <a:r>
              <a:rPr lang="en-US" sz="10000" dirty="0">
                <a:solidFill>
                  <a:schemeClr val="bg1"/>
                </a:solidFill>
                <a:latin typeface="Branding Black" pitchFamily="2" charset="77"/>
              </a:rPr>
              <a:t>#N°1</a:t>
            </a:r>
          </a:p>
        </p:txBody>
      </p:sp>
    </p:spTree>
    <p:extLst>
      <p:ext uri="{BB962C8B-B14F-4D97-AF65-F5344CB8AC3E}">
        <p14:creationId xmlns:p14="http://schemas.microsoft.com/office/powerpoint/2010/main" val="432819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0FE8D3F-7DE2-BF4E-968B-CAAD204BF35E}"/>
              </a:ext>
            </a:extLst>
          </p:cNvPr>
          <p:cNvSpPr/>
          <p:nvPr>
            <p:custDataLst>
              <p:tags r:id="rId1"/>
            </p:custDataLst>
          </p:nvPr>
        </p:nvSpPr>
        <p:spPr>
          <a:xfrm>
            <a:off x="0" y="1016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chemeClr val="bg1"/>
              </a:solidFill>
              <a:latin typeface="Branding Black" pitchFamily="2" charset="77"/>
            </a:endParaRPr>
          </a:p>
        </p:txBody>
      </p:sp>
      <p:sp>
        <p:nvSpPr>
          <p:cNvPr id="3" name="Content Placeholder 2">
            <a:extLst>
              <a:ext uri="{FF2B5EF4-FFF2-40B4-BE49-F238E27FC236}">
                <a16:creationId xmlns:a16="http://schemas.microsoft.com/office/drawing/2014/main" id="{57C4D00F-23DB-85ED-CC6C-9C62C04BECD3}"/>
              </a:ext>
            </a:extLst>
          </p:cNvPr>
          <p:cNvSpPr>
            <a:spLocks noGrp="1"/>
          </p:cNvSpPr>
          <p:nvPr>
            <p:ph idx="1"/>
            <p:custDataLst>
              <p:tags r:id="rId2"/>
            </p:custDataLst>
          </p:nvPr>
        </p:nvSpPr>
        <p:spPr>
          <a:xfrm>
            <a:off x="838200" y="2141537"/>
            <a:ext cx="4455160" cy="4351338"/>
          </a:xfrm>
        </p:spPr>
        <p:txBody>
          <a:bodyPr>
            <a:normAutofit/>
          </a:bodyPr>
          <a:lstStyle/>
          <a:p>
            <a:pPr marL="0" indent="0">
              <a:lnSpc>
                <a:spcPts val="2800"/>
              </a:lnSpc>
              <a:buNone/>
            </a:pPr>
            <a:r>
              <a:rPr lang="fr-FR" sz="2400" b="1" dirty="0">
                <a:solidFill>
                  <a:schemeClr val="bg1"/>
                </a:solidFill>
                <a:latin typeface="Branding Black" pitchFamily="2" charset="77"/>
              </a:rPr>
              <a:t>Biodiversité</a:t>
            </a:r>
            <a:r>
              <a:rPr lang="fr-FR" sz="2400" b="1" dirty="0">
                <a:solidFill>
                  <a:schemeClr val="bg1"/>
                </a:solidFill>
                <a:latin typeface="Branding SemiBold" pitchFamily="2" charset="77"/>
              </a:rPr>
              <a:t> : la variété de la vie sur terre</a:t>
            </a:r>
          </a:p>
          <a:p>
            <a:pPr marL="606425" lvl="1" indent="-342900">
              <a:lnSpc>
                <a:spcPts val="2800"/>
              </a:lnSpc>
              <a:buSzPct val="75000"/>
            </a:pPr>
            <a:r>
              <a:rPr lang="en-US" b="1" dirty="0" err="1">
                <a:solidFill>
                  <a:schemeClr val="bg1"/>
                </a:solidFill>
                <a:latin typeface="Branding SemiBold" pitchFamily="2" charset="77"/>
              </a:rPr>
              <a:t>Diversité</a:t>
            </a:r>
            <a:r>
              <a:rPr lang="en-US" b="1" dirty="0">
                <a:solidFill>
                  <a:schemeClr val="bg1"/>
                </a:solidFill>
                <a:latin typeface="Branding SemiBold" pitchFamily="2" charset="77"/>
              </a:rPr>
              <a:t> </a:t>
            </a:r>
            <a:r>
              <a:rPr lang="en-US" b="1" dirty="0" err="1">
                <a:solidFill>
                  <a:schemeClr val="bg1"/>
                </a:solidFill>
                <a:latin typeface="Branding SemiBold" pitchFamily="2" charset="77"/>
              </a:rPr>
              <a:t>génétique</a:t>
            </a:r>
            <a:endParaRPr lang="en-US" b="1" dirty="0">
              <a:solidFill>
                <a:schemeClr val="bg1"/>
              </a:solidFill>
              <a:latin typeface="Branding SemiBold" pitchFamily="2" charset="77"/>
            </a:endParaRPr>
          </a:p>
          <a:p>
            <a:pPr marL="606425" lvl="1" indent="-342900">
              <a:lnSpc>
                <a:spcPts val="2800"/>
              </a:lnSpc>
              <a:buSzPct val="75000"/>
            </a:pPr>
            <a:r>
              <a:rPr lang="en-US" b="1" dirty="0" err="1">
                <a:solidFill>
                  <a:schemeClr val="bg1"/>
                </a:solidFill>
                <a:latin typeface="Branding SemiBold" pitchFamily="2" charset="77"/>
              </a:rPr>
              <a:t>Diversité</a:t>
            </a:r>
            <a:r>
              <a:rPr lang="en-US" b="1" dirty="0">
                <a:solidFill>
                  <a:schemeClr val="bg1"/>
                </a:solidFill>
                <a:latin typeface="Branding SemiBold" pitchFamily="2" charset="77"/>
              </a:rPr>
              <a:t> des </a:t>
            </a:r>
            <a:r>
              <a:rPr lang="en-US" b="1" dirty="0" err="1">
                <a:solidFill>
                  <a:schemeClr val="bg1"/>
                </a:solidFill>
                <a:latin typeface="Branding SemiBold" pitchFamily="2" charset="77"/>
              </a:rPr>
              <a:t>espèces</a:t>
            </a:r>
            <a:endParaRPr lang="en-US" b="1" dirty="0">
              <a:solidFill>
                <a:schemeClr val="bg1"/>
              </a:solidFill>
              <a:latin typeface="Branding SemiBold" pitchFamily="2" charset="77"/>
            </a:endParaRPr>
          </a:p>
          <a:p>
            <a:pPr marL="606425" lvl="1" indent="-342900">
              <a:lnSpc>
                <a:spcPts val="2800"/>
              </a:lnSpc>
              <a:buSzPct val="75000"/>
            </a:pPr>
            <a:r>
              <a:rPr lang="en-US" sz="2400" b="1" dirty="0" err="1">
                <a:solidFill>
                  <a:schemeClr val="bg1"/>
                </a:solidFill>
                <a:latin typeface="Branding SemiBold" pitchFamily="2" charset="77"/>
              </a:rPr>
              <a:t>Diversité</a:t>
            </a:r>
            <a:r>
              <a:rPr lang="en-US" sz="2400" b="1" dirty="0">
                <a:solidFill>
                  <a:schemeClr val="bg1"/>
                </a:solidFill>
                <a:latin typeface="Branding SemiBold" pitchFamily="2" charset="77"/>
              </a:rPr>
              <a:t> des </a:t>
            </a:r>
            <a:r>
              <a:rPr lang="en-US" sz="2400" b="1" dirty="0" err="1">
                <a:solidFill>
                  <a:schemeClr val="bg1"/>
                </a:solidFill>
                <a:latin typeface="Branding SemiBold" pitchFamily="2" charset="77"/>
              </a:rPr>
              <a:t>écosystèmes</a:t>
            </a:r>
            <a:endParaRPr lang="en-US" sz="2400" b="1" dirty="0">
              <a:solidFill>
                <a:schemeClr val="bg1"/>
              </a:solidFill>
              <a:latin typeface="Branding SemiBold" pitchFamily="2" charset="77"/>
            </a:endParaRPr>
          </a:p>
          <a:p>
            <a:pPr marL="0" indent="0">
              <a:lnSpc>
                <a:spcPts val="2800"/>
              </a:lnSpc>
              <a:buNone/>
            </a:pPr>
            <a:r>
              <a:rPr lang="fr-FR" sz="2400" b="1" dirty="0">
                <a:solidFill>
                  <a:schemeClr val="bg1"/>
                </a:solidFill>
                <a:latin typeface="Branding Black" pitchFamily="2" charset="77"/>
              </a:rPr>
              <a:t>Points chauds de la biodiversité - </a:t>
            </a:r>
            <a:r>
              <a:rPr lang="fr-FR" sz="2400" b="1" dirty="0">
                <a:solidFill>
                  <a:schemeClr val="bg1"/>
                </a:solidFill>
                <a:latin typeface="Branding SemiBold" pitchFamily="2" charset="77"/>
              </a:rPr>
              <a:t>contiennent des niveaux élevés de biodiversité et sont riches en vie.</a:t>
            </a:r>
            <a:endParaRPr lang="en-US" sz="2400" b="1" dirty="0">
              <a:solidFill>
                <a:schemeClr val="bg1"/>
              </a:solidFill>
              <a:latin typeface="Branding SemiBold" pitchFamily="2" charset="77"/>
            </a:endParaRPr>
          </a:p>
        </p:txBody>
      </p:sp>
      <p:sp>
        <p:nvSpPr>
          <p:cNvPr id="5" name="TextBox 4">
            <a:extLst>
              <a:ext uri="{FF2B5EF4-FFF2-40B4-BE49-F238E27FC236}">
                <a16:creationId xmlns:a16="http://schemas.microsoft.com/office/drawing/2014/main" id="{C2CE1C49-8093-9EE9-315C-7BA099FB6E2E}"/>
              </a:ext>
            </a:extLst>
          </p:cNvPr>
          <p:cNvSpPr txBox="1"/>
          <p:nvPr>
            <p:custDataLst>
              <p:tags r:id="rId3"/>
            </p:custDataLst>
          </p:nvPr>
        </p:nvSpPr>
        <p:spPr>
          <a:xfrm>
            <a:off x="5693243" y="5878174"/>
            <a:ext cx="6098874" cy="307777"/>
          </a:xfrm>
          <a:prstGeom prst="rect">
            <a:avLst/>
          </a:prstGeom>
          <a:noFill/>
        </p:spPr>
        <p:txBody>
          <a:bodyPr wrap="square">
            <a:spAutoFit/>
          </a:bodyPr>
          <a:lstStyle/>
          <a:p>
            <a:pPr algn="r"/>
            <a:r>
              <a:rPr lang="en-US" sz="1400" dirty="0">
                <a:solidFill>
                  <a:schemeClr val="bg1"/>
                </a:solidFill>
                <a:effectLst/>
                <a:latin typeface="Branding MediumItalic" pitchFamily="2" charset="77"/>
                <a:ea typeface="Calibri" panose="020F0502020204030204" pitchFamily="34" charset="0"/>
                <a:cs typeface="Times New Roman" panose="02020603050405020304" pitchFamily="18" charset="0"/>
              </a:rPr>
              <a:t>Image: </a:t>
            </a:r>
            <a:r>
              <a:rPr lang="en-US" sz="1400" dirty="0">
                <a:solidFill>
                  <a:schemeClr val="bg1"/>
                </a:solidFill>
                <a:effectLst/>
                <a:latin typeface="Branding Medium" pitchFamily="2" charset="77"/>
                <a:ea typeface="Calibri" panose="020F0502020204030204" pitchFamily="34" charset="0"/>
                <a:cs typeface="Times New Roman" panose="02020603050405020304" pitchFamily="18" charset="0"/>
              </a:rPr>
              <a:t>Geoff Phillips</a:t>
            </a:r>
            <a:endParaRPr lang="en-CA" sz="1400" dirty="0">
              <a:solidFill>
                <a:schemeClr val="bg1"/>
              </a:solidFill>
              <a:latin typeface="Branding Medium" pitchFamily="2" charset="77"/>
            </a:endParaRPr>
          </a:p>
        </p:txBody>
      </p:sp>
      <p:sp>
        <p:nvSpPr>
          <p:cNvPr id="6" name="Content Placeholder 2">
            <a:extLst>
              <a:ext uri="{FF2B5EF4-FFF2-40B4-BE49-F238E27FC236}">
                <a16:creationId xmlns:a16="http://schemas.microsoft.com/office/drawing/2014/main" id="{DEB8A510-BE81-3844-9ADB-8237862FD5AE}"/>
              </a:ext>
            </a:extLst>
          </p:cNvPr>
          <p:cNvSpPr txBox="1">
            <a:spLocks/>
          </p:cNvSpPr>
          <p:nvPr>
            <p:custDataLst>
              <p:tags r:id="rId4"/>
            </p:custDataLst>
          </p:nvPr>
        </p:nvSpPr>
        <p:spPr>
          <a:xfrm>
            <a:off x="815899" y="667666"/>
            <a:ext cx="3878021" cy="154721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buNone/>
            </a:pPr>
            <a:r>
              <a:rPr lang="fr-FR" sz="3700" b="1" dirty="0">
                <a:solidFill>
                  <a:srgbClr val="FFFF66"/>
                </a:solidFill>
                <a:latin typeface="Branding Black" pitchFamily="2" charset="77"/>
              </a:rPr>
              <a:t>POINT DE CONCENTRATION DE LA BIODIVERSITÉ</a:t>
            </a:r>
            <a:endParaRPr lang="en-CA" sz="3700" b="1" dirty="0">
              <a:solidFill>
                <a:srgbClr val="FFFF66"/>
              </a:solidFill>
              <a:latin typeface="Branding Black" pitchFamily="2" charset="77"/>
            </a:endParaRPr>
          </a:p>
        </p:txBody>
      </p:sp>
      <p:pic>
        <p:nvPicPr>
          <p:cNvPr id="9" name="Picture 8">
            <a:extLst>
              <a:ext uri="{FF2B5EF4-FFF2-40B4-BE49-F238E27FC236}">
                <a16:creationId xmlns:a16="http://schemas.microsoft.com/office/drawing/2014/main" id="{16A8D379-AA97-114E-98BE-72F0FB013C20}"/>
              </a:ext>
            </a:extLst>
          </p:cNvPr>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5497990" y="0"/>
            <a:ext cx="6694010" cy="5811520"/>
          </a:xfrm>
          <a:prstGeom prst="rect">
            <a:avLst/>
          </a:prstGeom>
        </p:spPr>
      </p:pic>
      <p:pic>
        <p:nvPicPr>
          <p:cNvPr id="2" name="Picture 2">
            <a:extLst>
              <a:ext uri="{FF2B5EF4-FFF2-40B4-BE49-F238E27FC236}">
                <a16:creationId xmlns:a16="http://schemas.microsoft.com/office/drawing/2014/main" id="{7CF00DC3-3CBB-19A0-EEB6-3D959C7FEA3B}"/>
              </a:ext>
            </a:extLst>
          </p:cNvPr>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198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DF96BFC0-B514-D648-A701-90A4964BF411}"/>
              </a:ext>
            </a:extLst>
          </p:cNvPr>
          <p:cNvPicPr>
            <a:picLocks noChangeAspect="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5" name="Content Placeholder 2">
            <a:extLst>
              <a:ext uri="{FF2B5EF4-FFF2-40B4-BE49-F238E27FC236}">
                <a16:creationId xmlns:a16="http://schemas.microsoft.com/office/drawing/2014/main" id="{ECE74A2C-E3A8-1D43-9217-199DB99D6A90}"/>
              </a:ext>
            </a:extLst>
          </p:cNvPr>
          <p:cNvSpPr txBox="1">
            <a:spLocks/>
          </p:cNvSpPr>
          <p:nvPr>
            <p:custDataLst>
              <p:tags r:id="rId2"/>
            </p:custDataLst>
          </p:nvPr>
        </p:nvSpPr>
        <p:spPr>
          <a:xfrm>
            <a:off x="815899" y="616866"/>
            <a:ext cx="7169862" cy="8454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dirty="0">
                <a:solidFill>
                  <a:srgbClr val="783E63"/>
                </a:solidFill>
                <a:latin typeface="Branding Black" pitchFamily="2" charset="77"/>
              </a:rPr>
              <a:t>ESPÈCES INDIGÈNES</a:t>
            </a:r>
          </a:p>
        </p:txBody>
      </p:sp>
      <p:pic>
        <p:nvPicPr>
          <p:cNvPr id="31" name="Picture 30">
            <a:extLst>
              <a:ext uri="{FF2B5EF4-FFF2-40B4-BE49-F238E27FC236}">
                <a16:creationId xmlns:a16="http://schemas.microsoft.com/office/drawing/2014/main" id="{073278CA-D21B-BA4E-9608-784DFEDB7B85}"/>
              </a:ext>
            </a:extLst>
          </p:cNvPr>
          <p:cNvPicPr>
            <a:picLocks noChangeAspect="1"/>
          </p:cNvPicPr>
          <p:nvPr>
            <p:custDataLst>
              <p:tags r:id="rId3"/>
            </p:custDataLst>
          </p:nvPr>
        </p:nvPicPr>
        <p:blipFill>
          <a:blip r:embed="rId19">
            <a:extLst>
              <a:ext uri="{28A0092B-C50C-407E-A947-70E740481C1C}">
                <a14:useLocalDpi xmlns:a14="http://schemas.microsoft.com/office/drawing/2010/main" val="0"/>
              </a:ext>
            </a:extLst>
          </a:blip>
          <a:stretch>
            <a:fillRect/>
          </a:stretch>
        </p:blipFill>
        <p:spPr>
          <a:xfrm>
            <a:off x="428976" y="1520470"/>
            <a:ext cx="3506050" cy="3506050"/>
          </a:xfrm>
          <a:prstGeom prst="rect">
            <a:avLst/>
          </a:prstGeom>
        </p:spPr>
      </p:pic>
      <p:pic>
        <p:nvPicPr>
          <p:cNvPr id="33" name="Picture 32">
            <a:extLst>
              <a:ext uri="{FF2B5EF4-FFF2-40B4-BE49-F238E27FC236}">
                <a16:creationId xmlns:a16="http://schemas.microsoft.com/office/drawing/2014/main" id="{F76699F6-210A-1E4F-9FC1-2F4972B55F2E}"/>
              </a:ext>
            </a:extLst>
          </p:cNvPr>
          <p:cNvPicPr>
            <a:picLocks noChangeAspect="1"/>
          </p:cNvPicPr>
          <p:nvPr>
            <p:custDataLst>
              <p:tags r:id="rId4"/>
            </p:custDataLst>
          </p:nvPr>
        </p:nvPicPr>
        <p:blipFill>
          <a:blip r:embed="rId20">
            <a:extLst>
              <a:ext uri="{28A0092B-C50C-407E-A947-70E740481C1C}">
                <a14:useLocalDpi xmlns:a14="http://schemas.microsoft.com/office/drawing/2010/main" val="0"/>
              </a:ext>
            </a:extLst>
          </a:blip>
          <a:stretch>
            <a:fillRect/>
          </a:stretch>
        </p:blipFill>
        <p:spPr>
          <a:xfrm>
            <a:off x="8403390" y="345653"/>
            <a:ext cx="3506050" cy="3506050"/>
          </a:xfrm>
          <a:prstGeom prst="rect">
            <a:avLst/>
          </a:prstGeom>
        </p:spPr>
      </p:pic>
      <p:pic>
        <p:nvPicPr>
          <p:cNvPr id="27" name="Picture 26">
            <a:extLst>
              <a:ext uri="{FF2B5EF4-FFF2-40B4-BE49-F238E27FC236}">
                <a16:creationId xmlns:a16="http://schemas.microsoft.com/office/drawing/2014/main" id="{F1EC30B2-26D3-9547-8F6D-9D212D59B66B}"/>
              </a:ext>
            </a:extLst>
          </p:cNvPr>
          <p:cNvPicPr>
            <a:picLocks noChangeAspect="1"/>
          </p:cNvPicPr>
          <p:nvPr>
            <p:custDataLst>
              <p:tags r:id="rId5"/>
            </p:custDataLst>
          </p:nvPr>
        </p:nvPicPr>
        <p:blipFill>
          <a:blip r:embed="rId21">
            <a:extLst>
              <a:ext uri="{28A0092B-C50C-407E-A947-70E740481C1C}">
                <a14:useLocalDpi xmlns:a14="http://schemas.microsoft.com/office/drawing/2010/main" val="0"/>
              </a:ext>
            </a:extLst>
          </a:blip>
          <a:stretch>
            <a:fillRect/>
          </a:stretch>
        </p:blipFill>
        <p:spPr>
          <a:xfrm>
            <a:off x="6014720" y="1757530"/>
            <a:ext cx="3506050" cy="3506050"/>
          </a:xfrm>
          <a:prstGeom prst="rect">
            <a:avLst/>
          </a:prstGeom>
        </p:spPr>
      </p:pic>
      <p:pic>
        <p:nvPicPr>
          <p:cNvPr id="29" name="Picture 28">
            <a:extLst>
              <a:ext uri="{FF2B5EF4-FFF2-40B4-BE49-F238E27FC236}">
                <a16:creationId xmlns:a16="http://schemas.microsoft.com/office/drawing/2014/main" id="{E224627A-F7B5-114F-82B3-1F1C19D0C571}"/>
              </a:ext>
            </a:extLst>
          </p:cNvPr>
          <p:cNvPicPr>
            <a:picLocks noChangeAspect="1"/>
          </p:cNvPicPr>
          <p:nvPr>
            <p:custDataLst>
              <p:tags r:id="rId6"/>
            </p:custDataLst>
          </p:nvPr>
        </p:nvPicPr>
        <p:blipFill>
          <a:blip r:embed="rId22">
            <a:extLst>
              <a:ext uri="{28A0092B-C50C-407E-A947-70E740481C1C}">
                <a14:useLocalDpi xmlns:a14="http://schemas.microsoft.com/office/drawing/2010/main" val="0"/>
              </a:ext>
            </a:extLst>
          </a:blip>
          <a:stretch>
            <a:fillRect/>
          </a:stretch>
        </p:blipFill>
        <p:spPr>
          <a:xfrm>
            <a:off x="3626050" y="2959660"/>
            <a:ext cx="3506050" cy="3506050"/>
          </a:xfrm>
          <a:prstGeom prst="rect">
            <a:avLst/>
          </a:prstGeom>
        </p:spPr>
      </p:pic>
      <p:sp>
        <p:nvSpPr>
          <p:cNvPr id="34" name="Rounded Rectangle 33">
            <a:extLst>
              <a:ext uri="{FF2B5EF4-FFF2-40B4-BE49-F238E27FC236}">
                <a16:creationId xmlns:a16="http://schemas.microsoft.com/office/drawing/2014/main" id="{EE78EC68-2CCE-D649-90A9-DF17233AACFB}"/>
              </a:ext>
            </a:extLst>
          </p:cNvPr>
          <p:cNvSpPr/>
          <p:nvPr>
            <p:custDataLst>
              <p:tags r:id="rId7"/>
            </p:custDataLst>
          </p:nvPr>
        </p:nvSpPr>
        <p:spPr>
          <a:xfrm>
            <a:off x="2873447" y="1872690"/>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3CC127C8-DF0A-E54B-9A62-72E3F368F27B}"/>
              </a:ext>
            </a:extLst>
          </p:cNvPr>
          <p:cNvSpPr txBox="1"/>
          <p:nvPr>
            <p:custDataLst>
              <p:tags r:id="rId8"/>
            </p:custDataLst>
          </p:nvPr>
        </p:nvSpPr>
        <p:spPr>
          <a:xfrm>
            <a:off x="3032144" y="2079137"/>
            <a:ext cx="2339102"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PUTOIS D’AMÉRIQUE</a:t>
            </a:r>
          </a:p>
          <a:p>
            <a:pPr algn="ctr">
              <a:lnSpc>
                <a:spcPts val="1800"/>
              </a:lnSpc>
            </a:pPr>
            <a:r>
              <a:rPr lang="en-CA" dirty="0" err="1">
                <a:solidFill>
                  <a:schemeClr val="bg1"/>
                </a:solidFill>
                <a:latin typeface="Branding MediumItalic" pitchFamily="2" charset="77"/>
              </a:rPr>
              <a:t>Disparu</a:t>
            </a:r>
            <a:endParaRPr lang="en-CA" dirty="0">
              <a:solidFill>
                <a:schemeClr val="bg1"/>
              </a:solidFill>
              <a:latin typeface="Branding MediumItalic" pitchFamily="2" charset="77"/>
            </a:endParaRPr>
          </a:p>
        </p:txBody>
      </p:sp>
      <p:sp>
        <p:nvSpPr>
          <p:cNvPr id="36" name="Rounded Rectangle 35">
            <a:extLst>
              <a:ext uri="{FF2B5EF4-FFF2-40B4-BE49-F238E27FC236}">
                <a16:creationId xmlns:a16="http://schemas.microsoft.com/office/drawing/2014/main" id="{43800A80-782F-5D4E-B314-543C3C12348B}"/>
              </a:ext>
            </a:extLst>
          </p:cNvPr>
          <p:cNvSpPr/>
          <p:nvPr>
            <p:custDataLst>
              <p:tags r:id="rId9"/>
            </p:custDataLst>
          </p:nvPr>
        </p:nvSpPr>
        <p:spPr>
          <a:xfrm>
            <a:off x="2086934" y="5230842"/>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F53D162-3875-9D4E-9040-8BB7DD761018}"/>
              </a:ext>
            </a:extLst>
          </p:cNvPr>
          <p:cNvSpPr txBox="1"/>
          <p:nvPr>
            <p:custDataLst>
              <p:tags r:id="rId10"/>
            </p:custDataLst>
          </p:nvPr>
        </p:nvSpPr>
        <p:spPr>
          <a:xfrm>
            <a:off x="2023618" y="5437289"/>
            <a:ext cx="2783134"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COURLIS À LONG BEC</a:t>
            </a:r>
          </a:p>
          <a:p>
            <a:pPr algn="ctr">
              <a:lnSpc>
                <a:spcPts val="1800"/>
              </a:lnSpc>
            </a:pPr>
            <a:r>
              <a:rPr lang="en-CA" dirty="0" err="1">
                <a:solidFill>
                  <a:schemeClr val="bg1"/>
                </a:solidFill>
                <a:latin typeface="Branding MediumItalic" pitchFamily="2" charset="77"/>
              </a:rPr>
              <a:t>Préoccupation</a:t>
            </a:r>
            <a:r>
              <a:rPr lang="en-CA" dirty="0">
                <a:solidFill>
                  <a:schemeClr val="bg1"/>
                </a:solidFill>
                <a:latin typeface="Branding MediumItalic" pitchFamily="2" charset="77"/>
              </a:rPr>
              <a:t> </a:t>
            </a:r>
            <a:r>
              <a:rPr lang="en-CA" dirty="0" err="1">
                <a:solidFill>
                  <a:schemeClr val="bg1"/>
                </a:solidFill>
                <a:latin typeface="Branding MediumItalic" pitchFamily="2" charset="77"/>
              </a:rPr>
              <a:t>particulière</a:t>
            </a:r>
            <a:endParaRPr lang="en-CA" dirty="0">
              <a:solidFill>
                <a:schemeClr val="bg1"/>
              </a:solidFill>
              <a:latin typeface="Branding MediumItalic" pitchFamily="2" charset="77"/>
            </a:endParaRPr>
          </a:p>
        </p:txBody>
      </p:sp>
      <p:sp>
        <p:nvSpPr>
          <p:cNvPr id="38" name="Rounded Rectangle 37">
            <a:extLst>
              <a:ext uri="{FF2B5EF4-FFF2-40B4-BE49-F238E27FC236}">
                <a16:creationId xmlns:a16="http://schemas.microsoft.com/office/drawing/2014/main" id="{48192C62-19AE-EB4F-BFEC-DF8E997B9905}"/>
              </a:ext>
            </a:extLst>
          </p:cNvPr>
          <p:cNvSpPr/>
          <p:nvPr>
            <p:custDataLst>
              <p:tags r:id="rId11"/>
            </p:custDataLst>
          </p:nvPr>
        </p:nvSpPr>
        <p:spPr>
          <a:xfrm>
            <a:off x="7674874" y="4796220"/>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A67E62FB-F550-D24F-AA94-796EAA67751C}"/>
              </a:ext>
            </a:extLst>
          </p:cNvPr>
          <p:cNvSpPr txBox="1"/>
          <p:nvPr>
            <p:custDataLst>
              <p:tags r:id="rId12"/>
            </p:custDataLst>
          </p:nvPr>
        </p:nvSpPr>
        <p:spPr>
          <a:xfrm>
            <a:off x="7885668" y="5002667"/>
            <a:ext cx="2234907"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BISON DES PLAINES</a:t>
            </a:r>
          </a:p>
          <a:p>
            <a:pPr algn="ctr">
              <a:lnSpc>
                <a:spcPts val="1800"/>
              </a:lnSpc>
            </a:pPr>
            <a:r>
              <a:rPr lang="en-CA" dirty="0" err="1">
                <a:solidFill>
                  <a:schemeClr val="bg1"/>
                </a:solidFill>
                <a:latin typeface="Branding MediumItalic" pitchFamily="2" charset="77"/>
              </a:rPr>
              <a:t>Menacé</a:t>
            </a:r>
            <a:endParaRPr lang="en-CA" dirty="0">
              <a:solidFill>
                <a:schemeClr val="bg1"/>
              </a:solidFill>
              <a:latin typeface="Branding MediumItalic" pitchFamily="2" charset="77"/>
            </a:endParaRPr>
          </a:p>
        </p:txBody>
      </p:sp>
      <p:sp>
        <p:nvSpPr>
          <p:cNvPr id="40" name="Rounded Rectangle 39">
            <a:extLst>
              <a:ext uri="{FF2B5EF4-FFF2-40B4-BE49-F238E27FC236}">
                <a16:creationId xmlns:a16="http://schemas.microsoft.com/office/drawing/2014/main" id="{1BA420EB-CA92-8F45-B371-0CA28E42EF92}"/>
              </a:ext>
            </a:extLst>
          </p:cNvPr>
          <p:cNvSpPr/>
          <p:nvPr>
            <p:custDataLst>
              <p:tags r:id="rId13"/>
            </p:custDataLst>
          </p:nvPr>
        </p:nvSpPr>
        <p:spPr>
          <a:xfrm>
            <a:off x="6602751" y="625557"/>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35BC270F-D49C-E646-87E0-AAD2292EF435}"/>
              </a:ext>
            </a:extLst>
          </p:cNvPr>
          <p:cNvSpPr txBox="1"/>
          <p:nvPr>
            <p:custDataLst>
              <p:tags r:id="rId14"/>
            </p:custDataLst>
          </p:nvPr>
        </p:nvSpPr>
        <p:spPr>
          <a:xfrm>
            <a:off x="6522602" y="832004"/>
            <a:ext cx="2816797"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CHOUETTE DES TERRIERS</a:t>
            </a:r>
          </a:p>
          <a:p>
            <a:pPr algn="ctr">
              <a:lnSpc>
                <a:spcPts val="1800"/>
              </a:lnSpc>
            </a:pPr>
            <a:r>
              <a:rPr lang="en-CA" dirty="0" err="1">
                <a:solidFill>
                  <a:schemeClr val="bg1"/>
                </a:solidFill>
                <a:latin typeface="Branding MediumItalic" pitchFamily="2" charset="77"/>
              </a:rPr>
              <a:t>En</a:t>
            </a:r>
            <a:r>
              <a:rPr lang="en-CA" dirty="0">
                <a:solidFill>
                  <a:schemeClr val="bg1"/>
                </a:solidFill>
                <a:latin typeface="Branding MediumItalic" pitchFamily="2" charset="77"/>
              </a:rPr>
              <a:t> </a:t>
            </a:r>
            <a:r>
              <a:rPr lang="en-CA" dirty="0" err="1">
                <a:solidFill>
                  <a:schemeClr val="bg1"/>
                </a:solidFill>
                <a:latin typeface="Branding MediumItalic" pitchFamily="2" charset="77"/>
              </a:rPr>
              <a:t>voie</a:t>
            </a:r>
            <a:r>
              <a:rPr lang="en-CA" dirty="0">
                <a:solidFill>
                  <a:schemeClr val="bg1"/>
                </a:solidFill>
                <a:latin typeface="Branding MediumItalic" pitchFamily="2" charset="77"/>
              </a:rPr>
              <a:t> de </a:t>
            </a:r>
            <a:r>
              <a:rPr lang="en-CA" dirty="0" err="1">
                <a:solidFill>
                  <a:schemeClr val="bg1"/>
                </a:solidFill>
                <a:latin typeface="Branding MediumItalic" pitchFamily="2" charset="77"/>
              </a:rPr>
              <a:t>disparition</a:t>
            </a:r>
            <a:endParaRPr lang="en-CA" dirty="0">
              <a:solidFill>
                <a:schemeClr val="bg1"/>
              </a:solidFill>
              <a:latin typeface="Branding MediumItalic" pitchFamily="2" charset="77"/>
            </a:endParaRPr>
          </a:p>
        </p:txBody>
      </p:sp>
      <p:pic>
        <p:nvPicPr>
          <p:cNvPr id="2" name="Picture 2">
            <a:extLst>
              <a:ext uri="{FF2B5EF4-FFF2-40B4-BE49-F238E27FC236}">
                <a16:creationId xmlns:a16="http://schemas.microsoft.com/office/drawing/2014/main" id="{38219A08-93C0-4A55-C324-63E16CF9E8C9}"/>
              </a:ext>
            </a:extLst>
          </p:cNvPr>
          <p:cNvPicPr>
            <a:picLocks noChangeAspect="1" noChangeArrowheads="1"/>
          </p:cNvPicPr>
          <p:nvPr>
            <p:custDataLst>
              <p:tags r:id="rId15"/>
            </p:custDataLst>
          </p:nvPr>
        </p:nvPicPr>
        <p:blipFill>
          <a:blip r:embed="rId2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224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10EE43CA-3733-BA41-A21C-0E77E8F31E7C}"/>
              </a:ext>
            </a:extLst>
          </p:cNvPr>
          <p:cNvPicPr>
            <a:picLocks noChangeAspect="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Content Placeholder 2">
            <a:extLst>
              <a:ext uri="{FF2B5EF4-FFF2-40B4-BE49-F238E27FC236}">
                <a16:creationId xmlns:a16="http://schemas.microsoft.com/office/drawing/2014/main" id="{D1D4F59B-40D9-2847-83E1-E3A3A7948492}"/>
              </a:ext>
            </a:extLst>
          </p:cNvPr>
          <p:cNvSpPr txBox="1">
            <a:spLocks/>
          </p:cNvSpPr>
          <p:nvPr>
            <p:custDataLst>
              <p:tags r:id="rId2"/>
            </p:custDataLst>
          </p:nvPr>
        </p:nvSpPr>
        <p:spPr>
          <a:xfrm>
            <a:off x="815899" y="616866"/>
            <a:ext cx="7169862" cy="8454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dirty="0">
                <a:solidFill>
                  <a:srgbClr val="783E63"/>
                </a:solidFill>
                <a:latin typeface="Branding Black" pitchFamily="2" charset="77"/>
              </a:rPr>
              <a:t>PLANTES INDIGÈNES</a:t>
            </a:r>
          </a:p>
        </p:txBody>
      </p:sp>
      <p:pic>
        <p:nvPicPr>
          <p:cNvPr id="25" name="Picture 24">
            <a:extLst>
              <a:ext uri="{FF2B5EF4-FFF2-40B4-BE49-F238E27FC236}">
                <a16:creationId xmlns:a16="http://schemas.microsoft.com/office/drawing/2014/main" id="{AC7A5375-7375-2A4F-A989-4199A164ECAF}"/>
              </a:ext>
            </a:extLst>
          </p:cNvPr>
          <p:cNvPicPr>
            <a:picLocks noChangeAspect="1"/>
          </p:cNvPicPr>
          <p:nvPr>
            <p:custDataLst>
              <p:tags r:id="rId3"/>
            </p:custDataLst>
          </p:nvPr>
        </p:nvPicPr>
        <p:blipFill>
          <a:blip r:embed="rId19">
            <a:extLst>
              <a:ext uri="{28A0092B-C50C-407E-A947-70E740481C1C}">
                <a14:useLocalDpi xmlns:a14="http://schemas.microsoft.com/office/drawing/2010/main" val="0"/>
              </a:ext>
            </a:extLst>
          </a:blip>
          <a:stretch>
            <a:fillRect/>
          </a:stretch>
        </p:blipFill>
        <p:spPr>
          <a:xfrm>
            <a:off x="3190484" y="3006297"/>
            <a:ext cx="3506050" cy="3506050"/>
          </a:xfrm>
          <a:prstGeom prst="rect">
            <a:avLst/>
          </a:prstGeom>
        </p:spPr>
      </p:pic>
      <p:pic>
        <p:nvPicPr>
          <p:cNvPr id="27" name="Picture 26">
            <a:extLst>
              <a:ext uri="{FF2B5EF4-FFF2-40B4-BE49-F238E27FC236}">
                <a16:creationId xmlns:a16="http://schemas.microsoft.com/office/drawing/2014/main" id="{EBC7D408-6A69-664A-AAEF-6CBAFC589A4B}"/>
              </a:ext>
            </a:extLst>
          </p:cNvPr>
          <p:cNvPicPr>
            <a:picLocks noChangeAspect="1"/>
          </p:cNvPicPr>
          <p:nvPr>
            <p:custDataLst>
              <p:tags r:id="rId4"/>
            </p:custDataLst>
          </p:nvPr>
        </p:nvPicPr>
        <p:blipFill>
          <a:blip r:embed="rId20">
            <a:extLst>
              <a:ext uri="{28A0092B-C50C-407E-A947-70E740481C1C}">
                <a14:useLocalDpi xmlns:a14="http://schemas.microsoft.com/office/drawing/2010/main" val="0"/>
              </a:ext>
            </a:extLst>
          </a:blip>
          <a:stretch>
            <a:fillRect/>
          </a:stretch>
        </p:blipFill>
        <p:spPr>
          <a:xfrm>
            <a:off x="492159" y="1365390"/>
            <a:ext cx="3506050" cy="3506050"/>
          </a:xfrm>
          <a:prstGeom prst="rect">
            <a:avLst/>
          </a:prstGeom>
        </p:spPr>
      </p:pic>
      <p:pic>
        <p:nvPicPr>
          <p:cNvPr id="29" name="Picture 28">
            <a:extLst>
              <a:ext uri="{FF2B5EF4-FFF2-40B4-BE49-F238E27FC236}">
                <a16:creationId xmlns:a16="http://schemas.microsoft.com/office/drawing/2014/main" id="{731C8E98-3624-444C-947D-13B9059ED0CA}"/>
              </a:ext>
            </a:extLst>
          </p:cNvPr>
          <p:cNvPicPr>
            <a:picLocks noChangeAspect="1"/>
          </p:cNvPicPr>
          <p:nvPr>
            <p:custDataLst>
              <p:tags r:id="rId5"/>
            </p:custDataLst>
          </p:nvPr>
        </p:nvPicPr>
        <p:blipFill>
          <a:blip r:embed="rId21">
            <a:extLst>
              <a:ext uri="{28A0092B-C50C-407E-A947-70E740481C1C}">
                <a14:useLocalDpi xmlns:a14="http://schemas.microsoft.com/office/drawing/2010/main" val="0"/>
              </a:ext>
            </a:extLst>
          </a:blip>
          <a:stretch>
            <a:fillRect/>
          </a:stretch>
        </p:blipFill>
        <p:spPr>
          <a:xfrm>
            <a:off x="7503829" y="3006297"/>
            <a:ext cx="3506050" cy="3506050"/>
          </a:xfrm>
          <a:prstGeom prst="rect">
            <a:avLst/>
          </a:prstGeom>
        </p:spPr>
      </p:pic>
      <p:pic>
        <p:nvPicPr>
          <p:cNvPr id="31" name="Picture 30">
            <a:extLst>
              <a:ext uri="{FF2B5EF4-FFF2-40B4-BE49-F238E27FC236}">
                <a16:creationId xmlns:a16="http://schemas.microsoft.com/office/drawing/2014/main" id="{886361FD-C023-2D4E-9ECA-1A242DF5283E}"/>
              </a:ext>
            </a:extLst>
          </p:cNvPr>
          <p:cNvPicPr>
            <a:picLocks noChangeAspect="1"/>
          </p:cNvPicPr>
          <p:nvPr>
            <p:custDataLst>
              <p:tags r:id="rId6"/>
            </p:custDataLst>
          </p:nvPr>
        </p:nvPicPr>
        <p:blipFill>
          <a:blip r:embed="rId22">
            <a:extLst>
              <a:ext uri="{28A0092B-C50C-407E-A947-70E740481C1C}">
                <a14:useLocalDpi xmlns:a14="http://schemas.microsoft.com/office/drawing/2010/main" val="0"/>
              </a:ext>
            </a:extLst>
          </a:blip>
          <a:stretch>
            <a:fillRect/>
          </a:stretch>
        </p:blipFill>
        <p:spPr>
          <a:xfrm>
            <a:off x="8449559" y="172827"/>
            <a:ext cx="3506050" cy="3506050"/>
          </a:xfrm>
          <a:prstGeom prst="rect">
            <a:avLst/>
          </a:prstGeom>
        </p:spPr>
      </p:pic>
      <p:sp>
        <p:nvSpPr>
          <p:cNvPr id="33" name="Rounded Rectangle 32">
            <a:extLst>
              <a:ext uri="{FF2B5EF4-FFF2-40B4-BE49-F238E27FC236}">
                <a16:creationId xmlns:a16="http://schemas.microsoft.com/office/drawing/2014/main" id="{2B815A5D-2430-9148-AE84-9C9F7DE6C77A}"/>
              </a:ext>
            </a:extLst>
          </p:cNvPr>
          <p:cNvSpPr/>
          <p:nvPr>
            <p:custDataLst>
              <p:tags r:id="rId7"/>
            </p:custDataLst>
          </p:nvPr>
        </p:nvSpPr>
        <p:spPr>
          <a:xfrm>
            <a:off x="2801784" y="1872690"/>
            <a:ext cx="4358994"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050B013-54D1-584F-BE22-BAC13B55EAB1}"/>
              </a:ext>
            </a:extLst>
          </p:cNvPr>
          <p:cNvSpPr txBox="1"/>
          <p:nvPr>
            <p:custDataLst>
              <p:tags r:id="rId8"/>
            </p:custDataLst>
          </p:nvPr>
        </p:nvSpPr>
        <p:spPr>
          <a:xfrm>
            <a:off x="2801783" y="2092897"/>
            <a:ext cx="4358994" cy="553998"/>
          </a:xfrm>
          <a:prstGeom prst="rect">
            <a:avLst/>
          </a:prstGeom>
          <a:noFill/>
        </p:spPr>
        <p:txBody>
          <a:bodyPr wrap="square" rtlCol="0">
            <a:spAutoFit/>
          </a:bodyPr>
          <a:lstStyle/>
          <a:p>
            <a:pPr algn="ctr">
              <a:lnSpc>
                <a:spcPts val="1800"/>
              </a:lnSpc>
            </a:pPr>
            <a:r>
              <a:rPr lang="en-CA" b="1" dirty="0">
                <a:solidFill>
                  <a:srgbClr val="E9E642"/>
                </a:solidFill>
                <a:latin typeface="Branding Black" pitchFamily="2" charset="77"/>
              </a:rPr>
              <a:t>PLANTATHÈRE BLANCHÂTRE DE L’OUEST</a:t>
            </a:r>
          </a:p>
          <a:p>
            <a:pPr algn="ctr">
              <a:lnSpc>
                <a:spcPts val="1800"/>
              </a:lnSpc>
            </a:pPr>
            <a:r>
              <a:rPr lang="en-CA" dirty="0" err="1">
                <a:solidFill>
                  <a:schemeClr val="bg1"/>
                </a:solidFill>
                <a:latin typeface="Branding MediumItalic" pitchFamily="2" charset="77"/>
              </a:rPr>
              <a:t>Platanthera</a:t>
            </a:r>
            <a:r>
              <a:rPr lang="en-CA" dirty="0">
                <a:solidFill>
                  <a:schemeClr val="bg1"/>
                </a:solidFill>
                <a:latin typeface="Branding MediumItalic" pitchFamily="2" charset="77"/>
              </a:rPr>
              <a:t> </a:t>
            </a:r>
            <a:r>
              <a:rPr lang="en-CA" dirty="0" err="1">
                <a:solidFill>
                  <a:schemeClr val="bg1"/>
                </a:solidFill>
                <a:latin typeface="Branding MediumItalic" pitchFamily="2" charset="77"/>
              </a:rPr>
              <a:t>praeclara</a:t>
            </a:r>
            <a:endParaRPr lang="en-CA" dirty="0">
              <a:solidFill>
                <a:schemeClr val="bg1"/>
              </a:solidFill>
              <a:latin typeface="Branding MediumItalic" pitchFamily="2" charset="77"/>
            </a:endParaRPr>
          </a:p>
        </p:txBody>
      </p:sp>
      <p:sp>
        <p:nvSpPr>
          <p:cNvPr id="35" name="Rounded Rectangle 34">
            <a:extLst>
              <a:ext uri="{FF2B5EF4-FFF2-40B4-BE49-F238E27FC236}">
                <a16:creationId xmlns:a16="http://schemas.microsoft.com/office/drawing/2014/main" id="{2C111D3A-98FC-8E49-954C-897476459067}"/>
              </a:ext>
            </a:extLst>
          </p:cNvPr>
          <p:cNvSpPr/>
          <p:nvPr>
            <p:custDataLst>
              <p:tags r:id="rId9"/>
            </p:custDataLst>
          </p:nvPr>
        </p:nvSpPr>
        <p:spPr>
          <a:xfrm>
            <a:off x="1721174" y="5230842"/>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CB0C4BD6-61DE-244A-A465-9F728DFF0672}"/>
              </a:ext>
            </a:extLst>
          </p:cNvPr>
          <p:cNvSpPr txBox="1"/>
          <p:nvPr>
            <p:custDataLst>
              <p:tags r:id="rId10"/>
            </p:custDataLst>
          </p:nvPr>
        </p:nvSpPr>
        <p:spPr>
          <a:xfrm>
            <a:off x="2028955" y="5437289"/>
            <a:ext cx="2040943"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BOUTELOU GRÊLE</a:t>
            </a:r>
          </a:p>
          <a:p>
            <a:pPr algn="ctr">
              <a:lnSpc>
                <a:spcPts val="1800"/>
              </a:lnSpc>
            </a:pPr>
            <a:r>
              <a:rPr lang="en-CA" dirty="0" err="1">
                <a:solidFill>
                  <a:schemeClr val="bg1"/>
                </a:solidFill>
                <a:latin typeface="Branding MediumItalic" pitchFamily="2" charset="77"/>
              </a:rPr>
              <a:t>Bouteloua</a:t>
            </a:r>
            <a:r>
              <a:rPr lang="en-CA" dirty="0">
                <a:solidFill>
                  <a:schemeClr val="bg1"/>
                </a:solidFill>
                <a:latin typeface="Branding MediumItalic" pitchFamily="2" charset="77"/>
              </a:rPr>
              <a:t> </a:t>
            </a:r>
            <a:r>
              <a:rPr lang="en-CA" dirty="0" err="1">
                <a:solidFill>
                  <a:schemeClr val="bg1"/>
                </a:solidFill>
                <a:latin typeface="Branding MediumItalic" pitchFamily="2" charset="77"/>
              </a:rPr>
              <a:t>gracilis</a:t>
            </a:r>
            <a:endParaRPr lang="en-CA" dirty="0">
              <a:solidFill>
                <a:schemeClr val="bg1"/>
              </a:solidFill>
              <a:latin typeface="Branding MediumItalic" pitchFamily="2" charset="77"/>
            </a:endParaRPr>
          </a:p>
        </p:txBody>
      </p:sp>
      <p:sp>
        <p:nvSpPr>
          <p:cNvPr id="37" name="Rounded Rectangle 36">
            <a:extLst>
              <a:ext uri="{FF2B5EF4-FFF2-40B4-BE49-F238E27FC236}">
                <a16:creationId xmlns:a16="http://schemas.microsoft.com/office/drawing/2014/main" id="{96C7B034-2E93-534E-980B-C1AF12C85645}"/>
              </a:ext>
            </a:extLst>
          </p:cNvPr>
          <p:cNvSpPr/>
          <p:nvPr>
            <p:custDataLst>
              <p:tags r:id="rId11"/>
            </p:custDataLst>
          </p:nvPr>
        </p:nvSpPr>
        <p:spPr>
          <a:xfrm>
            <a:off x="7040879" y="5243402"/>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6224145F-5DC7-254F-BE2C-AE09708945A9}"/>
              </a:ext>
            </a:extLst>
          </p:cNvPr>
          <p:cNvSpPr txBox="1"/>
          <p:nvPr>
            <p:custDataLst>
              <p:tags r:id="rId12"/>
            </p:custDataLst>
          </p:nvPr>
        </p:nvSpPr>
        <p:spPr>
          <a:xfrm>
            <a:off x="7218816" y="5449849"/>
            <a:ext cx="2300630"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ARMOISE ARGENTÉE</a:t>
            </a:r>
          </a:p>
          <a:p>
            <a:pPr algn="ctr">
              <a:lnSpc>
                <a:spcPts val="1800"/>
              </a:lnSpc>
            </a:pPr>
            <a:r>
              <a:rPr lang="en-CA" dirty="0">
                <a:solidFill>
                  <a:schemeClr val="bg1"/>
                </a:solidFill>
                <a:latin typeface="Branding MediumItalic" pitchFamily="2" charset="77"/>
              </a:rPr>
              <a:t>Artemisia </a:t>
            </a:r>
            <a:r>
              <a:rPr lang="en-CA" dirty="0" err="1">
                <a:solidFill>
                  <a:schemeClr val="bg1"/>
                </a:solidFill>
                <a:latin typeface="Branding MediumItalic" pitchFamily="2" charset="77"/>
              </a:rPr>
              <a:t>cana</a:t>
            </a:r>
            <a:endParaRPr lang="en-CA" dirty="0">
              <a:solidFill>
                <a:schemeClr val="bg1"/>
              </a:solidFill>
              <a:latin typeface="Branding MediumItalic" pitchFamily="2" charset="77"/>
            </a:endParaRPr>
          </a:p>
        </p:txBody>
      </p:sp>
      <p:sp>
        <p:nvSpPr>
          <p:cNvPr id="39" name="Rounded Rectangle 38">
            <a:extLst>
              <a:ext uri="{FF2B5EF4-FFF2-40B4-BE49-F238E27FC236}">
                <a16:creationId xmlns:a16="http://schemas.microsoft.com/office/drawing/2014/main" id="{1391F1C9-246C-E044-945F-7D6EBC5FB385}"/>
              </a:ext>
            </a:extLst>
          </p:cNvPr>
          <p:cNvSpPr/>
          <p:nvPr>
            <p:custDataLst>
              <p:tags r:id="rId13"/>
            </p:custDataLst>
          </p:nvPr>
        </p:nvSpPr>
        <p:spPr>
          <a:xfrm>
            <a:off x="7466488" y="527551"/>
            <a:ext cx="2654300"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E2FE30C-A8A2-1549-80AE-53D105AF073C}"/>
              </a:ext>
            </a:extLst>
          </p:cNvPr>
          <p:cNvSpPr txBox="1"/>
          <p:nvPr>
            <p:custDataLst>
              <p:tags r:id="rId14"/>
            </p:custDataLst>
          </p:nvPr>
        </p:nvSpPr>
        <p:spPr>
          <a:xfrm>
            <a:off x="7825564" y="733998"/>
            <a:ext cx="1938351"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ARMOISE DOUCE</a:t>
            </a:r>
          </a:p>
          <a:p>
            <a:pPr algn="ctr">
              <a:lnSpc>
                <a:spcPts val="1800"/>
              </a:lnSpc>
            </a:pPr>
            <a:r>
              <a:rPr lang="en-CA" dirty="0">
                <a:solidFill>
                  <a:schemeClr val="bg1"/>
                </a:solidFill>
                <a:latin typeface="Branding MediumItalic" pitchFamily="2" charset="77"/>
              </a:rPr>
              <a:t>Artemisia frigid</a:t>
            </a:r>
          </a:p>
        </p:txBody>
      </p:sp>
      <p:pic>
        <p:nvPicPr>
          <p:cNvPr id="2" name="Picture 2">
            <a:extLst>
              <a:ext uri="{FF2B5EF4-FFF2-40B4-BE49-F238E27FC236}">
                <a16:creationId xmlns:a16="http://schemas.microsoft.com/office/drawing/2014/main" id="{AB4457FB-14CE-495B-7715-3710605CE06B}"/>
              </a:ext>
            </a:extLst>
          </p:cNvPr>
          <p:cNvPicPr>
            <a:picLocks noChangeAspect="1" noChangeArrowheads="1"/>
          </p:cNvPicPr>
          <p:nvPr>
            <p:custDataLst>
              <p:tags r:id="rId15"/>
            </p:custDataLst>
          </p:nvPr>
        </p:nvPicPr>
        <p:blipFill>
          <a:blip r:embed="rId2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8813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DE4BC1F-49CC-ED43-ABC7-2CE750458C68}"/>
              </a:ext>
            </a:extLst>
          </p:cNvPr>
          <p:cNvSpPr/>
          <p:nvPr>
            <p:custDataLst>
              <p:tags r:id="rId1"/>
            </p:custDataLst>
          </p:nvPr>
        </p:nvSpPr>
        <p:spPr>
          <a:xfrm>
            <a:off x="0" y="0"/>
            <a:ext cx="12192000" cy="685800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72A22FA4-BF8C-A744-3314-9849830A31BA}"/>
              </a:ext>
            </a:extLst>
          </p:cNvPr>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E245C208-E572-E7D5-0B88-14F89D79760E}"/>
              </a:ext>
            </a:extLst>
          </p:cNvPr>
          <p:cNvSpPr txBox="1">
            <a:spLocks/>
          </p:cNvSpPr>
          <p:nvPr>
            <p:custDataLst>
              <p:tags r:id="rId3"/>
            </p:custDataLst>
          </p:nvPr>
        </p:nvSpPr>
        <p:spPr>
          <a:xfrm>
            <a:off x="337888" y="4167509"/>
            <a:ext cx="11585663" cy="677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2800" b="1" dirty="0">
                <a:solidFill>
                  <a:schemeClr val="bg1"/>
                </a:solidFill>
                <a:latin typeface="Branding SemiBold" panose="00000700000000000000" charset="0"/>
              </a:rPr>
              <a:t>Pourquoi nous intéresser aux écosystèmes des prairies ?</a:t>
            </a:r>
            <a:endParaRPr lang="en-CA" sz="2800" b="1" dirty="0">
              <a:solidFill>
                <a:schemeClr val="bg1"/>
              </a:solidFill>
              <a:latin typeface="Branding SemiBold" panose="00000700000000000000" charset="0"/>
            </a:endParaRPr>
          </a:p>
        </p:txBody>
      </p:sp>
      <p:sp>
        <p:nvSpPr>
          <p:cNvPr id="11" name="Content Placeholder 2">
            <a:extLst>
              <a:ext uri="{FF2B5EF4-FFF2-40B4-BE49-F238E27FC236}">
                <a16:creationId xmlns:a16="http://schemas.microsoft.com/office/drawing/2014/main" id="{CA423C34-C723-B5DA-9EF1-937747BF1591}"/>
              </a:ext>
            </a:extLst>
          </p:cNvPr>
          <p:cNvSpPr txBox="1">
            <a:spLocks/>
          </p:cNvSpPr>
          <p:nvPr>
            <p:custDataLst>
              <p:tags r:id="rId4"/>
            </p:custDataLst>
          </p:nvPr>
        </p:nvSpPr>
        <p:spPr>
          <a:xfrm>
            <a:off x="3674294" y="4838604"/>
            <a:ext cx="7951649" cy="12986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4000" b="1" dirty="0">
                <a:solidFill>
                  <a:schemeClr val="bg1"/>
                </a:solidFill>
                <a:latin typeface="Branding Black" pitchFamily="2" charset="77"/>
              </a:rPr>
              <a:t>LES PRAIRIES FOURNISSENT DES </a:t>
            </a:r>
            <a:r>
              <a:rPr lang="fr-FR" sz="4000" b="1" dirty="0">
                <a:solidFill>
                  <a:srgbClr val="E4EB2B"/>
                </a:solidFill>
                <a:latin typeface="Branding Black" pitchFamily="2" charset="77"/>
              </a:rPr>
              <a:t>SERVICES ÉCOSYSTÉMIQUES</a:t>
            </a:r>
            <a:endParaRPr lang="en-CA" sz="4000" b="1" dirty="0">
              <a:solidFill>
                <a:srgbClr val="E4EB2B"/>
              </a:solidFill>
              <a:latin typeface="Branding Black" pitchFamily="2" charset="77"/>
            </a:endParaRPr>
          </a:p>
        </p:txBody>
      </p:sp>
      <p:sp>
        <p:nvSpPr>
          <p:cNvPr id="12" name="TextBox 11">
            <a:extLst>
              <a:ext uri="{FF2B5EF4-FFF2-40B4-BE49-F238E27FC236}">
                <a16:creationId xmlns:a16="http://schemas.microsoft.com/office/drawing/2014/main" id="{4BF49DAB-3135-DD04-7927-F39B02C1CD89}"/>
              </a:ext>
            </a:extLst>
          </p:cNvPr>
          <p:cNvSpPr txBox="1"/>
          <p:nvPr>
            <p:custDataLst>
              <p:tags r:id="rId5"/>
            </p:custDataLst>
          </p:nvPr>
        </p:nvSpPr>
        <p:spPr>
          <a:xfrm>
            <a:off x="69439" y="4506043"/>
            <a:ext cx="3604855" cy="1631216"/>
          </a:xfrm>
          <a:prstGeom prst="rect">
            <a:avLst/>
          </a:prstGeom>
          <a:noFill/>
        </p:spPr>
        <p:txBody>
          <a:bodyPr wrap="square">
            <a:spAutoFit/>
          </a:bodyPr>
          <a:lstStyle/>
          <a:p>
            <a:pPr algn="ctr"/>
            <a:r>
              <a:rPr lang="en-US" sz="10000" dirty="0">
                <a:solidFill>
                  <a:schemeClr val="bg1"/>
                </a:solidFill>
                <a:latin typeface="Branding Black" pitchFamily="2" charset="77"/>
              </a:rPr>
              <a:t>#N°2</a:t>
            </a:r>
          </a:p>
        </p:txBody>
      </p:sp>
    </p:spTree>
    <p:extLst>
      <p:ext uri="{BB962C8B-B14F-4D97-AF65-F5344CB8AC3E}">
        <p14:creationId xmlns:p14="http://schemas.microsoft.com/office/powerpoint/2010/main" val="995699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0722306-101A-6640-8C9F-C15D46A3AF87}"/>
              </a:ext>
            </a:extLst>
          </p:cNvPr>
          <p:cNvSpPr/>
          <p:nvPr>
            <p:custDataLst>
              <p:tags r:id="rId1"/>
            </p:custDataLst>
          </p:nvPr>
        </p:nvSpPr>
        <p:spPr>
          <a:xfrm>
            <a:off x="0" y="0"/>
            <a:ext cx="12192000" cy="685800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Branding MediumItalic" pitchFamily="2" charset="77"/>
            </a:endParaRPr>
          </a:p>
        </p:txBody>
      </p:sp>
      <p:pic>
        <p:nvPicPr>
          <p:cNvPr id="6" name="Picture 5">
            <a:extLst>
              <a:ext uri="{FF2B5EF4-FFF2-40B4-BE49-F238E27FC236}">
                <a16:creationId xmlns:a16="http://schemas.microsoft.com/office/drawing/2014/main" id="{F59B38EE-6154-8C4D-BB0A-80EBED34E154}"/>
              </a:ext>
            </a:extLst>
          </p:cNvPr>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2540" y="0"/>
            <a:ext cx="5311140" cy="5977523"/>
          </a:xfrm>
          <a:prstGeom prst="rect">
            <a:avLst/>
          </a:prstGeom>
        </p:spPr>
      </p:pic>
      <p:sp>
        <p:nvSpPr>
          <p:cNvPr id="7" name="TextBox 6">
            <a:extLst>
              <a:ext uri="{FF2B5EF4-FFF2-40B4-BE49-F238E27FC236}">
                <a16:creationId xmlns:a16="http://schemas.microsoft.com/office/drawing/2014/main" id="{E21CF652-E42C-50A1-9AB1-E64F5398354B}"/>
              </a:ext>
            </a:extLst>
          </p:cNvPr>
          <p:cNvSpPr txBox="1"/>
          <p:nvPr>
            <p:custDataLst>
              <p:tags r:id="rId3"/>
            </p:custDataLst>
          </p:nvPr>
        </p:nvSpPr>
        <p:spPr>
          <a:xfrm>
            <a:off x="5943601" y="1066304"/>
            <a:ext cx="5825690" cy="4545090"/>
          </a:xfrm>
          <a:prstGeom prst="rect">
            <a:avLst/>
          </a:prstGeom>
          <a:noFill/>
        </p:spPr>
        <p:txBody>
          <a:bodyPr wrap="square">
            <a:spAutoFit/>
          </a:bodyPr>
          <a:lstStyle/>
          <a:p>
            <a:pPr>
              <a:lnSpc>
                <a:spcPts val="3200"/>
              </a:lnSpc>
            </a:pPr>
            <a:r>
              <a:rPr lang="fr-FR" sz="3200" b="1" dirty="0">
                <a:solidFill>
                  <a:schemeClr val="bg1"/>
                </a:solidFill>
                <a:latin typeface="Branding BlackItalic" pitchFamily="2" charset="77"/>
              </a:rPr>
              <a:t>« </a:t>
            </a:r>
            <a:r>
              <a:rPr lang="fr-FR" sz="3200" b="1" dirty="0">
                <a:solidFill>
                  <a:srgbClr val="E4EB2B"/>
                </a:solidFill>
                <a:latin typeface="Branding BlackItalic" pitchFamily="2" charset="77"/>
              </a:rPr>
              <a:t>La vision à deux yeux </a:t>
            </a:r>
            <a:r>
              <a:rPr lang="fr-FR" sz="3200" b="1" dirty="0">
                <a:solidFill>
                  <a:schemeClr val="bg1"/>
                </a:solidFill>
                <a:latin typeface="Branding BlackItalic" pitchFamily="2" charset="77"/>
              </a:rPr>
              <a:t>fait référence à l'apprentissage de la vision d'un œil avec les forces des modes de </a:t>
            </a:r>
            <a:r>
              <a:rPr lang="fr-FR" sz="3200" b="1" dirty="0">
                <a:solidFill>
                  <a:srgbClr val="E4EB2B"/>
                </a:solidFill>
                <a:latin typeface="Branding BlackItalic" pitchFamily="2" charset="77"/>
              </a:rPr>
              <a:t>connaissance autochtones </a:t>
            </a:r>
            <a:r>
              <a:rPr lang="fr-FR" sz="3200" b="1" dirty="0">
                <a:solidFill>
                  <a:schemeClr val="bg1"/>
                </a:solidFill>
                <a:latin typeface="Branding BlackItalic" pitchFamily="2" charset="77"/>
              </a:rPr>
              <a:t>et de l'autre œil avec les forces des modes de </a:t>
            </a:r>
            <a:r>
              <a:rPr lang="fr-FR" sz="3200" b="1" dirty="0">
                <a:solidFill>
                  <a:srgbClr val="E4EB2B"/>
                </a:solidFill>
                <a:latin typeface="Branding BlackItalic" pitchFamily="2" charset="77"/>
              </a:rPr>
              <a:t>connaissance occidentaux</a:t>
            </a:r>
            <a:r>
              <a:rPr lang="fr-FR" sz="3200" b="1" dirty="0">
                <a:solidFill>
                  <a:schemeClr val="bg1"/>
                </a:solidFill>
                <a:latin typeface="Branding BlackItalic" pitchFamily="2" charset="77"/>
              </a:rPr>
              <a:t> et à l'utilisation de ces deux yeux ensemble. » </a:t>
            </a:r>
            <a:br>
              <a:rPr lang="en-US" sz="3200" b="1" dirty="0">
                <a:solidFill>
                  <a:schemeClr val="bg1"/>
                </a:solidFill>
                <a:latin typeface="Branding SemiBoldItalic" pitchFamily="2" charset="77"/>
              </a:rPr>
            </a:br>
            <a:br>
              <a:rPr lang="en-US" sz="2400" dirty="0">
                <a:solidFill>
                  <a:schemeClr val="bg1"/>
                </a:solidFill>
                <a:latin typeface="Branding MediumItalic" pitchFamily="2" charset="77"/>
              </a:rPr>
            </a:br>
            <a:r>
              <a:rPr lang="en-US" sz="1400" dirty="0">
                <a:solidFill>
                  <a:schemeClr val="bg1"/>
                </a:solidFill>
                <a:latin typeface="Branding MediumItalic" pitchFamily="2" charset="77"/>
              </a:rPr>
              <a:t>(</a:t>
            </a:r>
            <a:r>
              <a:rPr lang="en-US" sz="1400" dirty="0">
                <a:solidFill>
                  <a:schemeClr val="bg1"/>
                </a:solidFill>
                <a:latin typeface="Branding MediumItalic" pitchFamily="2" charset="77"/>
                <a:hlinkClick r:id="rId10">
                  <a:extLst>
                    <a:ext uri="{A12FA001-AC4F-418D-AE19-62706E023703}">
                      <ahyp:hlinkClr xmlns:ahyp="http://schemas.microsoft.com/office/drawing/2018/hyperlinkcolor" val="tx"/>
                    </a:ext>
                  </a:extLst>
                </a:hlinkClick>
              </a:rPr>
              <a:t>Bartlett, Marshall, &amp; Marshall, 2012</a:t>
            </a:r>
            <a:r>
              <a:rPr lang="en-US" sz="1400" dirty="0">
                <a:solidFill>
                  <a:schemeClr val="bg1"/>
                </a:solidFill>
                <a:latin typeface="Branding MediumItalic" pitchFamily="2" charset="77"/>
              </a:rPr>
              <a:t>, p. 335)</a:t>
            </a:r>
          </a:p>
        </p:txBody>
      </p:sp>
      <p:sp>
        <p:nvSpPr>
          <p:cNvPr id="8" name="TextBox 7">
            <a:extLst>
              <a:ext uri="{FF2B5EF4-FFF2-40B4-BE49-F238E27FC236}">
                <a16:creationId xmlns:a16="http://schemas.microsoft.com/office/drawing/2014/main" id="{39297052-39F1-A643-9522-9A5608360710}"/>
              </a:ext>
            </a:extLst>
          </p:cNvPr>
          <p:cNvSpPr txBox="1"/>
          <p:nvPr>
            <p:custDataLst>
              <p:tags r:id="rId4"/>
            </p:custDataLst>
          </p:nvPr>
        </p:nvSpPr>
        <p:spPr>
          <a:xfrm>
            <a:off x="252195" y="6137050"/>
            <a:ext cx="5061485" cy="307777"/>
          </a:xfrm>
          <a:prstGeom prst="rect">
            <a:avLst/>
          </a:prstGeom>
          <a:noFill/>
        </p:spPr>
        <p:txBody>
          <a:bodyPr wrap="square">
            <a:spAutoFit/>
          </a:bodyPr>
          <a:lstStyle/>
          <a:p>
            <a:r>
              <a:rPr lang="fr-FR" sz="1400" dirty="0">
                <a:solidFill>
                  <a:schemeClr val="bg1"/>
                </a:solidFill>
                <a:effectLst/>
                <a:latin typeface="Branding MediumItalic" pitchFamily="2" charset="77"/>
                <a:ea typeface="Calibri" panose="020F0502020204030204" pitchFamily="34" charset="0"/>
                <a:cs typeface="Times New Roman" panose="02020603050405020304" pitchFamily="18" charset="0"/>
              </a:rPr>
              <a:t>HARMONIE DANS LA NATURE Impression de </a:t>
            </a:r>
            <a:r>
              <a:rPr lang="fr-FR" sz="1400" dirty="0" err="1">
                <a:solidFill>
                  <a:schemeClr val="bg1"/>
                </a:solidFill>
                <a:effectLst/>
                <a:latin typeface="Branding MediumItalic" pitchFamily="2" charset="77"/>
                <a:ea typeface="Calibri" panose="020F0502020204030204" pitchFamily="34" charset="0"/>
                <a:cs typeface="Times New Roman" panose="02020603050405020304" pitchFamily="18" charset="0"/>
              </a:rPr>
              <a:t>Norval</a:t>
            </a:r>
            <a:r>
              <a:rPr lang="fr-FR" sz="1400" dirty="0">
                <a:solidFill>
                  <a:schemeClr val="bg1"/>
                </a:solidFill>
                <a:effectLst/>
                <a:latin typeface="Branding MediumItalic" pitchFamily="2" charset="77"/>
                <a:ea typeface="Calibri" panose="020F0502020204030204" pitchFamily="34" charset="0"/>
                <a:cs typeface="Times New Roman" panose="02020603050405020304" pitchFamily="18" charset="0"/>
              </a:rPr>
              <a:t> </a:t>
            </a:r>
            <a:r>
              <a:rPr lang="fr-FR" sz="1400" dirty="0" err="1">
                <a:solidFill>
                  <a:schemeClr val="bg1"/>
                </a:solidFill>
                <a:effectLst/>
                <a:latin typeface="Branding MediumItalic" pitchFamily="2" charset="77"/>
                <a:ea typeface="Calibri" panose="020F0502020204030204" pitchFamily="34" charset="0"/>
                <a:cs typeface="Times New Roman" panose="02020603050405020304" pitchFamily="18" charset="0"/>
              </a:rPr>
              <a:t>Morrisseau</a:t>
            </a:r>
            <a:endParaRPr lang="en-CA" sz="1400" dirty="0">
              <a:solidFill>
                <a:schemeClr val="bg1"/>
              </a:solidFill>
              <a:latin typeface="Branding Medium" pitchFamily="2" charset="77"/>
            </a:endParaRPr>
          </a:p>
        </p:txBody>
      </p:sp>
      <p:pic>
        <p:nvPicPr>
          <p:cNvPr id="2" name="Picture 2">
            <a:extLst>
              <a:ext uri="{FF2B5EF4-FFF2-40B4-BE49-F238E27FC236}">
                <a16:creationId xmlns:a16="http://schemas.microsoft.com/office/drawing/2014/main" id="{5262267F-77C6-8006-BD87-F2FC03ACB284}"/>
              </a:ext>
            </a:extLst>
          </p:cNvPr>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904531"/>
      </p:ext>
    </p:extLst>
  </p:cSld>
  <p:clrMapOvr>
    <a:masterClrMapping/>
  </p:clrMapOvr>
  <p:extLst>
    <p:ext uri="{6950BFC3-D8DA-4A85-94F7-54DA5524770B}">
      <p188:commentRel xmlns:p188="http://schemas.microsoft.com/office/powerpoint/2018/8/main" r:id="rId8"/>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25DDBE7-1837-9B4B-9191-FE1B464EFF9F}"/>
              </a:ext>
            </a:extLst>
          </p:cNvPr>
          <p:cNvPicPr>
            <a:picLocks noChangeAspect="1"/>
          </p:cNvPicPr>
          <p:nvPr>
            <p:custDataLst>
              <p:tags r:id="rId1"/>
            </p:custDataLst>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Content Placeholder 2">
            <a:extLst>
              <a:ext uri="{FF2B5EF4-FFF2-40B4-BE49-F238E27FC236}">
                <a16:creationId xmlns:a16="http://schemas.microsoft.com/office/drawing/2014/main" id="{2ADD2B21-7C45-8A44-8089-2F501187889A}"/>
              </a:ext>
            </a:extLst>
          </p:cNvPr>
          <p:cNvSpPr txBox="1">
            <a:spLocks/>
          </p:cNvSpPr>
          <p:nvPr>
            <p:custDataLst>
              <p:tags r:id="rId2"/>
            </p:custDataLst>
          </p:nvPr>
        </p:nvSpPr>
        <p:spPr>
          <a:xfrm>
            <a:off x="815899" y="555906"/>
            <a:ext cx="7169862" cy="8454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US" sz="4400" b="1" dirty="0">
                <a:solidFill>
                  <a:srgbClr val="783E63"/>
                </a:solidFill>
                <a:latin typeface="Branding Black" pitchFamily="2" charset="77"/>
              </a:rPr>
              <a:t>HABITAT ET BIODIVERSITÉ</a:t>
            </a:r>
            <a:endParaRPr lang="en-CA" sz="4400" b="1" dirty="0">
              <a:solidFill>
                <a:srgbClr val="783E63"/>
              </a:solidFill>
              <a:latin typeface="Branding Black" pitchFamily="2" charset="77"/>
            </a:endParaRPr>
          </a:p>
        </p:txBody>
      </p:sp>
      <p:pic>
        <p:nvPicPr>
          <p:cNvPr id="7" name="Picture 6">
            <a:extLst>
              <a:ext uri="{FF2B5EF4-FFF2-40B4-BE49-F238E27FC236}">
                <a16:creationId xmlns:a16="http://schemas.microsoft.com/office/drawing/2014/main" id="{B3C5EEF1-2BF7-DA4B-BD71-9F3EC2464416}"/>
              </a:ext>
            </a:extLst>
          </p:cNvPr>
          <p:cNvPicPr>
            <a:picLocks noChangeAspect="1"/>
          </p:cNvPicPr>
          <p:nvPr>
            <p:custDataLst>
              <p:tags r:id="rId3"/>
            </p:custDataLst>
          </p:nvPr>
        </p:nvPicPr>
        <p:blipFill>
          <a:blip r:embed="rId20">
            <a:extLst>
              <a:ext uri="{28A0092B-C50C-407E-A947-70E740481C1C}">
                <a14:useLocalDpi xmlns:a14="http://schemas.microsoft.com/office/drawing/2010/main" val="0"/>
              </a:ext>
            </a:extLst>
          </a:blip>
          <a:stretch>
            <a:fillRect/>
          </a:stretch>
        </p:blipFill>
        <p:spPr>
          <a:xfrm>
            <a:off x="3994257" y="1388110"/>
            <a:ext cx="3289300" cy="3289300"/>
          </a:xfrm>
          <a:prstGeom prst="rect">
            <a:avLst/>
          </a:prstGeom>
        </p:spPr>
      </p:pic>
      <p:pic>
        <p:nvPicPr>
          <p:cNvPr id="9" name="Picture 8">
            <a:extLst>
              <a:ext uri="{FF2B5EF4-FFF2-40B4-BE49-F238E27FC236}">
                <a16:creationId xmlns:a16="http://schemas.microsoft.com/office/drawing/2014/main" id="{DC1EE67F-E15B-A64C-89E6-D06071CC0555}"/>
              </a:ext>
            </a:extLst>
          </p:cNvPr>
          <p:cNvPicPr>
            <a:picLocks noChangeAspect="1"/>
          </p:cNvPicPr>
          <p:nvPr>
            <p:custDataLst>
              <p:tags r:id="rId4"/>
            </p:custDataLst>
          </p:nvPr>
        </p:nvPicPr>
        <p:blipFill>
          <a:blip r:embed="rId21">
            <a:extLst>
              <a:ext uri="{28A0092B-C50C-407E-A947-70E740481C1C}">
                <a14:useLocalDpi xmlns:a14="http://schemas.microsoft.com/office/drawing/2010/main" val="0"/>
              </a:ext>
            </a:extLst>
          </a:blip>
          <a:stretch>
            <a:fillRect/>
          </a:stretch>
        </p:blipFill>
        <p:spPr>
          <a:xfrm>
            <a:off x="5638907" y="3120670"/>
            <a:ext cx="3289300" cy="3289300"/>
          </a:xfrm>
          <a:prstGeom prst="rect">
            <a:avLst/>
          </a:prstGeom>
        </p:spPr>
      </p:pic>
      <p:pic>
        <p:nvPicPr>
          <p:cNvPr id="13" name="Picture 12">
            <a:extLst>
              <a:ext uri="{FF2B5EF4-FFF2-40B4-BE49-F238E27FC236}">
                <a16:creationId xmlns:a16="http://schemas.microsoft.com/office/drawing/2014/main" id="{1E37FA33-FA71-264A-86A5-061DA983C8CE}"/>
              </a:ext>
            </a:extLst>
          </p:cNvPr>
          <p:cNvPicPr>
            <a:picLocks noChangeAspect="1"/>
          </p:cNvPicPr>
          <p:nvPr>
            <p:custDataLst>
              <p:tags r:id="rId5"/>
            </p:custDataLst>
          </p:nvPr>
        </p:nvPicPr>
        <p:blipFill>
          <a:blip r:embed="rId22">
            <a:extLst>
              <a:ext uri="{28A0092B-C50C-407E-A947-70E740481C1C}">
                <a14:useLocalDpi xmlns:a14="http://schemas.microsoft.com/office/drawing/2010/main" val="0"/>
              </a:ext>
            </a:extLst>
          </a:blip>
          <a:stretch>
            <a:fillRect/>
          </a:stretch>
        </p:blipFill>
        <p:spPr>
          <a:xfrm>
            <a:off x="8558605" y="289700"/>
            <a:ext cx="3289300" cy="3289300"/>
          </a:xfrm>
          <a:prstGeom prst="rect">
            <a:avLst/>
          </a:prstGeom>
        </p:spPr>
      </p:pic>
      <p:pic>
        <p:nvPicPr>
          <p:cNvPr id="11" name="Picture 10">
            <a:extLst>
              <a:ext uri="{FF2B5EF4-FFF2-40B4-BE49-F238E27FC236}">
                <a16:creationId xmlns:a16="http://schemas.microsoft.com/office/drawing/2014/main" id="{78439F2E-A2F0-AE4B-9732-13765A17FD3D}"/>
              </a:ext>
            </a:extLst>
          </p:cNvPr>
          <p:cNvPicPr>
            <a:picLocks noChangeAspect="1"/>
          </p:cNvPicPr>
          <p:nvPr>
            <p:custDataLst>
              <p:tags r:id="rId6"/>
            </p:custDataLst>
          </p:nvPr>
        </p:nvPicPr>
        <p:blipFill>
          <a:blip r:embed="rId23">
            <a:extLst>
              <a:ext uri="{28A0092B-C50C-407E-A947-70E740481C1C}">
                <a14:useLocalDpi xmlns:a14="http://schemas.microsoft.com/office/drawing/2010/main" val="0"/>
              </a:ext>
            </a:extLst>
          </a:blip>
          <a:stretch>
            <a:fillRect/>
          </a:stretch>
        </p:blipFill>
        <p:spPr>
          <a:xfrm>
            <a:off x="8189002" y="2892920"/>
            <a:ext cx="3289300" cy="3289300"/>
          </a:xfrm>
          <a:prstGeom prst="rect">
            <a:avLst/>
          </a:prstGeom>
        </p:spPr>
      </p:pic>
      <p:sp>
        <p:nvSpPr>
          <p:cNvPr id="40" name="Rounded Rectangle 39">
            <a:extLst>
              <a:ext uri="{FF2B5EF4-FFF2-40B4-BE49-F238E27FC236}">
                <a16:creationId xmlns:a16="http://schemas.microsoft.com/office/drawing/2014/main" id="{C1C26D49-4892-254E-9727-90BF1320E745}"/>
              </a:ext>
            </a:extLst>
          </p:cNvPr>
          <p:cNvSpPr/>
          <p:nvPr>
            <p:custDataLst>
              <p:tags r:id="rId7"/>
            </p:custDataLst>
          </p:nvPr>
        </p:nvSpPr>
        <p:spPr>
          <a:xfrm>
            <a:off x="6714644" y="1510170"/>
            <a:ext cx="2813111"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9253BACB-757F-DA4D-A504-7E53FD47D57B}"/>
              </a:ext>
            </a:extLst>
          </p:cNvPr>
          <p:cNvSpPr txBox="1"/>
          <p:nvPr>
            <p:custDataLst>
              <p:tags r:id="rId8"/>
            </p:custDataLst>
          </p:nvPr>
        </p:nvSpPr>
        <p:spPr>
          <a:xfrm>
            <a:off x="6730236" y="1716617"/>
            <a:ext cx="2603597"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ANTILOPE D’AMÉRIQUE</a:t>
            </a:r>
          </a:p>
          <a:p>
            <a:pPr algn="ctr">
              <a:lnSpc>
                <a:spcPts val="1800"/>
              </a:lnSpc>
            </a:pPr>
            <a:r>
              <a:rPr lang="en-CA" dirty="0" err="1">
                <a:solidFill>
                  <a:schemeClr val="bg1"/>
                </a:solidFill>
                <a:latin typeface="Branding MediumItalic" pitchFamily="2" charset="77"/>
              </a:rPr>
              <a:t>Espèces</a:t>
            </a:r>
            <a:r>
              <a:rPr lang="en-CA" dirty="0">
                <a:solidFill>
                  <a:schemeClr val="bg1"/>
                </a:solidFill>
                <a:latin typeface="Branding MediumItalic" pitchFamily="2" charset="77"/>
              </a:rPr>
              <a:t> de </a:t>
            </a:r>
            <a:r>
              <a:rPr lang="en-CA" dirty="0" err="1">
                <a:solidFill>
                  <a:schemeClr val="bg1"/>
                </a:solidFill>
                <a:latin typeface="Branding MediumItalic" pitchFamily="2" charset="77"/>
              </a:rPr>
              <a:t>pâturage</a:t>
            </a:r>
            <a:endParaRPr lang="en-CA" dirty="0">
              <a:solidFill>
                <a:schemeClr val="bg1"/>
              </a:solidFill>
              <a:latin typeface="Branding MediumItalic" pitchFamily="2" charset="77"/>
            </a:endParaRPr>
          </a:p>
        </p:txBody>
      </p:sp>
      <p:sp>
        <p:nvSpPr>
          <p:cNvPr id="42" name="Rounded Rectangle 41">
            <a:extLst>
              <a:ext uri="{FF2B5EF4-FFF2-40B4-BE49-F238E27FC236}">
                <a16:creationId xmlns:a16="http://schemas.microsoft.com/office/drawing/2014/main" id="{09875391-CE9B-9E43-B860-2FDEC770FA9F}"/>
              </a:ext>
            </a:extLst>
          </p:cNvPr>
          <p:cNvSpPr/>
          <p:nvPr>
            <p:custDataLst>
              <p:tags r:id="rId9"/>
            </p:custDataLst>
          </p:nvPr>
        </p:nvSpPr>
        <p:spPr>
          <a:xfrm>
            <a:off x="4671372" y="5153438"/>
            <a:ext cx="2043272"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3F4BEC1F-154E-9243-A68B-0F18FC6A187D}"/>
              </a:ext>
            </a:extLst>
          </p:cNvPr>
          <p:cNvSpPr txBox="1"/>
          <p:nvPr>
            <p:custDataLst>
              <p:tags r:id="rId10"/>
            </p:custDataLst>
          </p:nvPr>
        </p:nvSpPr>
        <p:spPr>
          <a:xfrm>
            <a:off x="4732649" y="5359885"/>
            <a:ext cx="1920718"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RENARD VÉLOCE</a:t>
            </a:r>
          </a:p>
          <a:p>
            <a:pPr algn="ctr">
              <a:lnSpc>
                <a:spcPts val="1800"/>
              </a:lnSpc>
            </a:pPr>
            <a:r>
              <a:rPr lang="en-CA" dirty="0" err="1">
                <a:solidFill>
                  <a:schemeClr val="bg1"/>
                </a:solidFill>
                <a:latin typeface="Branding MediumItalic" pitchFamily="2" charset="77"/>
              </a:rPr>
              <a:t>Prédateur</a:t>
            </a:r>
            <a:endParaRPr lang="en-CA" dirty="0">
              <a:solidFill>
                <a:schemeClr val="bg1"/>
              </a:solidFill>
              <a:latin typeface="Branding MediumItalic" pitchFamily="2" charset="77"/>
            </a:endParaRPr>
          </a:p>
        </p:txBody>
      </p:sp>
      <p:sp>
        <p:nvSpPr>
          <p:cNvPr id="44" name="Rounded Rectangle 43">
            <a:extLst>
              <a:ext uri="{FF2B5EF4-FFF2-40B4-BE49-F238E27FC236}">
                <a16:creationId xmlns:a16="http://schemas.microsoft.com/office/drawing/2014/main" id="{8810F668-86A4-CC47-B037-A405CED5E15B}"/>
              </a:ext>
            </a:extLst>
          </p:cNvPr>
          <p:cNvSpPr/>
          <p:nvPr>
            <p:custDataLst>
              <p:tags r:id="rId11"/>
            </p:custDataLst>
          </p:nvPr>
        </p:nvSpPr>
        <p:spPr>
          <a:xfrm>
            <a:off x="3967642" y="3670784"/>
            <a:ext cx="2043272"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5E3242FE-861E-0C4F-85B6-CFF000474973}"/>
              </a:ext>
            </a:extLst>
          </p:cNvPr>
          <p:cNvSpPr txBox="1"/>
          <p:nvPr>
            <p:custDataLst>
              <p:tags r:id="rId12"/>
            </p:custDataLst>
          </p:nvPr>
        </p:nvSpPr>
        <p:spPr>
          <a:xfrm>
            <a:off x="4077010" y="3877231"/>
            <a:ext cx="1824538" cy="553998"/>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GOGLU DE PRÉS</a:t>
            </a:r>
          </a:p>
          <a:p>
            <a:pPr algn="ctr">
              <a:lnSpc>
                <a:spcPts val="1800"/>
              </a:lnSpc>
            </a:pPr>
            <a:r>
              <a:rPr lang="en-CA" dirty="0" err="1">
                <a:solidFill>
                  <a:schemeClr val="bg1"/>
                </a:solidFill>
                <a:latin typeface="Branding MediumItalic" pitchFamily="2" charset="77"/>
              </a:rPr>
              <a:t>Oiseau</a:t>
            </a:r>
            <a:r>
              <a:rPr lang="en-CA" dirty="0">
                <a:solidFill>
                  <a:schemeClr val="bg1"/>
                </a:solidFill>
                <a:latin typeface="Branding MediumItalic" pitchFamily="2" charset="77"/>
              </a:rPr>
              <a:t> chanteur</a:t>
            </a:r>
          </a:p>
        </p:txBody>
      </p:sp>
      <p:sp>
        <p:nvSpPr>
          <p:cNvPr id="48" name="Rounded Rectangle 47">
            <a:extLst>
              <a:ext uri="{FF2B5EF4-FFF2-40B4-BE49-F238E27FC236}">
                <a16:creationId xmlns:a16="http://schemas.microsoft.com/office/drawing/2014/main" id="{4084B8AB-4DF2-894C-BE54-7462F9043366}"/>
              </a:ext>
            </a:extLst>
          </p:cNvPr>
          <p:cNvSpPr/>
          <p:nvPr>
            <p:custDataLst>
              <p:tags r:id="rId13"/>
            </p:custDataLst>
          </p:nvPr>
        </p:nvSpPr>
        <p:spPr>
          <a:xfrm>
            <a:off x="9768474" y="4886749"/>
            <a:ext cx="2043272" cy="1422612"/>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54E7FE3D-0DD4-684A-AA8B-1584F45D5053}"/>
              </a:ext>
            </a:extLst>
          </p:cNvPr>
          <p:cNvSpPr txBox="1"/>
          <p:nvPr>
            <p:custDataLst>
              <p:tags r:id="rId14"/>
            </p:custDataLst>
          </p:nvPr>
        </p:nvSpPr>
        <p:spPr>
          <a:xfrm>
            <a:off x="9942762" y="5093196"/>
            <a:ext cx="1694695" cy="1015663"/>
          </a:xfrm>
          <a:prstGeom prst="rect">
            <a:avLst/>
          </a:prstGeom>
          <a:noFill/>
        </p:spPr>
        <p:txBody>
          <a:bodyPr wrap="none" rtlCol="0">
            <a:spAutoFit/>
          </a:bodyPr>
          <a:lstStyle/>
          <a:p>
            <a:pPr algn="ctr">
              <a:lnSpc>
                <a:spcPts val="1800"/>
              </a:lnSpc>
            </a:pPr>
            <a:r>
              <a:rPr lang="en-CA" b="1" dirty="0">
                <a:solidFill>
                  <a:srgbClr val="E9E642"/>
                </a:solidFill>
                <a:latin typeface="Branding Black" pitchFamily="2" charset="77"/>
              </a:rPr>
              <a:t>CANARD PILET</a:t>
            </a:r>
          </a:p>
          <a:p>
            <a:pPr algn="ctr">
              <a:lnSpc>
                <a:spcPts val="1800"/>
              </a:lnSpc>
            </a:pPr>
            <a:r>
              <a:rPr lang="en-CA" dirty="0" err="1">
                <a:solidFill>
                  <a:schemeClr val="bg1"/>
                </a:solidFill>
                <a:latin typeface="Branding MediumItalic" pitchFamily="2" charset="77"/>
              </a:rPr>
              <a:t>Oiseaux</a:t>
            </a:r>
            <a:r>
              <a:rPr lang="en-CA" dirty="0">
                <a:solidFill>
                  <a:schemeClr val="bg1"/>
                </a:solidFill>
                <a:latin typeface="Branding MediumItalic" pitchFamily="2" charset="77"/>
              </a:rPr>
              <a:t> </a:t>
            </a:r>
          </a:p>
          <a:p>
            <a:pPr algn="ctr">
              <a:lnSpc>
                <a:spcPts val="1800"/>
              </a:lnSpc>
            </a:pPr>
            <a:r>
              <a:rPr lang="en-CA" dirty="0" err="1">
                <a:solidFill>
                  <a:schemeClr val="bg1"/>
                </a:solidFill>
                <a:latin typeface="Branding MediumItalic" pitchFamily="2" charset="77"/>
              </a:rPr>
              <a:t>aquatiques</a:t>
            </a:r>
            <a:r>
              <a:rPr lang="en-CA" dirty="0">
                <a:solidFill>
                  <a:schemeClr val="bg1"/>
                </a:solidFill>
                <a:latin typeface="Branding MediumItalic" pitchFamily="2" charset="77"/>
              </a:rPr>
              <a:t> </a:t>
            </a:r>
          </a:p>
          <a:p>
            <a:pPr algn="ctr">
              <a:lnSpc>
                <a:spcPts val="1800"/>
              </a:lnSpc>
            </a:pPr>
            <a:r>
              <a:rPr lang="en-CA" dirty="0" err="1">
                <a:solidFill>
                  <a:schemeClr val="bg1"/>
                </a:solidFill>
                <a:latin typeface="Branding MediumItalic" pitchFamily="2" charset="77"/>
              </a:rPr>
              <a:t>nicheurs</a:t>
            </a:r>
            <a:endParaRPr lang="en-CA" dirty="0">
              <a:solidFill>
                <a:schemeClr val="bg1"/>
              </a:solidFill>
              <a:latin typeface="Branding MediumItalic" pitchFamily="2" charset="77"/>
            </a:endParaRPr>
          </a:p>
        </p:txBody>
      </p:sp>
      <p:pic>
        <p:nvPicPr>
          <p:cNvPr id="2" name="Picture 2">
            <a:extLst>
              <a:ext uri="{FF2B5EF4-FFF2-40B4-BE49-F238E27FC236}">
                <a16:creationId xmlns:a16="http://schemas.microsoft.com/office/drawing/2014/main" id="{9D76381E-C63C-4696-62CF-C161EF550F56}"/>
              </a:ext>
            </a:extLst>
          </p:cNvPr>
          <p:cNvPicPr>
            <a:picLocks noChangeAspect="1" noChangeArrowheads="1"/>
          </p:cNvPicPr>
          <p:nvPr>
            <p:custDataLst>
              <p:tags r:id="rId15"/>
            </p:custDataLst>
          </p:nvPr>
        </p:nvPicPr>
        <p:blipFill>
          <a:blip r:embed="rId2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C8453571-9D47-987D-5DAC-DCA3C0FBBF79}"/>
              </a:ext>
            </a:extLst>
          </p:cNvPr>
          <p:cNvGrpSpPr/>
          <p:nvPr>
            <p:custDataLst>
              <p:tags r:id="rId16"/>
            </p:custDataLst>
          </p:nvPr>
        </p:nvGrpSpPr>
        <p:grpSpPr>
          <a:xfrm>
            <a:off x="792501" y="1733047"/>
            <a:ext cx="2603823" cy="3933047"/>
            <a:chOff x="3426565" y="1905460"/>
            <a:chExt cx="2603823" cy="3933047"/>
          </a:xfrm>
        </p:grpSpPr>
        <p:pic>
          <p:nvPicPr>
            <p:cNvPr id="26" name="Picture 25">
              <a:extLst>
                <a:ext uri="{FF2B5EF4-FFF2-40B4-BE49-F238E27FC236}">
                  <a16:creationId xmlns:a16="http://schemas.microsoft.com/office/drawing/2014/main" id="{A58AFB91-13F4-EF05-7A55-ED60743B7F38}"/>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426565" y="1905460"/>
              <a:ext cx="2603823" cy="3933047"/>
            </a:xfrm>
            <a:prstGeom prst="rect">
              <a:avLst/>
            </a:prstGeom>
          </p:spPr>
        </p:pic>
        <p:sp>
          <p:nvSpPr>
            <p:cNvPr id="27" name="TextBox 26">
              <a:extLst>
                <a:ext uri="{FF2B5EF4-FFF2-40B4-BE49-F238E27FC236}">
                  <a16:creationId xmlns:a16="http://schemas.microsoft.com/office/drawing/2014/main" id="{9288EDA5-9313-BEE8-EBD5-6F15BFDAF33D}"/>
                </a:ext>
              </a:extLst>
            </p:cNvPr>
            <p:cNvSpPr txBox="1"/>
            <p:nvPr/>
          </p:nvSpPr>
          <p:spPr>
            <a:xfrm>
              <a:off x="3629374" y="2583311"/>
              <a:ext cx="978695" cy="276999"/>
            </a:xfrm>
            <a:prstGeom prst="rect">
              <a:avLst/>
            </a:prstGeom>
            <a:solidFill>
              <a:srgbClr val="F6D200"/>
            </a:solidFill>
          </p:spPr>
          <p:txBody>
            <a:bodyPr wrap="square" rtlCol="0">
              <a:spAutoFit/>
            </a:bodyPr>
            <a:lstStyle/>
            <a:p>
              <a:pPr algn="ctr"/>
              <a:endParaRPr lang="en-CA" sz="1200" dirty="0">
                <a:latin typeface="Branding Bold" panose="00000800000000000000" charset="0"/>
              </a:endParaRPr>
            </a:p>
          </p:txBody>
        </p:sp>
        <p:sp>
          <p:nvSpPr>
            <p:cNvPr id="28" name="TextBox 27">
              <a:extLst>
                <a:ext uri="{FF2B5EF4-FFF2-40B4-BE49-F238E27FC236}">
                  <a16:creationId xmlns:a16="http://schemas.microsoft.com/office/drawing/2014/main" id="{E96AD60B-DA23-AB82-EEEB-977EC8B70770}"/>
                </a:ext>
              </a:extLst>
            </p:cNvPr>
            <p:cNvSpPr txBox="1"/>
            <p:nvPr/>
          </p:nvSpPr>
          <p:spPr>
            <a:xfrm>
              <a:off x="4810474" y="3280628"/>
              <a:ext cx="978695" cy="276999"/>
            </a:xfrm>
            <a:prstGeom prst="rect">
              <a:avLst/>
            </a:prstGeom>
            <a:solidFill>
              <a:srgbClr val="F6D200"/>
            </a:solidFill>
          </p:spPr>
          <p:txBody>
            <a:bodyPr wrap="square" rtlCol="0">
              <a:spAutoFit/>
            </a:bodyPr>
            <a:lstStyle/>
            <a:p>
              <a:pPr algn="ctr"/>
              <a:endParaRPr lang="en-CA" sz="1200" dirty="0">
                <a:latin typeface="Branding Bold" panose="00000800000000000000" charset="0"/>
              </a:endParaRPr>
            </a:p>
          </p:txBody>
        </p:sp>
        <p:sp>
          <p:nvSpPr>
            <p:cNvPr id="29" name="TextBox 28">
              <a:extLst>
                <a:ext uri="{FF2B5EF4-FFF2-40B4-BE49-F238E27FC236}">
                  <a16:creationId xmlns:a16="http://schemas.microsoft.com/office/drawing/2014/main" id="{DDFBD949-CFCC-4079-5FEB-DB5FB8CE1F91}"/>
                </a:ext>
              </a:extLst>
            </p:cNvPr>
            <p:cNvSpPr txBox="1"/>
            <p:nvPr/>
          </p:nvSpPr>
          <p:spPr>
            <a:xfrm>
              <a:off x="4817617" y="4629948"/>
              <a:ext cx="978695" cy="276999"/>
            </a:xfrm>
            <a:prstGeom prst="rect">
              <a:avLst/>
            </a:prstGeom>
            <a:solidFill>
              <a:srgbClr val="F6D200"/>
            </a:solidFill>
          </p:spPr>
          <p:txBody>
            <a:bodyPr wrap="square" rtlCol="0">
              <a:spAutoFit/>
            </a:bodyPr>
            <a:lstStyle/>
            <a:p>
              <a:pPr algn="ctr"/>
              <a:r>
                <a:rPr lang="en-CA" sz="1200" dirty="0" err="1">
                  <a:latin typeface="Branding Bold" panose="00000800000000000000" charset="0"/>
                </a:rPr>
                <a:t>L’habitat</a:t>
              </a:r>
              <a:r>
                <a:rPr lang="en-CA" sz="1200" dirty="0">
                  <a:latin typeface="Branding Bold" panose="00000800000000000000" charset="0"/>
                </a:rPr>
                <a:t> </a:t>
              </a:r>
            </a:p>
          </p:txBody>
        </p:sp>
        <p:sp>
          <p:nvSpPr>
            <p:cNvPr id="30" name="TextBox 29">
              <a:extLst>
                <a:ext uri="{FF2B5EF4-FFF2-40B4-BE49-F238E27FC236}">
                  <a16:creationId xmlns:a16="http://schemas.microsoft.com/office/drawing/2014/main" id="{3F951290-8840-C43A-FDDE-4F2F6E22B578}"/>
                </a:ext>
              </a:extLst>
            </p:cNvPr>
            <p:cNvSpPr txBox="1"/>
            <p:nvPr/>
          </p:nvSpPr>
          <p:spPr>
            <a:xfrm>
              <a:off x="3629373" y="5283258"/>
              <a:ext cx="978695" cy="276999"/>
            </a:xfrm>
            <a:prstGeom prst="rect">
              <a:avLst/>
            </a:prstGeom>
            <a:solidFill>
              <a:srgbClr val="F6D200"/>
            </a:solidFill>
          </p:spPr>
          <p:txBody>
            <a:bodyPr wrap="square" rtlCol="0">
              <a:spAutoFit/>
            </a:bodyPr>
            <a:lstStyle/>
            <a:p>
              <a:pPr algn="ctr"/>
              <a:endParaRPr lang="en-CA" sz="1200" dirty="0">
                <a:latin typeface="Branding Bold" panose="00000800000000000000" charset="0"/>
              </a:endParaRPr>
            </a:p>
          </p:txBody>
        </p:sp>
        <p:sp>
          <p:nvSpPr>
            <p:cNvPr id="31" name="TextBox 30">
              <a:extLst>
                <a:ext uri="{FF2B5EF4-FFF2-40B4-BE49-F238E27FC236}">
                  <a16:creationId xmlns:a16="http://schemas.microsoft.com/office/drawing/2014/main" id="{619BBEAA-B052-CAF0-D146-930FBEEAC01E}"/>
                </a:ext>
              </a:extLst>
            </p:cNvPr>
            <p:cNvSpPr txBox="1"/>
            <p:nvPr/>
          </p:nvSpPr>
          <p:spPr>
            <a:xfrm>
              <a:off x="3570225" y="2583311"/>
              <a:ext cx="1096989" cy="461665"/>
            </a:xfrm>
            <a:prstGeom prst="rect">
              <a:avLst/>
            </a:prstGeom>
            <a:noFill/>
            <a:ln>
              <a:noFill/>
            </a:ln>
          </p:spPr>
          <p:txBody>
            <a:bodyPr wrap="square" rtlCol="0">
              <a:spAutoFit/>
            </a:bodyPr>
            <a:lstStyle/>
            <a:p>
              <a:pPr algn="ctr"/>
              <a:r>
                <a:rPr lang="en-CA" sz="1200" dirty="0">
                  <a:latin typeface="Branding Bold" panose="00000800000000000000" charset="0"/>
                </a:rPr>
                <a:t>La </a:t>
              </a:r>
              <a:r>
                <a:rPr lang="en-CA" sz="1200" dirty="0" err="1">
                  <a:latin typeface="Branding Bold" panose="00000800000000000000" charset="0"/>
                </a:rPr>
                <a:t>biodiversité</a:t>
              </a:r>
              <a:r>
                <a:rPr lang="en-CA" sz="1200" dirty="0">
                  <a:latin typeface="Branding Bold" panose="00000800000000000000" charset="0"/>
                </a:rPr>
                <a:t> </a:t>
              </a:r>
            </a:p>
          </p:txBody>
        </p:sp>
        <p:sp>
          <p:nvSpPr>
            <p:cNvPr id="32" name="TextBox 31">
              <a:extLst>
                <a:ext uri="{FF2B5EF4-FFF2-40B4-BE49-F238E27FC236}">
                  <a16:creationId xmlns:a16="http://schemas.microsoft.com/office/drawing/2014/main" id="{9AA558CE-1A72-6D7C-0A72-20CD3A511CCA}"/>
                </a:ext>
              </a:extLst>
            </p:cNvPr>
            <p:cNvSpPr txBox="1"/>
            <p:nvPr/>
          </p:nvSpPr>
          <p:spPr>
            <a:xfrm>
              <a:off x="4758469" y="3236723"/>
              <a:ext cx="1096989" cy="461665"/>
            </a:xfrm>
            <a:prstGeom prst="rect">
              <a:avLst/>
            </a:prstGeom>
            <a:noFill/>
            <a:ln>
              <a:noFill/>
            </a:ln>
          </p:spPr>
          <p:txBody>
            <a:bodyPr wrap="square" rtlCol="0">
              <a:spAutoFit/>
            </a:bodyPr>
            <a:lstStyle/>
            <a:p>
              <a:pPr algn="ctr"/>
              <a:r>
                <a:rPr lang="en-CA" sz="1200" dirty="0">
                  <a:latin typeface="Branding Bold" panose="00000800000000000000" charset="0"/>
                </a:rPr>
                <a:t>La formation du sol </a:t>
              </a:r>
            </a:p>
          </p:txBody>
        </p:sp>
        <p:sp>
          <p:nvSpPr>
            <p:cNvPr id="33" name="TextBox 32">
              <a:extLst>
                <a:ext uri="{FF2B5EF4-FFF2-40B4-BE49-F238E27FC236}">
                  <a16:creationId xmlns:a16="http://schemas.microsoft.com/office/drawing/2014/main" id="{462430B6-84E0-8AC8-8BA1-AF001FF15BE0}"/>
                </a:ext>
              </a:extLst>
            </p:cNvPr>
            <p:cNvSpPr txBox="1"/>
            <p:nvPr/>
          </p:nvSpPr>
          <p:spPr>
            <a:xfrm>
              <a:off x="3518570" y="5137186"/>
              <a:ext cx="1240249" cy="461665"/>
            </a:xfrm>
            <a:prstGeom prst="rect">
              <a:avLst/>
            </a:prstGeom>
            <a:noFill/>
            <a:ln>
              <a:noFill/>
            </a:ln>
          </p:spPr>
          <p:txBody>
            <a:bodyPr wrap="square" rtlCol="0">
              <a:spAutoFit/>
            </a:bodyPr>
            <a:lstStyle/>
            <a:p>
              <a:pPr algn="ctr"/>
              <a:r>
                <a:rPr lang="en-CA" sz="1200" dirty="0">
                  <a:latin typeface="Branding Bold" panose="00000800000000000000" charset="0"/>
                </a:rPr>
                <a:t>La </a:t>
              </a:r>
              <a:r>
                <a:rPr lang="en-CA" sz="1200" dirty="0" err="1">
                  <a:latin typeface="Branding Bold" panose="00000800000000000000" charset="0"/>
                </a:rPr>
                <a:t>photosynthèse</a:t>
              </a:r>
              <a:endParaRPr lang="en-CA" sz="1200" dirty="0">
                <a:latin typeface="Branding Bold" panose="00000800000000000000" charset="0"/>
              </a:endParaRPr>
            </a:p>
          </p:txBody>
        </p:sp>
        <p:sp>
          <p:nvSpPr>
            <p:cNvPr id="34" name="TextBox 33">
              <a:extLst>
                <a:ext uri="{FF2B5EF4-FFF2-40B4-BE49-F238E27FC236}">
                  <a16:creationId xmlns:a16="http://schemas.microsoft.com/office/drawing/2014/main" id="{91EBABB9-12E3-3B46-8BEC-E29E59F4771F}"/>
                </a:ext>
              </a:extLst>
            </p:cNvPr>
            <p:cNvSpPr txBox="1"/>
            <p:nvPr/>
          </p:nvSpPr>
          <p:spPr>
            <a:xfrm>
              <a:off x="3544396" y="3694137"/>
              <a:ext cx="1206929" cy="338554"/>
            </a:xfrm>
            <a:prstGeom prst="rect">
              <a:avLst/>
            </a:prstGeom>
            <a:solidFill>
              <a:srgbClr val="CEA900"/>
            </a:solidFill>
            <a:ln>
              <a:noFill/>
            </a:ln>
          </p:spPr>
          <p:txBody>
            <a:bodyPr wrap="square" rtlCol="0">
              <a:spAutoFit/>
            </a:bodyPr>
            <a:lstStyle/>
            <a:p>
              <a:pPr algn="ctr"/>
              <a:r>
                <a:rPr lang="en-CA" sz="1600" dirty="0">
                  <a:latin typeface="Branding Black" panose="00000A00000000000000" charset="0"/>
                </a:rPr>
                <a:t>SOUTIEN</a:t>
              </a:r>
            </a:p>
          </p:txBody>
        </p:sp>
      </p:grpSp>
    </p:spTree>
    <p:extLst>
      <p:ext uri="{BB962C8B-B14F-4D97-AF65-F5344CB8AC3E}">
        <p14:creationId xmlns:p14="http://schemas.microsoft.com/office/powerpoint/2010/main" val="287046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2" grpId="0" animBg="1"/>
      <p:bldP spid="43" grpId="0"/>
      <p:bldP spid="44" grpId="0" animBg="1"/>
      <p:bldP spid="45" grpId="0"/>
      <p:bldP spid="48" grpId="0" animBg="1"/>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C625D0-3D37-8B49-A37E-6079D554CC90}"/>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ontent Placeholder 2">
            <a:extLst>
              <a:ext uri="{FF2B5EF4-FFF2-40B4-BE49-F238E27FC236}">
                <a16:creationId xmlns:a16="http://schemas.microsoft.com/office/drawing/2014/main" id="{32B871ED-CA70-A24B-8AED-2F152323FBD4}"/>
              </a:ext>
            </a:extLst>
          </p:cNvPr>
          <p:cNvSpPr txBox="1">
            <a:spLocks/>
          </p:cNvSpPr>
          <p:nvPr>
            <p:custDataLst>
              <p:tags r:id="rId2"/>
            </p:custDataLst>
          </p:nvPr>
        </p:nvSpPr>
        <p:spPr>
          <a:xfrm>
            <a:off x="4327071" y="1396779"/>
            <a:ext cx="7864929" cy="12522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5400" b="1" dirty="0">
                <a:solidFill>
                  <a:schemeClr val="bg1"/>
                </a:solidFill>
                <a:latin typeface="Branding Black" pitchFamily="2" charset="77"/>
              </a:rPr>
              <a:t>ESPACES ENVIRONNEMENTAUX ET PRATIQUES CULTURELLES</a:t>
            </a:r>
            <a:endParaRPr lang="en-CA" sz="5400" b="1" dirty="0">
              <a:solidFill>
                <a:srgbClr val="E9E642"/>
              </a:solidFill>
              <a:latin typeface="Branding Black" pitchFamily="2" charset="77"/>
            </a:endParaRPr>
          </a:p>
        </p:txBody>
      </p:sp>
      <p:pic>
        <p:nvPicPr>
          <p:cNvPr id="14" name="Picture 13">
            <a:extLst>
              <a:ext uri="{FF2B5EF4-FFF2-40B4-BE49-F238E27FC236}">
                <a16:creationId xmlns:a16="http://schemas.microsoft.com/office/drawing/2014/main" id="{472D547F-AE9F-634D-96C0-731912364204}"/>
              </a:ext>
            </a:extLst>
          </p:cNvPr>
          <p:cNvPicPr>
            <a:picLocks noChangeAspect="1"/>
          </p:cNvPicPr>
          <p:nvPr>
            <p:custDataLst>
              <p:tags r:id="rId3"/>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815899" y="976444"/>
            <a:ext cx="2961106" cy="4470547"/>
          </a:xfrm>
          <a:prstGeom prst="rect">
            <a:avLst/>
          </a:prstGeom>
        </p:spPr>
      </p:pic>
      <p:sp>
        <p:nvSpPr>
          <p:cNvPr id="3" name="TextBox 2">
            <a:extLst>
              <a:ext uri="{FF2B5EF4-FFF2-40B4-BE49-F238E27FC236}">
                <a16:creationId xmlns:a16="http://schemas.microsoft.com/office/drawing/2014/main" id="{CFAA2FD8-F852-93EF-AE93-23CB3ED396A5}"/>
              </a:ext>
            </a:extLst>
          </p:cNvPr>
          <p:cNvSpPr txBox="1"/>
          <p:nvPr>
            <p:custDataLst>
              <p:tags r:id="rId4"/>
            </p:custDataLst>
          </p:nvPr>
        </p:nvSpPr>
        <p:spPr>
          <a:xfrm>
            <a:off x="0" y="6550223"/>
            <a:ext cx="6167120" cy="307777"/>
          </a:xfrm>
          <a:prstGeom prst="rect">
            <a:avLst/>
          </a:prstGeom>
          <a:noFill/>
        </p:spPr>
        <p:txBody>
          <a:bodyPr wrap="square">
            <a:spAutoFit/>
          </a:bodyPr>
          <a:lstStyle/>
          <a:p>
            <a:r>
              <a:rPr lang="en-US" sz="1400" dirty="0">
                <a:solidFill>
                  <a:schemeClr val="bg1"/>
                </a:solidFill>
                <a:latin typeface="Branding MediumItalic" pitchFamily="2" charset="77"/>
                <a:cs typeface="Times New Roman" panose="02020603050405020304" pitchFamily="18" charset="0"/>
              </a:rPr>
              <a:t>Image: Eric Lindberg </a:t>
            </a:r>
            <a:endParaRPr lang="en-CA" sz="1400" dirty="0">
              <a:solidFill>
                <a:schemeClr val="bg1"/>
              </a:solidFill>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183FB3C2-D28A-4D8C-6482-49D2BDA8EBE1}"/>
              </a:ext>
            </a:extLst>
          </p:cNvPr>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144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6818F71-F309-504C-BC81-1A5745CD3387}"/>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Content Placeholder 2">
            <a:extLst>
              <a:ext uri="{FF2B5EF4-FFF2-40B4-BE49-F238E27FC236}">
                <a16:creationId xmlns:a16="http://schemas.microsoft.com/office/drawing/2014/main" id="{80BD7AA0-58C0-9045-BA0E-561915D3EA99}"/>
              </a:ext>
            </a:extLst>
          </p:cNvPr>
          <p:cNvSpPr txBox="1">
            <a:spLocks/>
          </p:cNvSpPr>
          <p:nvPr>
            <p:custDataLst>
              <p:tags r:id="rId2"/>
            </p:custDataLst>
          </p:nvPr>
        </p:nvSpPr>
        <p:spPr>
          <a:xfrm>
            <a:off x="4841240" y="1309972"/>
            <a:ext cx="5739674" cy="1434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US" sz="5400" b="1" dirty="0">
                <a:solidFill>
                  <a:schemeClr val="bg1"/>
                </a:solidFill>
                <a:latin typeface="Branding Black" pitchFamily="2" charset="77"/>
              </a:rPr>
              <a:t>NOURRITURE ET RESSOURCES</a:t>
            </a:r>
            <a:endParaRPr lang="en-CA" sz="5400" b="1" dirty="0">
              <a:solidFill>
                <a:srgbClr val="E9E642"/>
              </a:solidFill>
              <a:latin typeface="Branding Black" pitchFamily="2" charset="77"/>
            </a:endParaRPr>
          </a:p>
        </p:txBody>
      </p:sp>
      <p:pic>
        <p:nvPicPr>
          <p:cNvPr id="14" name="Picture 13">
            <a:extLst>
              <a:ext uri="{FF2B5EF4-FFF2-40B4-BE49-F238E27FC236}">
                <a16:creationId xmlns:a16="http://schemas.microsoft.com/office/drawing/2014/main" id="{2250B66A-4D4C-9C49-92C7-A72D3AA67190}"/>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815899" y="597407"/>
            <a:ext cx="2961106" cy="4395502"/>
          </a:xfrm>
          <a:prstGeom prst="rect">
            <a:avLst/>
          </a:prstGeom>
        </p:spPr>
      </p:pic>
      <p:pic>
        <p:nvPicPr>
          <p:cNvPr id="2" name="Picture 2">
            <a:extLst>
              <a:ext uri="{FF2B5EF4-FFF2-40B4-BE49-F238E27FC236}">
                <a16:creationId xmlns:a16="http://schemas.microsoft.com/office/drawing/2014/main" id="{A9A70333-647B-E292-9F57-8ACC4EE0B14E}"/>
              </a:ext>
            </a:extLst>
          </p:cNvPr>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70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093261-F7E7-6243-859D-7D1B44D69691}"/>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763500" cy="7179469"/>
          </a:xfrm>
          <a:prstGeom prst="rect">
            <a:avLst/>
          </a:prstGeom>
        </p:spPr>
      </p:pic>
      <p:pic>
        <p:nvPicPr>
          <p:cNvPr id="5" name="Picture 4">
            <a:extLst>
              <a:ext uri="{FF2B5EF4-FFF2-40B4-BE49-F238E27FC236}">
                <a16:creationId xmlns:a16="http://schemas.microsoft.com/office/drawing/2014/main" id="{4210CA7F-AC8B-4843-AB4E-460999A1D29E}"/>
              </a:ext>
            </a:extLst>
          </p:cNvPr>
          <p:cNvPicPr>
            <a:picLocks noChangeAspect="1"/>
          </p:cNvPicPr>
          <p:nvPr>
            <p:custDataLst>
              <p:tags r:id="rId2"/>
            </p:custDataLst>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802640" y="1321439"/>
            <a:ext cx="2974365" cy="4447178"/>
          </a:xfrm>
          <a:prstGeom prst="rect">
            <a:avLst/>
          </a:prstGeom>
        </p:spPr>
      </p:pic>
      <p:sp>
        <p:nvSpPr>
          <p:cNvPr id="12" name="Content Placeholder 2">
            <a:extLst>
              <a:ext uri="{FF2B5EF4-FFF2-40B4-BE49-F238E27FC236}">
                <a16:creationId xmlns:a16="http://schemas.microsoft.com/office/drawing/2014/main" id="{1740F565-0DCC-8644-947B-C6D6E2EB1B1B}"/>
              </a:ext>
            </a:extLst>
          </p:cNvPr>
          <p:cNvSpPr txBox="1">
            <a:spLocks/>
          </p:cNvSpPr>
          <p:nvPr>
            <p:custDataLst>
              <p:tags r:id="rId3"/>
            </p:custDataLst>
          </p:nvPr>
        </p:nvSpPr>
        <p:spPr>
          <a:xfrm>
            <a:off x="3777005" y="739135"/>
            <a:ext cx="7359444" cy="2277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5400" b="1" dirty="0">
                <a:solidFill>
                  <a:schemeClr val="bg1"/>
                </a:solidFill>
                <a:latin typeface="Branding Black" pitchFamily="2" charset="77"/>
              </a:rPr>
              <a:t>PAS D'ABEILLES </a:t>
            </a:r>
          </a:p>
          <a:p>
            <a:pPr marL="0" indent="0">
              <a:lnSpc>
                <a:spcPts val="4500"/>
              </a:lnSpc>
              <a:buFont typeface="Arial" panose="020B0604020202020204" pitchFamily="34" charset="0"/>
              <a:buNone/>
            </a:pPr>
            <a:r>
              <a:rPr lang="fr-FR" sz="5400" b="1" dirty="0">
                <a:solidFill>
                  <a:srgbClr val="E4EB2B"/>
                </a:solidFill>
                <a:latin typeface="Branding Black" pitchFamily="2" charset="77"/>
              </a:rPr>
              <a:t>= PAS DE NOURRITURE</a:t>
            </a:r>
            <a:endParaRPr lang="en-CA" sz="5400" b="1" dirty="0">
              <a:solidFill>
                <a:srgbClr val="E4EB2B"/>
              </a:solidFill>
              <a:latin typeface="Branding Black" pitchFamily="2" charset="77"/>
            </a:endParaRPr>
          </a:p>
        </p:txBody>
      </p:sp>
      <p:pic>
        <p:nvPicPr>
          <p:cNvPr id="2" name="Picture 2">
            <a:extLst>
              <a:ext uri="{FF2B5EF4-FFF2-40B4-BE49-F238E27FC236}">
                <a16:creationId xmlns:a16="http://schemas.microsoft.com/office/drawing/2014/main" id="{2C24CB0C-3ECC-5FE5-72B8-45868430D251}"/>
              </a:ext>
            </a:extLst>
          </p:cNvPr>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17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555922D-DC96-5D4D-82F8-B82391C47EB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C9FCBC3F-58C5-BEE8-9C49-B885554C93AC}"/>
              </a:ext>
            </a:extLst>
          </p:cNvPr>
          <p:cNvSpPr>
            <a:spLocks noGrp="1"/>
          </p:cNvSpPr>
          <p:nvPr>
            <p:ph idx="1"/>
            <p:custDataLst>
              <p:tags r:id="rId2"/>
            </p:custDataLst>
          </p:nvPr>
        </p:nvSpPr>
        <p:spPr>
          <a:xfrm>
            <a:off x="863600" y="4331811"/>
            <a:ext cx="10515600" cy="1479709"/>
          </a:xfrm>
        </p:spPr>
        <p:txBody>
          <a:bodyPr>
            <a:normAutofit fontScale="77500" lnSpcReduction="20000"/>
          </a:bodyPr>
          <a:lstStyle/>
          <a:p>
            <a:pPr marL="0" indent="0">
              <a:buNone/>
            </a:pPr>
            <a:r>
              <a:rPr lang="en-CA" b="1" dirty="0">
                <a:solidFill>
                  <a:schemeClr val="bg1"/>
                </a:solidFill>
                <a:latin typeface="Branding SemiBold" pitchFamily="2" charset="77"/>
              </a:rPr>
              <a:t>PREMIÈRE PARTIE </a:t>
            </a:r>
          </a:p>
          <a:p>
            <a:pPr marL="0" indent="0">
              <a:lnSpc>
                <a:spcPct val="120000"/>
              </a:lnSpc>
              <a:buNone/>
            </a:pPr>
            <a:r>
              <a:rPr lang="en-CA" sz="5400" b="1" dirty="0">
                <a:solidFill>
                  <a:srgbClr val="E9E642"/>
                </a:solidFill>
                <a:latin typeface="Branding Black" pitchFamily="2" charset="77"/>
              </a:rPr>
              <a:t>ÉCOSYSTÈMES DES PRAIRIES TEMPÉRÉES</a:t>
            </a:r>
          </a:p>
        </p:txBody>
      </p:sp>
      <p:pic>
        <p:nvPicPr>
          <p:cNvPr id="1026" name="Picture 2">
            <a:extLst>
              <a:ext uri="{FF2B5EF4-FFF2-40B4-BE49-F238E27FC236}">
                <a16:creationId xmlns:a16="http://schemas.microsoft.com/office/drawing/2014/main" id="{8786C734-9A14-AE3F-01E6-0F4D8F2C9070}"/>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368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2546C38-765D-6848-8A9F-36939E4451D5}"/>
              </a:ext>
            </a:extLst>
          </p:cNvPr>
          <p:cNvSpPr/>
          <p:nvPr>
            <p:custDataLst>
              <p:tags r:id="rId1"/>
            </p:custDataLst>
          </p:nvPr>
        </p:nvSpPr>
        <p:spPr>
          <a:xfrm>
            <a:off x="0" y="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D60171DA-9091-2899-BC29-20B14966FA34}"/>
              </a:ext>
            </a:extLst>
          </p:cNvPr>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a:extLst>
              <a:ext uri="{FF2B5EF4-FFF2-40B4-BE49-F238E27FC236}">
                <a16:creationId xmlns:a16="http://schemas.microsoft.com/office/drawing/2014/main" id="{5BD6DC0E-59A4-6F97-9F4B-C659048C2F1B}"/>
              </a:ext>
            </a:extLst>
          </p:cNvPr>
          <p:cNvSpPr txBox="1">
            <a:spLocks/>
          </p:cNvSpPr>
          <p:nvPr>
            <p:custDataLst>
              <p:tags r:id="rId3"/>
            </p:custDataLst>
          </p:nvPr>
        </p:nvSpPr>
        <p:spPr>
          <a:xfrm>
            <a:off x="337888" y="4167509"/>
            <a:ext cx="11585663" cy="6770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2800" b="1" dirty="0">
                <a:solidFill>
                  <a:schemeClr val="bg1"/>
                </a:solidFill>
                <a:latin typeface="Branding SemiBold" panose="00000700000000000000" charset="0"/>
              </a:rPr>
              <a:t>Pourquoi nous intéresser aux écosystèmes des prairies ?</a:t>
            </a:r>
            <a:endParaRPr lang="en-CA" sz="2800" b="1" dirty="0">
              <a:solidFill>
                <a:schemeClr val="bg1"/>
              </a:solidFill>
              <a:latin typeface="Branding SemiBold" panose="00000700000000000000" charset="0"/>
            </a:endParaRPr>
          </a:p>
        </p:txBody>
      </p:sp>
      <p:sp>
        <p:nvSpPr>
          <p:cNvPr id="14" name="Content Placeholder 2">
            <a:extLst>
              <a:ext uri="{FF2B5EF4-FFF2-40B4-BE49-F238E27FC236}">
                <a16:creationId xmlns:a16="http://schemas.microsoft.com/office/drawing/2014/main" id="{C106B9EE-27BE-98F1-082F-207B49D6571A}"/>
              </a:ext>
            </a:extLst>
          </p:cNvPr>
          <p:cNvSpPr txBox="1">
            <a:spLocks/>
          </p:cNvSpPr>
          <p:nvPr>
            <p:custDataLst>
              <p:tags r:id="rId4"/>
            </p:custDataLst>
          </p:nvPr>
        </p:nvSpPr>
        <p:spPr>
          <a:xfrm>
            <a:off x="3674294" y="4672323"/>
            <a:ext cx="8448267" cy="12986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4000" b="0" i="0" dirty="0">
                <a:solidFill>
                  <a:schemeClr val="bg1"/>
                </a:solidFill>
                <a:effectLst/>
                <a:latin typeface="Branding Black" panose="00000A00000000000000" charset="0"/>
              </a:rPr>
              <a:t>LES PRAIRIES PEUVENT CONTRIBUER À </a:t>
            </a:r>
            <a:r>
              <a:rPr lang="fr-FR" sz="4000" b="0" i="0" dirty="0">
                <a:solidFill>
                  <a:srgbClr val="E4EB2B"/>
                </a:solidFill>
                <a:effectLst/>
                <a:latin typeface="Branding Black" panose="00000A00000000000000" charset="0"/>
              </a:rPr>
              <a:t>ATTÉNUER L'IMPACT DES CHANGEMENTS CLIMATIQUES</a:t>
            </a:r>
            <a:endParaRPr lang="en-CA" sz="4000" b="1" dirty="0">
              <a:solidFill>
                <a:srgbClr val="E4EB2B"/>
              </a:solidFill>
              <a:latin typeface="Branding Black" panose="00000A00000000000000" charset="0"/>
            </a:endParaRPr>
          </a:p>
        </p:txBody>
      </p:sp>
      <p:sp>
        <p:nvSpPr>
          <p:cNvPr id="15" name="TextBox 14">
            <a:extLst>
              <a:ext uri="{FF2B5EF4-FFF2-40B4-BE49-F238E27FC236}">
                <a16:creationId xmlns:a16="http://schemas.microsoft.com/office/drawing/2014/main" id="{5B8E9E17-6D9F-8160-D51C-8FDB82CADE8E}"/>
              </a:ext>
            </a:extLst>
          </p:cNvPr>
          <p:cNvSpPr txBox="1"/>
          <p:nvPr>
            <p:custDataLst>
              <p:tags r:id="rId5"/>
            </p:custDataLst>
          </p:nvPr>
        </p:nvSpPr>
        <p:spPr>
          <a:xfrm>
            <a:off x="69439" y="4636234"/>
            <a:ext cx="3604855" cy="1631216"/>
          </a:xfrm>
          <a:prstGeom prst="rect">
            <a:avLst/>
          </a:prstGeom>
          <a:noFill/>
        </p:spPr>
        <p:txBody>
          <a:bodyPr wrap="square">
            <a:spAutoFit/>
          </a:bodyPr>
          <a:lstStyle/>
          <a:p>
            <a:pPr algn="ctr"/>
            <a:r>
              <a:rPr lang="en-US" sz="10000" dirty="0">
                <a:solidFill>
                  <a:schemeClr val="bg1"/>
                </a:solidFill>
                <a:latin typeface="Branding Black" pitchFamily="2" charset="77"/>
              </a:rPr>
              <a:t>#N°3</a:t>
            </a:r>
          </a:p>
        </p:txBody>
      </p:sp>
    </p:spTree>
    <p:extLst>
      <p:ext uri="{BB962C8B-B14F-4D97-AF65-F5344CB8AC3E}">
        <p14:creationId xmlns:p14="http://schemas.microsoft.com/office/powerpoint/2010/main" val="1808010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669A4A2-774C-8E42-9EB4-BE2DC324A1DE}"/>
              </a:ext>
            </a:extLst>
          </p:cNvPr>
          <p:cNvPicPr>
            <a:picLocks noChangeAspect="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E7759092-6897-6649-989C-6E59DFDCF2A5}"/>
              </a:ext>
            </a:extLst>
          </p:cNvPr>
          <p:cNvSpPr txBox="1">
            <a:spLocks/>
          </p:cNvSpPr>
          <p:nvPr>
            <p:custDataLst>
              <p:tags r:id="rId2"/>
            </p:custDataLst>
          </p:nvPr>
        </p:nvSpPr>
        <p:spPr>
          <a:xfrm>
            <a:off x="4260481" y="1288309"/>
            <a:ext cx="3925281" cy="137953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SÉQUESTRATION DU CARBONE</a:t>
            </a:r>
            <a:endParaRPr lang="en-CA" sz="5400" b="1" dirty="0">
              <a:solidFill>
                <a:srgbClr val="E9E642"/>
              </a:solidFill>
              <a:latin typeface="Branding Black" pitchFamily="2" charset="77"/>
            </a:endParaRPr>
          </a:p>
        </p:txBody>
      </p:sp>
      <p:sp>
        <p:nvSpPr>
          <p:cNvPr id="12" name="Content Placeholder 2">
            <a:extLst>
              <a:ext uri="{FF2B5EF4-FFF2-40B4-BE49-F238E27FC236}">
                <a16:creationId xmlns:a16="http://schemas.microsoft.com/office/drawing/2014/main" id="{7DF27B2F-7698-CB49-9C21-D3518B1CA681}"/>
              </a:ext>
            </a:extLst>
          </p:cNvPr>
          <p:cNvSpPr txBox="1">
            <a:spLocks/>
          </p:cNvSpPr>
          <p:nvPr>
            <p:custDataLst>
              <p:tags r:id="rId3"/>
            </p:custDataLst>
          </p:nvPr>
        </p:nvSpPr>
        <p:spPr>
          <a:xfrm>
            <a:off x="4363720" y="3429000"/>
            <a:ext cx="3083560" cy="2858518"/>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3200" b="1" dirty="0">
                <a:solidFill>
                  <a:srgbClr val="E9E642"/>
                </a:solidFill>
                <a:latin typeface="Branding Black" pitchFamily="2" charset="77"/>
                <a:ea typeface="+mn-lt"/>
                <a:cs typeface="+mn-lt"/>
              </a:rPr>
              <a:t>Les prairies sont des puits de carbone.</a:t>
            </a:r>
            <a:br>
              <a:rPr lang="en-US" sz="3200" b="1" dirty="0">
                <a:solidFill>
                  <a:schemeClr val="bg1"/>
                </a:solidFill>
                <a:latin typeface="Branding Black" pitchFamily="2" charset="77"/>
                <a:ea typeface="+mn-lt"/>
                <a:cs typeface="+mn-lt"/>
              </a:rPr>
            </a:br>
            <a:r>
              <a:rPr lang="fr-FR" sz="3200" b="1" dirty="0">
                <a:solidFill>
                  <a:schemeClr val="bg1"/>
                </a:solidFill>
                <a:latin typeface="Branding SemiBold" pitchFamily="2" charset="77"/>
                <a:ea typeface="+mn-lt"/>
                <a:cs typeface="+mn-lt"/>
              </a:rPr>
              <a:t>Elles absorbent plus de carbone qu'elles n'en rejettent.</a:t>
            </a:r>
            <a:endParaRPr lang="en-US" sz="3200" b="1" dirty="0">
              <a:solidFill>
                <a:schemeClr val="bg1"/>
              </a:solidFill>
              <a:latin typeface="Branding SemiBold" pitchFamily="2" charset="77"/>
              <a:ea typeface="+mn-lt"/>
              <a:cs typeface="+mn-lt"/>
            </a:endParaRPr>
          </a:p>
        </p:txBody>
      </p:sp>
      <p:sp>
        <p:nvSpPr>
          <p:cNvPr id="17" name="Rounded Rectangle 16">
            <a:extLst>
              <a:ext uri="{FF2B5EF4-FFF2-40B4-BE49-F238E27FC236}">
                <a16:creationId xmlns:a16="http://schemas.microsoft.com/office/drawing/2014/main" id="{FFA8D318-A3DF-3C45-A7D1-3A103F7C67BB}"/>
              </a:ext>
            </a:extLst>
          </p:cNvPr>
          <p:cNvSpPr/>
          <p:nvPr>
            <p:custDataLst>
              <p:tags r:id="rId4"/>
            </p:custDataLst>
          </p:nvPr>
        </p:nvSpPr>
        <p:spPr>
          <a:xfrm>
            <a:off x="8796414" y="1037468"/>
            <a:ext cx="2244525" cy="501682"/>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6ECE1C8-D596-104B-A602-E8705B8CC84E}"/>
              </a:ext>
            </a:extLst>
          </p:cNvPr>
          <p:cNvSpPr txBox="1"/>
          <p:nvPr>
            <p:custDataLst>
              <p:tags r:id="rId5"/>
            </p:custDataLst>
          </p:nvPr>
        </p:nvSpPr>
        <p:spPr>
          <a:xfrm>
            <a:off x="8806574" y="1144128"/>
            <a:ext cx="2244525" cy="323165"/>
          </a:xfrm>
          <a:prstGeom prst="rect">
            <a:avLst/>
          </a:prstGeom>
          <a:noFill/>
        </p:spPr>
        <p:txBody>
          <a:bodyPr wrap="none" rtlCol="0">
            <a:spAutoFit/>
          </a:bodyPr>
          <a:lstStyle/>
          <a:p>
            <a:pPr algn="ctr">
              <a:lnSpc>
                <a:spcPts val="1800"/>
              </a:lnSpc>
            </a:pPr>
            <a:r>
              <a:rPr lang="en-CA" b="1" dirty="0">
                <a:solidFill>
                  <a:srgbClr val="007A61"/>
                </a:solidFill>
                <a:latin typeface="Branding Black" pitchFamily="2" charset="77"/>
              </a:rPr>
              <a:t>BIOMASSE VIVANTE</a:t>
            </a:r>
          </a:p>
        </p:txBody>
      </p:sp>
      <p:sp>
        <p:nvSpPr>
          <p:cNvPr id="19" name="Rounded Rectangle 18">
            <a:extLst>
              <a:ext uri="{FF2B5EF4-FFF2-40B4-BE49-F238E27FC236}">
                <a16:creationId xmlns:a16="http://schemas.microsoft.com/office/drawing/2014/main" id="{F494CA02-6DF0-8040-A6D5-008AD1D1C121}"/>
              </a:ext>
            </a:extLst>
          </p:cNvPr>
          <p:cNvSpPr/>
          <p:nvPr>
            <p:custDataLst>
              <p:tags r:id="rId6"/>
            </p:custDataLst>
          </p:nvPr>
        </p:nvSpPr>
        <p:spPr>
          <a:xfrm>
            <a:off x="8806574" y="3189269"/>
            <a:ext cx="2244525" cy="501682"/>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74B7998-8A7C-0A45-9638-1EEA1854E276}"/>
              </a:ext>
            </a:extLst>
          </p:cNvPr>
          <p:cNvSpPr txBox="1"/>
          <p:nvPr>
            <p:custDataLst>
              <p:tags r:id="rId7"/>
            </p:custDataLst>
          </p:nvPr>
        </p:nvSpPr>
        <p:spPr>
          <a:xfrm>
            <a:off x="8900892" y="3295929"/>
            <a:ext cx="2076210" cy="323165"/>
          </a:xfrm>
          <a:prstGeom prst="rect">
            <a:avLst/>
          </a:prstGeom>
          <a:noFill/>
        </p:spPr>
        <p:txBody>
          <a:bodyPr wrap="none" rtlCol="0">
            <a:spAutoFit/>
          </a:bodyPr>
          <a:lstStyle/>
          <a:p>
            <a:pPr algn="ctr">
              <a:lnSpc>
                <a:spcPts val="1800"/>
              </a:lnSpc>
            </a:pPr>
            <a:r>
              <a:rPr lang="en-CA" b="1" dirty="0">
                <a:solidFill>
                  <a:srgbClr val="007A61"/>
                </a:solidFill>
                <a:latin typeface="Branding Black" pitchFamily="2" charset="77"/>
              </a:rPr>
              <a:t>BIOMASSE MORTE</a:t>
            </a:r>
          </a:p>
        </p:txBody>
      </p:sp>
      <p:sp>
        <p:nvSpPr>
          <p:cNvPr id="21" name="Rounded Rectangle 20">
            <a:extLst>
              <a:ext uri="{FF2B5EF4-FFF2-40B4-BE49-F238E27FC236}">
                <a16:creationId xmlns:a16="http://schemas.microsoft.com/office/drawing/2014/main" id="{1EF598E7-EE5F-1148-B402-318C1F404987}"/>
              </a:ext>
            </a:extLst>
          </p:cNvPr>
          <p:cNvSpPr/>
          <p:nvPr>
            <p:custDataLst>
              <p:tags r:id="rId8"/>
            </p:custDataLst>
          </p:nvPr>
        </p:nvSpPr>
        <p:spPr>
          <a:xfrm>
            <a:off x="8806574" y="5341070"/>
            <a:ext cx="2244525" cy="501682"/>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7CF90A3-E46C-CD45-A74E-7EF5C8442892}"/>
              </a:ext>
            </a:extLst>
          </p:cNvPr>
          <p:cNvSpPr txBox="1"/>
          <p:nvPr>
            <p:custDataLst>
              <p:tags r:id="rId9"/>
            </p:custDataLst>
          </p:nvPr>
        </p:nvSpPr>
        <p:spPr>
          <a:xfrm>
            <a:off x="9637472" y="5447730"/>
            <a:ext cx="603049" cy="323165"/>
          </a:xfrm>
          <a:prstGeom prst="rect">
            <a:avLst/>
          </a:prstGeom>
          <a:noFill/>
        </p:spPr>
        <p:txBody>
          <a:bodyPr wrap="none" rtlCol="0">
            <a:spAutoFit/>
          </a:bodyPr>
          <a:lstStyle/>
          <a:p>
            <a:pPr algn="ctr">
              <a:lnSpc>
                <a:spcPts val="1800"/>
              </a:lnSpc>
            </a:pPr>
            <a:r>
              <a:rPr lang="en-CA" b="1" dirty="0">
                <a:solidFill>
                  <a:srgbClr val="007A61"/>
                </a:solidFill>
                <a:latin typeface="Branding Black" pitchFamily="2" charset="77"/>
              </a:rPr>
              <a:t>SOL</a:t>
            </a:r>
          </a:p>
        </p:txBody>
      </p:sp>
      <p:pic>
        <p:nvPicPr>
          <p:cNvPr id="3" name="Picture 2">
            <a:extLst>
              <a:ext uri="{FF2B5EF4-FFF2-40B4-BE49-F238E27FC236}">
                <a16:creationId xmlns:a16="http://schemas.microsoft.com/office/drawing/2014/main" id="{61297E88-5BF3-5C44-877B-38C3B15610D1}"/>
              </a:ext>
            </a:extLst>
          </p:cNvPr>
          <p:cNvPicPr>
            <a:picLocks noChangeAspect="1"/>
          </p:cNvPicPr>
          <p:nvPr>
            <p:custDataLst>
              <p:tags r:id="rId10"/>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p:blipFill>
        <p:spPr>
          <a:xfrm>
            <a:off x="899426" y="1333295"/>
            <a:ext cx="2983255" cy="4460470"/>
          </a:xfrm>
          <a:prstGeom prst="rect">
            <a:avLst/>
          </a:prstGeom>
        </p:spPr>
      </p:pic>
      <p:sp>
        <p:nvSpPr>
          <p:cNvPr id="4" name="TextBox 3">
            <a:extLst>
              <a:ext uri="{FF2B5EF4-FFF2-40B4-BE49-F238E27FC236}">
                <a16:creationId xmlns:a16="http://schemas.microsoft.com/office/drawing/2014/main" id="{0C4C4E0D-986A-F56A-D853-A7F07286AA3F}"/>
              </a:ext>
            </a:extLst>
          </p:cNvPr>
          <p:cNvSpPr txBox="1"/>
          <p:nvPr>
            <p:custDataLst>
              <p:tags r:id="rId11"/>
            </p:custDataLst>
          </p:nvPr>
        </p:nvSpPr>
        <p:spPr>
          <a:xfrm>
            <a:off x="0" y="6483919"/>
            <a:ext cx="6096000" cy="307777"/>
          </a:xfrm>
          <a:prstGeom prst="rect">
            <a:avLst/>
          </a:prstGeom>
          <a:noFill/>
        </p:spPr>
        <p:txBody>
          <a:bodyPr wrap="square">
            <a:spAutoFit/>
          </a:bodyPr>
          <a:lstStyle/>
          <a:p>
            <a:r>
              <a:rPr lang="fr-FR" sz="1400" dirty="0">
                <a:solidFill>
                  <a:schemeClr val="bg1"/>
                </a:solidFill>
                <a:latin typeface="Branding MediumItalic" pitchFamily="2" charset="77"/>
                <a:cs typeface="Times New Roman" panose="02020603050405020304" pitchFamily="18" charset="0"/>
              </a:rPr>
              <a:t>Photo : </a:t>
            </a:r>
            <a:r>
              <a:rPr lang="fr-FR" sz="1400" dirty="0" err="1">
                <a:solidFill>
                  <a:schemeClr val="bg1"/>
                </a:solidFill>
                <a:latin typeface="Branding MediumItalic" pitchFamily="2" charset="77"/>
                <a:cs typeface="Times New Roman" panose="02020603050405020304" pitchFamily="18" charset="0"/>
              </a:rPr>
              <a:t>Ecological</a:t>
            </a:r>
            <a:r>
              <a:rPr lang="fr-FR" sz="1400" dirty="0">
                <a:solidFill>
                  <a:schemeClr val="bg1"/>
                </a:solidFill>
                <a:latin typeface="Branding MediumItalic" pitchFamily="2" charset="77"/>
                <a:cs typeface="Times New Roman" panose="02020603050405020304" pitchFamily="18" charset="0"/>
              </a:rPr>
              <a:t> </a:t>
            </a:r>
            <a:r>
              <a:rPr lang="fr-FR" sz="1400" dirty="0" err="1">
                <a:solidFill>
                  <a:schemeClr val="bg1"/>
                </a:solidFill>
                <a:latin typeface="Branding MediumItalic" pitchFamily="2" charset="77"/>
                <a:cs typeface="Times New Roman" panose="02020603050405020304" pitchFamily="18" charset="0"/>
              </a:rPr>
              <a:t>Landscape</a:t>
            </a:r>
            <a:r>
              <a:rPr lang="fr-FR" sz="1400" dirty="0">
                <a:solidFill>
                  <a:schemeClr val="bg1"/>
                </a:solidFill>
                <a:latin typeface="Branding MediumItalic" pitchFamily="2" charset="77"/>
                <a:cs typeface="Times New Roman" panose="02020603050405020304" pitchFamily="18" charset="0"/>
              </a:rPr>
              <a:t> Alliance</a:t>
            </a:r>
            <a:endParaRPr lang="en-CA" sz="1400" dirty="0">
              <a:solidFill>
                <a:schemeClr val="bg1"/>
              </a:solidFill>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418B8577-2C3B-DE71-FA44-75772D907A13}"/>
              </a:ext>
            </a:extLst>
          </p:cNvPr>
          <p:cNvPicPr>
            <a:picLocks noChangeAspect="1" noChangeArrowheads="1"/>
          </p:cNvPicPr>
          <p:nvPr>
            <p:custDataLst>
              <p:tags r:id="rId12"/>
            </p:custDataLst>
          </p:nvPr>
        </p:nvPicPr>
        <p:blipFill>
          <a:blip r:embed="rId1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47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p:bldP spid="21" grpId="0" animBg="1"/>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7B4DF0-CE6A-7A80-4B77-3631643DD591}"/>
              </a:ext>
            </a:extLst>
          </p:cNvPr>
          <p:cNvPicPr>
            <a:picLocks noChangeAspect="1"/>
          </p:cNvPicPr>
          <p:nvPr>
            <p:custDataLst>
              <p:tags r:id="rId1"/>
            </p:custDataLst>
          </p:nvPr>
        </p:nvPicPr>
        <p:blipFill>
          <a:blip r:embed="rId7"/>
          <a:stretch>
            <a:fillRect/>
          </a:stretch>
        </p:blipFill>
        <p:spPr>
          <a:xfrm>
            <a:off x="632777" y="2609850"/>
            <a:ext cx="11287125" cy="4248150"/>
          </a:xfrm>
          <a:prstGeom prst="rect">
            <a:avLst/>
          </a:prstGeom>
        </p:spPr>
      </p:pic>
      <p:sp>
        <p:nvSpPr>
          <p:cNvPr id="8" name="Content Placeholder 2">
            <a:extLst>
              <a:ext uri="{FF2B5EF4-FFF2-40B4-BE49-F238E27FC236}">
                <a16:creationId xmlns:a16="http://schemas.microsoft.com/office/drawing/2014/main" id="{06A02A3B-7461-B64F-B3D5-4FA4EAA5565D}"/>
              </a:ext>
            </a:extLst>
          </p:cNvPr>
          <p:cNvSpPr txBox="1">
            <a:spLocks/>
          </p:cNvSpPr>
          <p:nvPr>
            <p:custDataLst>
              <p:tags r:id="rId2"/>
            </p:custDataLst>
          </p:nvPr>
        </p:nvSpPr>
        <p:spPr>
          <a:xfrm>
            <a:off x="605606" y="397901"/>
            <a:ext cx="10577521" cy="30310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4800" b="1" dirty="0">
                <a:solidFill>
                  <a:srgbClr val="007A61"/>
                </a:solidFill>
                <a:latin typeface="Branding Black" pitchFamily="2" charset="77"/>
              </a:rPr>
              <a:t>LES PRAIRIES : </a:t>
            </a:r>
          </a:p>
          <a:p>
            <a:pPr marL="0" indent="0">
              <a:lnSpc>
                <a:spcPts val="4500"/>
              </a:lnSpc>
              <a:buFont typeface="Arial" panose="020B0604020202020204" pitchFamily="34" charset="0"/>
              <a:buNone/>
            </a:pPr>
            <a:r>
              <a:rPr lang="fr-FR" sz="4800" b="1" dirty="0">
                <a:solidFill>
                  <a:srgbClr val="007A61"/>
                </a:solidFill>
                <a:latin typeface="Branding Black" pitchFamily="2" charset="77"/>
              </a:rPr>
              <a:t>UN PUISSANT PUITS DE CARBONE</a:t>
            </a:r>
            <a:endParaRPr lang="en-CA" sz="4800" b="1" dirty="0">
              <a:solidFill>
                <a:srgbClr val="007A61"/>
              </a:solidFill>
              <a:latin typeface="Branding Black" pitchFamily="2" charset="77"/>
            </a:endParaRPr>
          </a:p>
        </p:txBody>
      </p:sp>
      <p:sp>
        <p:nvSpPr>
          <p:cNvPr id="2" name="Flowchart: Connector 1">
            <a:extLst>
              <a:ext uri="{FF2B5EF4-FFF2-40B4-BE49-F238E27FC236}">
                <a16:creationId xmlns:a16="http://schemas.microsoft.com/office/drawing/2014/main" id="{FB2C8B16-CF68-0491-C201-299462A0A9B6}"/>
              </a:ext>
            </a:extLst>
          </p:cNvPr>
          <p:cNvSpPr/>
          <p:nvPr>
            <p:custDataLst>
              <p:tags r:id="rId3"/>
            </p:custDataLst>
          </p:nvPr>
        </p:nvSpPr>
        <p:spPr>
          <a:xfrm>
            <a:off x="6656681" y="2329543"/>
            <a:ext cx="3320076" cy="3516086"/>
          </a:xfrm>
          <a:prstGeom prst="flowChartConnector">
            <a:avLst/>
          </a:prstGeom>
          <a:noFill/>
          <a:ln w="762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a:extLst>
              <a:ext uri="{FF2B5EF4-FFF2-40B4-BE49-F238E27FC236}">
                <a16:creationId xmlns:a16="http://schemas.microsoft.com/office/drawing/2014/main" id="{32C66B26-7918-798A-0057-572EE1ED0250}"/>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10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51AEE56-C8DC-AA49-AF78-5E2D572CE0C6}"/>
              </a:ext>
            </a:extLst>
          </p:cNvPr>
          <p:cNvSpPr txBox="1">
            <a:spLocks/>
          </p:cNvSpPr>
          <p:nvPr>
            <p:custDataLst>
              <p:tags r:id="rId1"/>
            </p:custDataLst>
          </p:nvPr>
        </p:nvSpPr>
        <p:spPr>
          <a:xfrm>
            <a:off x="5408605" y="2454484"/>
            <a:ext cx="6497256" cy="26888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200"/>
              </a:lnSpc>
              <a:buNone/>
            </a:pPr>
            <a:r>
              <a:rPr lang="fr-FR" sz="4900" b="1" dirty="0">
                <a:solidFill>
                  <a:srgbClr val="B73A71"/>
                </a:solidFill>
                <a:latin typeface="Branding Black" pitchFamily="2" charset="77"/>
              </a:rPr>
              <a:t>LES RACINES </a:t>
            </a:r>
            <a:r>
              <a:rPr lang="fr-FR" sz="4900" b="1" dirty="0">
                <a:solidFill>
                  <a:srgbClr val="783E63"/>
                </a:solidFill>
                <a:latin typeface="Branding Black" pitchFamily="2" charset="77"/>
              </a:rPr>
              <a:t>SONT LA CLÉ  DU STOCKAGE DU CARBONE.</a:t>
            </a:r>
            <a:endParaRPr lang="en-CA" sz="4800" b="1" dirty="0">
              <a:solidFill>
                <a:srgbClr val="B73A71"/>
              </a:solidFill>
              <a:latin typeface="Branding Black" pitchFamily="2" charset="77"/>
            </a:endParaRPr>
          </a:p>
        </p:txBody>
      </p:sp>
      <p:pic>
        <p:nvPicPr>
          <p:cNvPr id="3" name="Picture 2">
            <a:extLst>
              <a:ext uri="{FF2B5EF4-FFF2-40B4-BE49-F238E27FC236}">
                <a16:creationId xmlns:a16="http://schemas.microsoft.com/office/drawing/2014/main" id="{66952A38-2DD4-A942-9F43-80EAAB171F9B}"/>
              </a:ext>
            </a:extLst>
          </p:cNvPr>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290505" y="114300"/>
            <a:ext cx="5118100" cy="6629400"/>
          </a:xfrm>
          <a:prstGeom prst="rect">
            <a:avLst/>
          </a:prstGeom>
        </p:spPr>
      </p:pic>
      <p:sp>
        <p:nvSpPr>
          <p:cNvPr id="15" name="Rounded Rectangle 14">
            <a:extLst>
              <a:ext uri="{FF2B5EF4-FFF2-40B4-BE49-F238E27FC236}">
                <a16:creationId xmlns:a16="http://schemas.microsoft.com/office/drawing/2014/main" id="{0DEC201B-B5F5-924F-B1ED-6C94EBD0A192}"/>
              </a:ext>
            </a:extLst>
          </p:cNvPr>
          <p:cNvSpPr/>
          <p:nvPr>
            <p:custDataLst>
              <p:tags r:id="rId3"/>
            </p:custDataLst>
          </p:nvPr>
        </p:nvSpPr>
        <p:spPr>
          <a:xfrm>
            <a:off x="185587" y="4601452"/>
            <a:ext cx="1710669"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B556106-BB8B-BB48-A1A8-D66ED6E6CA6A}"/>
              </a:ext>
            </a:extLst>
          </p:cNvPr>
          <p:cNvSpPr txBox="1"/>
          <p:nvPr>
            <p:custDataLst>
              <p:tags r:id="rId4"/>
            </p:custDataLst>
          </p:nvPr>
        </p:nvSpPr>
        <p:spPr>
          <a:xfrm>
            <a:off x="334736" y="4689644"/>
            <a:ext cx="1430199" cy="453714"/>
          </a:xfrm>
          <a:prstGeom prst="rect">
            <a:avLst/>
          </a:prstGeom>
          <a:noFill/>
        </p:spPr>
        <p:txBody>
          <a:bodyPr wrap="none" rtlCol="0">
            <a:spAutoFit/>
          </a:bodyPr>
          <a:lstStyle/>
          <a:p>
            <a:pPr algn="ctr">
              <a:lnSpc>
                <a:spcPts val="1400"/>
              </a:lnSpc>
            </a:pPr>
            <a:r>
              <a:rPr lang="en-CA" sz="1600" b="1" dirty="0">
                <a:solidFill>
                  <a:srgbClr val="007A61"/>
                </a:solidFill>
                <a:latin typeface="Branding Bold" pitchFamily="2" charset="77"/>
              </a:rPr>
              <a:t>AGROPYRE </a:t>
            </a:r>
          </a:p>
          <a:p>
            <a:pPr algn="ctr">
              <a:lnSpc>
                <a:spcPts val="1400"/>
              </a:lnSpc>
            </a:pPr>
            <a:r>
              <a:rPr lang="en-CA" sz="1600" b="1" dirty="0">
                <a:solidFill>
                  <a:srgbClr val="007A61"/>
                </a:solidFill>
                <a:latin typeface="Branding Bold" pitchFamily="2" charset="77"/>
              </a:rPr>
              <a:t>DES PRAIRIES</a:t>
            </a:r>
          </a:p>
        </p:txBody>
      </p:sp>
      <p:sp>
        <p:nvSpPr>
          <p:cNvPr id="26" name="Rounded Rectangle 25">
            <a:extLst>
              <a:ext uri="{FF2B5EF4-FFF2-40B4-BE49-F238E27FC236}">
                <a16:creationId xmlns:a16="http://schemas.microsoft.com/office/drawing/2014/main" id="{99AC0600-221A-2C43-9026-D854C7BEEECE}"/>
              </a:ext>
            </a:extLst>
          </p:cNvPr>
          <p:cNvSpPr/>
          <p:nvPr>
            <p:custDataLst>
              <p:tags r:id="rId5"/>
            </p:custDataLst>
          </p:nvPr>
        </p:nvSpPr>
        <p:spPr>
          <a:xfrm>
            <a:off x="1953309" y="5184749"/>
            <a:ext cx="1710669"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FBC4F951-A85A-6942-A413-6E02EF1A28E2}"/>
              </a:ext>
            </a:extLst>
          </p:cNvPr>
          <p:cNvSpPr txBox="1"/>
          <p:nvPr>
            <p:custDataLst>
              <p:tags r:id="rId6"/>
            </p:custDataLst>
          </p:nvPr>
        </p:nvSpPr>
        <p:spPr>
          <a:xfrm>
            <a:off x="2165778" y="5272941"/>
            <a:ext cx="1303562" cy="453714"/>
          </a:xfrm>
          <a:prstGeom prst="rect">
            <a:avLst/>
          </a:prstGeom>
          <a:noFill/>
        </p:spPr>
        <p:txBody>
          <a:bodyPr wrap="none" rtlCol="0">
            <a:spAutoFit/>
          </a:bodyPr>
          <a:lstStyle/>
          <a:p>
            <a:pPr algn="ctr">
              <a:lnSpc>
                <a:spcPts val="1400"/>
              </a:lnSpc>
            </a:pPr>
            <a:r>
              <a:rPr lang="en-CA" sz="1600" b="1" dirty="0">
                <a:solidFill>
                  <a:srgbClr val="007A61"/>
                </a:solidFill>
                <a:latin typeface="Branding Bold" pitchFamily="2" charset="77"/>
              </a:rPr>
              <a:t>BARBON DE </a:t>
            </a:r>
          </a:p>
          <a:p>
            <a:pPr algn="ctr">
              <a:lnSpc>
                <a:spcPts val="1400"/>
              </a:lnSpc>
            </a:pPr>
            <a:r>
              <a:rPr lang="en-CA" sz="1600" b="1" dirty="0">
                <a:solidFill>
                  <a:srgbClr val="007A61"/>
                </a:solidFill>
                <a:latin typeface="Branding Bold" pitchFamily="2" charset="77"/>
              </a:rPr>
              <a:t>GÉRARD</a:t>
            </a:r>
          </a:p>
        </p:txBody>
      </p:sp>
      <p:sp>
        <p:nvSpPr>
          <p:cNvPr id="28" name="Rounded Rectangle 27">
            <a:extLst>
              <a:ext uri="{FF2B5EF4-FFF2-40B4-BE49-F238E27FC236}">
                <a16:creationId xmlns:a16="http://schemas.microsoft.com/office/drawing/2014/main" id="{40270A9F-E8CA-314A-8DC2-A40BD0260789}"/>
              </a:ext>
            </a:extLst>
          </p:cNvPr>
          <p:cNvSpPr/>
          <p:nvPr>
            <p:custDataLst>
              <p:tags r:id="rId7"/>
            </p:custDataLst>
          </p:nvPr>
        </p:nvSpPr>
        <p:spPr>
          <a:xfrm>
            <a:off x="3697936" y="5850469"/>
            <a:ext cx="1710669" cy="572516"/>
          </a:xfrm>
          <a:prstGeom prst="round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04BD6EB-F911-E946-946E-979E96D3FDFC}"/>
              </a:ext>
            </a:extLst>
          </p:cNvPr>
          <p:cNvSpPr txBox="1"/>
          <p:nvPr>
            <p:custDataLst>
              <p:tags r:id="rId8"/>
            </p:custDataLst>
          </p:nvPr>
        </p:nvSpPr>
        <p:spPr>
          <a:xfrm>
            <a:off x="3847089" y="5938661"/>
            <a:ext cx="1430199" cy="453714"/>
          </a:xfrm>
          <a:prstGeom prst="rect">
            <a:avLst/>
          </a:prstGeom>
          <a:noFill/>
        </p:spPr>
        <p:txBody>
          <a:bodyPr wrap="none" rtlCol="0">
            <a:spAutoFit/>
          </a:bodyPr>
          <a:lstStyle/>
          <a:p>
            <a:pPr algn="ctr">
              <a:lnSpc>
                <a:spcPts val="1400"/>
              </a:lnSpc>
            </a:pPr>
            <a:r>
              <a:rPr lang="en-CA" sz="1600" b="1" dirty="0">
                <a:solidFill>
                  <a:srgbClr val="007A61"/>
                </a:solidFill>
                <a:latin typeface="Branding Bold" pitchFamily="2" charset="77"/>
              </a:rPr>
              <a:t>HERBE </a:t>
            </a:r>
          </a:p>
          <a:p>
            <a:pPr algn="ctr">
              <a:lnSpc>
                <a:spcPts val="1400"/>
              </a:lnSpc>
            </a:pPr>
            <a:r>
              <a:rPr lang="en-CA" sz="1600" b="1" dirty="0">
                <a:solidFill>
                  <a:srgbClr val="007A61"/>
                </a:solidFill>
                <a:latin typeface="Branding Bold" pitchFamily="2" charset="77"/>
              </a:rPr>
              <a:t>DES PRAIRIES</a:t>
            </a:r>
          </a:p>
        </p:txBody>
      </p:sp>
      <p:sp>
        <p:nvSpPr>
          <p:cNvPr id="30" name="TextBox 29">
            <a:extLst>
              <a:ext uri="{FF2B5EF4-FFF2-40B4-BE49-F238E27FC236}">
                <a16:creationId xmlns:a16="http://schemas.microsoft.com/office/drawing/2014/main" id="{29B93001-5FC0-9048-AE6C-0AEF59F65421}"/>
              </a:ext>
            </a:extLst>
          </p:cNvPr>
          <p:cNvSpPr txBox="1"/>
          <p:nvPr>
            <p:custDataLst>
              <p:tags r:id="rId9"/>
            </p:custDataLst>
          </p:nvPr>
        </p:nvSpPr>
        <p:spPr>
          <a:xfrm>
            <a:off x="-634487" y="6524115"/>
            <a:ext cx="5061485" cy="307777"/>
          </a:xfrm>
          <a:prstGeom prst="rect">
            <a:avLst/>
          </a:prstGeom>
          <a:noFill/>
        </p:spPr>
        <p:txBody>
          <a:bodyPr wrap="square">
            <a:spAutoFit/>
          </a:bodyPr>
          <a:lstStyle/>
          <a:p>
            <a:pPr algn="ctr"/>
            <a:r>
              <a:rPr lang="en-US" sz="1400" dirty="0">
                <a:effectLst/>
                <a:latin typeface="Branding MediumItalic" pitchFamily="2" charset="77"/>
                <a:ea typeface="Calibri" panose="020F0502020204030204" pitchFamily="34" charset="0"/>
                <a:cs typeface="Times New Roman" panose="02020603050405020304" pitchFamily="18" charset="0"/>
              </a:rPr>
              <a:t>Photo</a:t>
            </a:r>
            <a:r>
              <a:rPr lang="en-US" sz="1400" dirty="0">
                <a:latin typeface="Branding MediumItalic" pitchFamily="2" charset="77"/>
                <a:ea typeface="Calibri" panose="020F0502020204030204" pitchFamily="34" charset="0"/>
                <a:cs typeface="Times New Roman" panose="02020603050405020304" pitchFamily="18" charset="0"/>
              </a:rPr>
              <a:t>s de</a:t>
            </a:r>
            <a:r>
              <a:rPr lang="en-US" sz="1400" dirty="0">
                <a:effectLst/>
                <a:latin typeface="Branding MediumItalic" pitchFamily="2" charset="77"/>
                <a:ea typeface="Calibri" panose="020F0502020204030204" pitchFamily="34" charset="0"/>
                <a:cs typeface="Times New Roman" panose="02020603050405020304" pitchFamily="18" charset="0"/>
              </a:rPr>
              <a:t> Jim Richardson, National Geographic</a:t>
            </a:r>
          </a:p>
        </p:txBody>
      </p:sp>
      <p:pic>
        <p:nvPicPr>
          <p:cNvPr id="2" name="Picture 2">
            <a:extLst>
              <a:ext uri="{FF2B5EF4-FFF2-40B4-BE49-F238E27FC236}">
                <a16:creationId xmlns:a16="http://schemas.microsoft.com/office/drawing/2014/main" id="{E81845DD-3A0F-4297-5C3C-C7390E213863}"/>
              </a:ext>
            </a:extLst>
          </p:cNvPr>
          <p:cNvPicPr>
            <a:picLocks noChangeAspect="1" noChangeArrowheads="1"/>
          </p:cNvPicPr>
          <p:nvPr>
            <p:custDataLst>
              <p:tags r:id="rId10"/>
            </p:custDataLst>
          </p:nvPr>
        </p:nvPicPr>
        <p:blipFill>
          <a:blip r:embed="rId1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7002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6BB8AB-C126-58FE-4EF7-4616CB1F003B}"/>
              </a:ext>
            </a:extLst>
          </p:cNvPr>
          <p:cNvSpPr txBox="1">
            <a:spLocks/>
          </p:cNvSpPr>
          <p:nvPr>
            <p:custDataLst>
              <p:tags r:id="rId1"/>
            </p:custDataLst>
          </p:nvPr>
        </p:nvSpPr>
        <p:spPr>
          <a:xfrm>
            <a:off x="0" y="583383"/>
            <a:ext cx="12192000" cy="1377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200"/>
              </a:lnSpc>
              <a:buNone/>
            </a:pPr>
            <a:r>
              <a:rPr lang="fr-FR" sz="4800" b="1" dirty="0">
                <a:solidFill>
                  <a:srgbClr val="B73A71"/>
                </a:solidFill>
                <a:latin typeface="Branding Black" pitchFamily="2" charset="77"/>
              </a:rPr>
              <a:t>LES RACINES </a:t>
            </a:r>
            <a:r>
              <a:rPr lang="fr-FR" sz="4800" b="1" dirty="0">
                <a:solidFill>
                  <a:srgbClr val="783E63"/>
                </a:solidFill>
                <a:latin typeface="Branding Black" pitchFamily="2" charset="77"/>
              </a:rPr>
              <a:t>SONT LA CLÉ  DU STOCKAGE DU CARBONE.</a:t>
            </a:r>
            <a:endParaRPr lang="en-CA" sz="4400" b="1" dirty="0">
              <a:solidFill>
                <a:srgbClr val="B73A71"/>
              </a:solidFill>
              <a:latin typeface="Branding Black" pitchFamily="2" charset="77"/>
            </a:endParaRPr>
          </a:p>
        </p:txBody>
      </p:sp>
      <p:pic>
        <p:nvPicPr>
          <p:cNvPr id="2" name="Picture 2">
            <a:extLst>
              <a:ext uri="{FF2B5EF4-FFF2-40B4-BE49-F238E27FC236}">
                <a16:creationId xmlns:a16="http://schemas.microsoft.com/office/drawing/2014/main" id="{D087AAA2-5844-9568-BBD3-2493A61737E7}"/>
              </a:ext>
            </a:extLst>
          </p:cNvPr>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pic>
        <p:nvPicPr>
          <p:cNvPr id="7" name="Online Media 6" title="Gardiens des prairies (avec sous-titres)">
            <a:hlinkClick r:id="" action="ppaction://media"/>
            <a:extLst>
              <a:ext uri="{FF2B5EF4-FFF2-40B4-BE49-F238E27FC236}">
                <a16:creationId xmlns:a16="http://schemas.microsoft.com/office/drawing/2014/main" id="{EFC6464D-7CFF-6A0A-4D03-79C40D0B7ED6}"/>
              </a:ext>
            </a:extLst>
          </p:cNvPr>
          <p:cNvPicPr>
            <a:picLocks noGrp="1" noRot="1" noChangeAspect="1"/>
          </p:cNvPicPr>
          <p:nvPr>
            <p:ph sz="half" idx="1"/>
            <a:videoFile r:link="rId3"/>
            <p:custDataLst>
              <p:tags r:id="rId4"/>
            </p:custDataLst>
          </p:nvPr>
        </p:nvPicPr>
        <p:blipFill>
          <a:blip r:embed="rId9"/>
          <a:stretch>
            <a:fillRect/>
          </a:stretch>
        </p:blipFill>
        <p:spPr>
          <a:xfrm>
            <a:off x="2399874" y="2098357"/>
            <a:ext cx="7392252" cy="4176260"/>
          </a:xfrm>
          <a:prstGeom prst="rect">
            <a:avLst/>
          </a:prstGeom>
        </p:spPr>
      </p:pic>
    </p:spTree>
    <p:extLst>
      <p:ext uri="{BB962C8B-B14F-4D97-AF65-F5344CB8AC3E}">
        <p14:creationId xmlns:p14="http://schemas.microsoft.com/office/powerpoint/2010/main" val="323049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extLst>
    <p:ext uri="{6950BFC3-D8DA-4A85-94F7-54DA5524770B}">
      <p188:commentRel xmlns:p188="http://schemas.microsoft.com/office/powerpoint/2018/8/main" r:id="rId7"/>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2C31933-33F3-F74D-A8CA-6E6991E6820D}"/>
              </a:ext>
            </a:extLst>
          </p:cNvPr>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6064251" y="0"/>
            <a:ext cx="6134100" cy="6858000"/>
          </a:xfrm>
          <a:prstGeom prst="rect">
            <a:avLst/>
          </a:prstGeom>
        </p:spPr>
      </p:pic>
      <p:pic>
        <p:nvPicPr>
          <p:cNvPr id="3" name="Picture 2">
            <a:extLst>
              <a:ext uri="{FF2B5EF4-FFF2-40B4-BE49-F238E27FC236}">
                <a16:creationId xmlns:a16="http://schemas.microsoft.com/office/drawing/2014/main" id="{0DB4EC4A-3AEF-9742-9573-CDB12BA07721}"/>
              </a:ext>
            </a:extLst>
          </p:cNvPr>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5205" y="0"/>
            <a:ext cx="6121400" cy="6858000"/>
          </a:xfrm>
          <a:prstGeom prst="rect">
            <a:avLst/>
          </a:prstGeom>
        </p:spPr>
      </p:pic>
      <p:sp>
        <p:nvSpPr>
          <p:cNvPr id="8" name="Rectangle 7">
            <a:extLst>
              <a:ext uri="{FF2B5EF4-FFF2-40B4-BE49-F238E27FC236}">
                <a16:creationId xmlns:a16="http://schemas.microsoft.com/office/drawing/2014/main" id="{ABF7FED1-848B-5247-906F-A90F6915B0C0}"/>
              </a:ext>
            </a:extLst>
          </p:cNvPr>
          <p:cNvSpPr/>
          <p:nvPr>
            <p:custDataLst>
              <p:tags r:id="rId3"/>
            </p:custDataLst>
          </p:nvPr>
        </p:nvSpPr>
        <p:spPr>
          <a:xfrm>
            <a:off x="-5205" y="-1"/>
            <a:ext cx="12192000" cy="2360951"/>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F32FDEA6-1725-F947-AD52-4ABAFFBA1EC1}"/>
              </a:ext>
            </a:extLst>
          </p:cNvPr>
          <p:cNvSpPr txBox="1">
            <a:spLocks/>
          </p:cNvSpPr>
          <p:nvPr>
            <p:custDataLst>
              <p:tags r:id="rId4"/>
            </p:custDataLst>
          </p:nvPr>
        </p:nvSpPr>
        <p:spPr>
          <a:xfrm>
            <a:off x="-5205"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fr-FR" sz="4800" b="1" dirty="0">
                <a:solidFill>
                  <a:srgbClr val="007A61"/>
                </a:solidFill>
                <a:latin typeface="Branding Black" pitchFamily="2" charset="77"/>
              </a:rPr>
              <a:t>« LE CARBONE PART EN FUMÉE »</a:t>
            </a:r>
            <a:r>
              <a:rPr lang="en-US" sz="3200" baseline="30000" dirty="0">
                <a:solidFill>
                  <a:srgbClr val="007A61"/>
                </a:solidFill>
                <a:effectLst/>
                <a:latin typeface="Calibri" panose="020F0502020204030204" pitchFamily="34" charset="0"/>
                <a:ea typeface="Calibri" panose="020F0502020204030204" pitchFamily="34" charset="0"/>
                <a:cs typeface="Calibri" panose="020F0502020204030204" pitchFamily="34" charset="0"/>
              </a:rPr>
              <a:t>1</a:t>
            </a:r>
            <a:endParaRPr lang="en-CA" sz="4800" b="1" dirty="0">
              <a:solidFill>
                <a:srgbClr val="007A61"/>
              </a:solidFill>
              <a:latin typeface="Branding Black" pitchFamily="2" charset="77"/>
            </a:endParaRPr>
          </a:p>
        </p:txBody>
      </p:sp>
      <p:sp>
        <p:nvSpPr>
          <p:cNvPr id="6" name="TextBox 5">
            <a:extLst>
              <a:ext uri="{FF2B5EF4-FFF2-40B4-BE49-F238E27FC236}">
                <a16:creationId xmlns:a16="http://schemas.microsoft.com/office/drawing/2014/main" id="{34FA3508-8748-AB79-0E23-A910EFFC0518}"/>
              </a:ext>
            </a:extLst>
          </p:cNvPr>
          <p:cNvSpPr txBox="1"/>
          <p:nvPr>
            <p:custDataLst>
              <p:tags r:id="rId5"/>
            </p:custDataLst>
          </p:nvPr>
        </p:nvSpPr>
        <p:spPr>
          <a:xfrm>
            <a:off x="12700" y="1304938"/>
            <a:ext cx="12166599" cy="810478"/>
          </a:xfrm>
          <a:prstGeom prst="rect">
            <a:avLst/>
          </a:prstGeom>
          <a:noFill/>
        </p:spPr>
        <p:txBody>
          <a:bodyPr wrap="square">
            <a:spAutoFit/>
          </a:bodyPr>
          <a:lstStyle/>
          <a:p>
            <a:pPr algn="ctr">
              <a:lnSpc>
                <a:spcPts val="2800"/>
              </a:lnSpc>
            </a:pPr>
            <a:r>
              <a:rPr lang="fr-FR" sz="2800" b="1" dirty="0">
                <a:latin typeface="Branding SemiBold" pitchFamily="2" charset="77"/>
              </a:rPr>
              <a:t>Les prairies peuvent constituer des puits de carbone plus fiables que nos forêts dans les zones sujettes aux incendies de forêt !</a:t>
            </a:r>
            <a:endParaRPr lang="en-CA" sz="2800" b="1" dirty="0">
              <a:latin typeface="Branding SemiBold" pitchFamily="2" charset="77"/>
            </a:endParaRPr>
          </a:p>
        </p:txBody>
      </p:sp>
      <p:pic>
        <p:nvPicPr>
          <p:cNvPr id="2" name="Picture 2">
            <a:extLst>
              <a:ext uri="{FF2B5EF4-FFF2-40B4-BE49-F238E27FC236}">
                <a16:creationId xmlns:a16="http://schemas.microsoft.com/office/drawing/2014/main" id="{B45EEC11-3CBD-F89F-E310-525C6D5413E3}"/>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52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7EF680-928E-1A08-B2F6-C239DE52EAD5}"/>
              </a:ext>
            </a:extLst>
          </p:cNvPr>
          <p:cNvPicPr>
            <a:picLocks noChangeAspect="1"/>
          </p:cNvPicPr>
          <p:nvPr>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01AA2AF0-06C5-5B4C-A417-AB3360EBAFFD}"/>
              </a:ext>
            </a:extLst>
          </p:cNvPr>
          <p:cNvSpPr/>
          <p:nvPr>
            <p:custDataLst>
              <p:tags r:id="rId2"/>
            </p:custDataLst>
          </p:nvPr>
        </p:nvSpPr>
        <p:spPr>
          <a:xfrm>
            <a:off x="-5205" y="0"/>
            <a:ext cx="12192000" cy="1518306"/>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6375F154-7683-1645-A2BF-DC4CF7C4FBB0}"/>
              </a:ext>
            </a:extLst>
          </p:cNvPr>
          <p:cNvSpPr txBox="1">
            <a:spLocks/>
          </p:cNvSpPr>
          <p:nvPr>
            <p:custDataLst>
              <p:tags r:id="rId3"/>
            </p:custDataLst>
          </p:nvPr>
        </p:nvSpPr>
        <p:spPr>
          <a:xfrm>
            <a:off x="-5205"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LE DUO DYNAMIQUE</a:t>
            </a:r>
          </a:p>
        </p:txBody>
      </p:sp>
      <p:sp>
        <p:nvSpPr>
          <p:cNvPr id="14" name="Oval 13">
            <a:extLst>
              <a:ext uri="{FF2B5EF4-FFF2-40B4-BE49-F238E27FC236}">
                <a16:creationId xmlns:a16="http://schemas.microsoft.com/office/drawing/2014/main" id="{53EED5F9-91E6-B743-A85D-561CA7CA34ED}"/>
              </a:ext>
            </a:extLst>
          </p:cNvPr>
          <p:cNvSpPr/>
          <p:nvPr>
            <p:custDataLst>
              <p:tags r:id="rId4"/>
            </p:custDataLst>
          </p:nvPr>
        </p:nvSpPr>
        <p:spPr>
          <a:xfrm>
            <a:off x="2085202" y="4656337"/>
            <a:ext cx="2732758" cy="273275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1E4C65D-4492-7B4D-8957-1B1792E02D63}"/>
              </a:ext>
            </a:extLst>
          </p:cNvPr>
          <p:cNvSpPr txBox="1"/>
          <p:nvPr>
            <p:custDataLst>
              <p:tags r:id="rId5"/>
            </p:custDataLst>
          </p:nvPr>
        </p:nvSpPr>
        <p:spPr>
          <a:xfrm>
            <a:off x="2085203" y="5195091"/>
            <a:ext cx="2732757" cy="656846"/>
          </a:xfrm>
          <a:prstGeom prst="rect">
            <a:avLst/>
          </a:prstGeom>
          <a:noFill/>
        </p:spPr>
        <p:txBody>
          <a:bodyPr wrap="square" rtlCol="0">
            <a:spAutoFit/>
          </a:bodyPr>
          <a:lstStyle/>
          <a:p>
            <a:pPr algn="ctr">
              <a:lnSpc>
                <a:spcPts val="2200"/>
              </a:lnSpc>
            </a:pPr>
            <a:r>
              <a:rPr lang="en-CA" sz="2400" b="1" dirty="0">
                <a:solidFill>
                  <a:schemeClr val="bg1"/>
                </a:solidFill>
                <a:latin typeface="Branding Black" pitchFamily="2" charset="77"/>
              </a:rPr>
              <a:t>DES MILIEUX HUMIDES </a:t>
            </a:r>
            <a:endParaRPr lang="en-CA" sz="2400" dirty="0">
              <a:solidFill>
                <a:schemeClr val="bg1"/>
              </a:solidFill>
              <a:latin typeface="Branding MediumItalic" pitchFamily="2" charset="77"/>
            </a:endParaRPr>
          </a:p>
        </p:txBody>
      </p:sp>
      <p:sp>
        <p:nvSpPr>
          <p:cNvPr id="17" name="Oval 16">
            <a:extLst>
              <a:ext uri="{FF2B5EF4-FFF2-40B4-BE49-F238E27FC236}">
                <a16:creationId xmlns:a16="http://schemas.microsoft.com/office/drawing/2014/main" id="{9A7F2B4E-4AAB-1447-A892-7C37F7DC0783}"/>
              </a:ext>
            </a:extLst>
          </p:cNvPr>
          <p:cNvSpPr/>
          <p:nvPr>
            <p:custDataLst>
              <p:tags r:id="rId6"/>
            </p:custDataLst>
          </p:nvPr>
        </p:nvSpPr>
        <p:spPr>
          <a:xfrm>
            <a:off x="3805565" y="3249627"/>
            <a:ext cx="1563538" cy="156353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98529EE-D9DB-524E-8700-55418E9BC8F1}"/>
              </a:ext>
            </a:extLst>
          </p:cNvPr>
          <p:cNvSpPr/>
          <p:nvPr>
            <p:custDataLst>
              <p:tags r:id="rId7"/>
            </p:custDataLst>
          </p:nvPr>
        </p:nvSpPr>
        <p:spPr>
          <a:xfrm>
            <a:off x="1534059" y="3092799"/>
            <a:ext cx="1563538" cy="156353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CC4655F4-23DC-D74E-A4F9-9E08D633587E}"/>
              </a:ext>
            </a:extLst>
          </p:cNvPr>
          <p:cNvSpPr/>
          <p:nvPr>
            <p:custDataLst>
              <p:tags r:id="rId8"/>
            </p:custDataLst>
          </p:nvPr>
        </p:nvSpPr>
        <p:spPr>
          <a:xfrm>
            <a:off x="8736715" y="1981850"/>
            <a:ext cx="2732758" cy="2732758"/>
          </a:xfrm>
          <a:prstGeom prst="ellipse">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7B00308E-4069-964A-9BF0-48937A3F70BA}"/>
              </a:ext>
            </a:extLst>
          </p:cNvPr>
          <p:cNvSpPr txBox="1"/>
          <p:nvPr>
            <p:custDataLst>
              <p:tags r:id="rId9"/>
            </p:custDataLst>
          </p:nvPr>
        </p:nvSpPr>
        <p:spPr>
          <a:xfrm>
            <a:off x="8883647" y="2395255"/>
            <a:ext cx="2446411" cy="2067489"/>
          </a:xfrm>
          <a:prstGeom prst="rect">
            <a:avLst/>
          </a:prstGeom>
          <a:noFill/>
        </p:spPr>
        <p:txBody>
          <a:bodyPr wrap="square" rtlCol="0">
            <a:spAutoFit/>
          </a:bodyPr>
          <a:lstStyle/>
          <a:p>
            <a:pPr algn="ctr">
              <a:lnSpc>
                <a:spcPts val="2200"/>
              </a:lnSpc>
            </a:pPr>
            <a:r>
              <a:rPr lang="fr-FR" sz="2400" b="1" dirty="0">
                <a:solidFill>
                  <a:schemeClr val="bg1"/>
                </a:solidFill>
                <a:latin typeface="Branding Black" pitchFamily="2" charset="77"/>
              </a:rPr>
              <a:t>LES PRAIRIES CONSTITUENT L'HABITAT DES HAUTES TERRES POUR LES MILIEUX HUMIDES.</a:t>
            </a:r>
            <a:endParaRPr lang="en-CA" sz="2400" dirty="0">
              <a:solidFill>
                <a:schemeClr val="bg1"/>
              </a:solidFill>
              <a:latin typeface="Branding MediumItalic" pitchFamily="2" charset="77"/>
            </a:endParaRPr>
          </a:p>
        </p:txBody>
      </p:sp>
      <p:pic>
        <p:nvPicPr>
          <p:cNvPr id="2" name="Picture 2">
            <a:extLst>
              <a:ext uri="{FF2B5EF4-FFF2-40B4-BE49-F238E27FC236}">
                <a16:creationId xmlns:a16="http://schemas.microsoft.com/office/drawing/2014/main" id="{D8FF3F01-3889-06FA-3BFD-A8D9EDF9A7F1}"/>
              </a:ext>
            </a:extLst>
          </p:cNvPr>
          <p:cNvPicPr>
            <a:picLocks noChangeAspect="1" noChangeArrowheads="1"/>
          </p:cNvPicPr>
          <p:nvPr>
            <p:custDataLst>
              <p:tags r:id="rId10"/>
            </p:custDataLst>
          </p:nvPr>
        </p:nvPicPr>
        <p:blipFill>
          <a:blip r:embed="rId1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094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B70424-CF2D-F941-B0EA-15726386DD09}"/>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5219815E-9AA0-BA4A-89FF-88FEEDFBD360}"/>
              </a:ext>
            </a:extLst>
          </p:cNvPr>
          <p:cNvSpPr txBox="1">
            <a:spLocks/>
          </p:cNvSpPr>
          <p:nvPr>
            <p:custDataLst>
              <p:tags r:id="rId2"/>
            </p:custDataLst>
          </p:nvPr>
        </p:nvSpPr>
        <p:spPr>
          <a:xfrm>
            <a:off x="5029200" y="845369"/>
            <a:ext cx="6663128" cy="14274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800" b="1" dirty="0">
                <a:solidFill>
                  <a:srgbClr val="783E63"/>
                </a:solidFill>
                <a:latin typeface="Branding Black" pitchFamily="2" charset="77"/>
              </a:rPr>
              <a:t>QU'EST-CE QU'UN </a:t>
            </a:r>
            <a:r>
              <a:rPr lang="en-CA" sz="4800" b="1" dirty="0">
                <a:solidFill>
                  <a:srgbClr val="B73A71"/>
                </a:solidFill>
                <a:latin typeface="Branding Black" pitchFamily="2" charset="77"/>
              </a:rPr>
              <a:t>MILIEU HUMIDE ?</a:t>
            </a:r>
          </a:p>
        </p:txBody>
      </p:sp>
      <p:sp>
        <p:nvSpPr>
          <p:cNvPr id="6" name="TextBox 5">
            <a:extLst>
              <a:ext uri="{FF2B5EF4-FFF2-40B4-BE49-F238E27FC236}">
                <a16:creationId xmlns:a16="http://schemas.microsoft.com/office/drawing/2014/main" id="{1090E446-1593-0E08-D097-4F5592931A20}"/>
              </a:ext>
            </a:extLst>
          </p:cNvPr>
          <p:cNvSpPr txBox="1"/>
          <p:nvPr>
            <p:custDataLst>
              <p:tags r:id="rId3"/>
            </p:custDataLst>
          </p:nvPr>
        </p:nvSpPr>
        <p:spPr>
          <a:xfrm>
            <a:off x="5029200" y="3690348"/>
            <a:ext cx="6663128" cy="1169551"/>
          </a:xfrm>
          <a:prstGeom prst="rect">
            <a:avLst/>
          </a:prstGeom>
          <a:noFill/>
        </p:spPr>
        <p:txBody>
          <a:bodyPr wrap="square" lIns="91440" tIns="45720" rIns="91440" bIns="45720" anchor="t">
            <a:spAutoFit/>
          </a:bodyPr>
          <a:lstStyle/>
          <a:p>
            <a:pPr>
              <a:lnSpc>
                <a:spcPts val="2800"/>
              </a:lnSpc>
            </a:pPr>
            <a:r>
              <a:rPr lang="en-US" sz="2600" b="1" dirty="0">
                <a:latin typeface="Branding Black"/>
              </a:rPr>
              <a:t>Les milieux </a:t>
            </a:r>
            <a:r>
              <a:rPr lang="en-US" sz="2600" b="1" dirty="0" err="1">
                <a:latin typeface="Branding Black"/>
              </a:rPr>
              <a:t>humides</a:t>
            </a:r>
            <a:r>
              <a:rPr lang="en-US" sz="2600" b="1" dirty="0">
                <a:latin typeface="Branding Black"/>
              </a:rPr>
              <a:t> </a:t>
            </a:r>
            <a:r>
              <a:rPr lang="fr-FR" sz="2600" b="1" dirty="0">
                <a:latin typeface="Branding SemiBold"/>
              </a:rPr>
              <a:t>sont des terrains recouverts d'eau pendant une partie ou la majeure partie de l'année.</a:t>
            </a:r>
            <a:endParaRPr lang="en-CA" sz="2600" b="1" dirty="0">
              <a:latin typeface="Branding SemiBold"/>
            </a:endParaRPr>
          </a:p>
        </p:txBody>
      </p:sp>
      <p:pic>
        <p:nvPicPr>
          <p:cNvPr id="2" name="Picture 2">
            <a:extLst>
              <a:ext uri="{FF2B5EF4-FFF2-40B4-BE49-F238E27FC236}">
                <a16:creationId xmlns:a16="http://schemas.microsoft.com/office/drawing/2014/main" id="{13A66210-A310-431A-B2D5-8B4C0D2002D3}"/>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59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73145E2-E3E0-4849-A4D5-F42626A37F00}"/>
              </a:ext>
            </a:extLst>
          </p:cNvPr>
          <p:cNvPicPr>
            <a:picLocks noChangeAspect="1"/>
          </p:cNvPicPr>
          <p:nvPr>
            <p:custDataLst>
              <p:tags r:id="rId1"/>
            </p:custDataLst>
          </p:nvPr>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Explosion 2 23">
            <a:extLst>
              <a:ext uri="{FF2B5EF4-FFF2-40B4-BE49-F238E27FC236}">
                <a16:creationId xmlns:a16="http://schemas.microsoft.com/office/drawing/2014/main" id="{6AB48572-E57F-4C4E-BDDF-F812BD9D21CD}"/>
              </a:ext>
            </a:extLst>
          </p:cNvPr>
          <p:cNvSpPr/>
          <p:nvPr>
            <p:custDataLst>
              <p:tags r:id="rId2"/>
            </p:custDataLst>
          </p:nvPr>
        </p:nvSpPr>
        <p:spPr>
          <a:xfrm rot="1716270">
            <a:off x="5579888" y="2526323"/>
            <a:ext cx="2448419" cy="1789048"/>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B9183CC-5837-C948-B127-6A503EBF2EA4}"/>
              </a:ext>
            </a:extLst>
          </p:cNvPr>
          <p:cNvSpPr txBox="1"/>
          <p:nvPr>
            <p:custDataLst>
              <p:tags r:id="rId3"/>
            </p:custDataLst>
          </p:nvPr>
        </p:nvSpPr>
        <p:spPr>
          <a:xfrm>
            <a:off x="5747731" y="3066452"/>
            <a:ext cx="1854038" cy="553998"/>
          </a:xfrm>
          <a:prstGeom prst="rect">
            <a:avLst/>
          </a:prstGeom>
          <a:noFill/>
        </p:spPr>
        <p:txBody>
          <a:bodyPr wrap="square" rtlCol="0">
            <a:spAutoFit/>
          </a:bodyPr>
          <a:lstStyle/>
          <a:p>
            <a:pPr algn="ctr">
              <a:lnSpc>
                <a:spcPts val="1800"/>
              </a:lnSpc>
            </a:pPr>
            <a:r>
              <a:rPr lang="en-CA" b="1" dirty="0">
                <a:solidFill>
                  <a:srgbClr val="E9E642"/>
                </a:solidFill>
                <a:latin typeface="Branding Black" pitchFamily="2" charset="77"/>
              </a:rPr>
              <a:t>STOCKE LE CARBONE !</a:t>
            </a:r>
            <a:endParaRPr lang="en-CA" dirty="0">
              <a:solidFill>
                <a:schemeClr val="bg1"/>
              </a:solidFill>
              <a:latin typeface="Branding MediumItalic" pitchFamily="2" charset="77"/>
            </a:endParaRPr>
          </a:p>
        </p:txBody>
      </p:sp>
      <p:sp>
        <p:nvSpPr>
          <p:cNvPr id="25" name="Explosion 2 24">
            <a:extLst>
              <a:ext uri="{FF2B5EF4-FFF2-40B4-BE49-F238E27FC236}">
                <a16:creationId xmlns:a16="http://schemas.microsoft.com/office/drawing/2014/main" id="{B063BA0C-ABB1-2F4D-959F-6B3CC3C4D5B8}"/>
              </a:ext>
            </a:extLst>
          </p:cNvPr>
          <p:cNvSpPr/>
          <p:nvPr>
            <p:custDataLst>
              <p:tags r:id="rId4"/>
            </p:custDataLst>
          </p:nvPr>
        </p:nvSpPr>
        <p:spPr>
          <a:xfrm rot="949419">
            <a:off x="2806030" y="4132601"/>
            <a:ext cx="2849254" cy="2081936"/>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Explosion 2 26">
            <a:extLst>
              <a:ext uri="{FF2B5EF4-FFF2-40B4-BE49-F238E27FC236}">
                <a16:creationId xmlns:a16="http://schemas.microsoft.com/office/drawing/2014/main" id="{FBC27F5A-F4B4-4C43-A453-4FA7B9FF711A}"/>
              </a:ext>
            </a:extLst>
          </p:cNvPr>
          <p:cNvSpPr/>
          <p:nvPr>
            <p:custDataLst>
              <p:tags r:id="rId5"/>
            </p:custDataLst>
          </p:nvPr>
        </p:nvSpPr>
        <p:spPr>
          <a:xfrm rot="1396464">
            <a:off x="1615258" y="2285081"/>
            <a:ext cx="2448419" cy="1789048"/>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CB33FB6E-701A-7E45-9BD5-764041EF6B35}"/>
              </a:ext>
            </a:extLst>
          </p:cNvPr>
          <p:cNvSpPr txBox="1"/>
          <p:nvPr>
            <p:custDataLst>
              <p:tags r:id="rId6"/>
            </p:custDataLst>
          </p:nvPr>
        </p:nvSpPr>
        <p:spPr>
          <a:xfrm>
            <a:off x="1817550" y="2882178"/>
            <a:ext cx="1854038" cy="553998"/>
          </a:xfrm>
          <a:prstGeom prst="rect">
            <a:avLst/>
          </a:prstGeom>
          <a:noFill/>
        </p:spPr>
        <p:txBody>
          <a:bodyPr wrap="square" rtlCol="0">
            <a:spAutoFit/>
          </a:bodyPr>
          <a:lstStyle/>
          <a:p>
            <a:pPr algn="ctr">
              <a:lnSpc>
                <a:spcPts val="1800"/>
              </a:lnSpc>
            </a:pPr>
            <a:r>
              <a:rPr lang="en-CA" b="1" dirty="0">
                <a:solidFill>
                  <a:srgbClr val="E9E642"/>
                </a:solidFill>
                <a:latin typeface="Branding Black" pitchFamily="2" charset="77"/>
              </a:rPr>
              <a:t>SOURCE </a:t>
            </a:r>
          </a:p>
          <a:p>
            <a:pPr algn="ctr">
              <a:lnSpc>
                <a:spcPts val="1800"/>
              </a:lnSpc>
            </a:pPr>
            <a:r>
              <a:rPr lang="en-CA" b="1" dirty="0">
                <a:solidFill>
                  <a:srgbClr val="E9E642"/>
                </a:solidFill>
                <a:latin typeface="Branding Black" pitchFamily="2" charset="77"/>
              </a:rPr>
              <a:t>D'EAU !</a:t>
            </a:r>
            <a:endParaRPr lang="en-CA" dirty="0">
              <a:solidFill>
                <a:schemeClr val="bg1"/>
              </a:solidFill>
              <a:latin typeface="Branding MediumItalic" pitchFamily="2" charset="77"/>
            </a:endParaRPr>
          </a:p>
        </p:txBody>
      </p:sp>
      <p:sp>
        <p:nvSpPr>
          <p:cNvPr id="31" name="TextBox 30">
            <a:extLst>
              <a:ext uri="{FF2B5EF4-FFF2-40B4-BE49-F238E27FC236}">
                <a16:creationId xmlns:a16="http://schemas.microsoft.com/office/drawing/2014/main" id="{5B27CE36-D790-AD42-B3CC-CB328579B9C5}"/>
              </a:ext>
            </a:extLst>
          </p:cNvPr>
          <p:cNvSpPr txBox="1"/>
          <p:nvPr>
            <p:custDataLst>
              <p:tags r:id="rId7"/>
            </p:custDataLst>
          </p:nvPr>
        </p:nvSpPr>
        <p:spPr>
          <a:xfrm>
            <a:off x="3221982" y="4896570"/>
            <a:ext cx="1854038" cy="553998"/>
          </a:xfrm>
          <a:prstGeom prst="rect">
            <a:avLst/>
          </a:prstGeom>
          <a:noFill/>
        </p:spPr>
        <p:txBody>
          <a:bodyPr wrap="square" rtlCol="0">
            <a:spAutoFit/>
          </a:bodyPr>
          <a:lstStyle/>
          <a:p>
            <a:pPr algn="ctr">
              <a:lnSpc>
                <a:spcPts val="1800"/>
              </a:lnSpc>
            </a:pPr>
            <a:r>
              <a:rPr lang="en-CA" b="1" dirty="0">
                <a:solidFill>
                  <a:srgbClr val="E9E642"/>
                </a:solidFill>
                <a:latin typeface="Branding Black" pitchFamily="2" charset="77"/>
              </a:rPr>
              <a:t>STOCKE </a:t>
            </a:r>
          </a:p>
          <a:p>
            <a:pPr algn="ctr">
              <a:lnSpc>
                <a:spcPts val="1800"/>
              </a:lnSpc>
            </a:pPr>
            <a:r>
              <a:rPr lang="en-CA" b="1" dirty="0">
                <a:solidFill>
                  <a:srgbClr val="E9E642"/>
                </a:solidFill>
                <a:latin typeface="Branding Black" pitchFamily="2" charset="77"/>
              </a:rPr>
              <a:t>L'EAU !</a:t>
            </a:r>
            <a:endParaRPr lang="en-CA" dirty="0">
              <a:solidFill>
                <a:schemeClr val="bg1"/>
              </a:solidFill>
              <a:latin typeface="Branding MediumItalic" pitchFamily="2" charset="77"/>
            </a:endParaRPr>
          </a:p>
        </p:txBody>
      </p:sp>
      <p:sp>
        <p:nvSpPr>
          <p:cNvPr id="32" name="Explosion 2 31">
            <a:extLst>
              <a:ext uri="{FF2B5EF4-FFF2-40B4-BE49-F238E27FC236}">
                <a16:creationId xmlns:a16="http://schemas.microsoft.com/office/drawing/2014/main" id="{E3C1092F-56A8-5242-B389-D3715BFAEFA5}"/>
              </a:ext>
            </a:extLst>
          </p:cNvPr>
          <p:cNvSpPr/>
          <p:nvPr>
            <p:custDataLst>
              <p:tags r:id="rId8"/>
            </p:custDataLst>
          </p:nvPr>
        </p:nvSpPr>
        <p:spPr>
          <a:xfrm rot="1396464">
            <a:off x="8701403" y="4875800"/>
            <a:ext cx="2793196" cy="1790468"/>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637F0C6D-2182-0D4B-B842-98051B336FEC}"/>
              </a:ext>
            </a:extLst>
          </p:cNvPr>
          <p:cNvSpPr txBox="1"/>
          <p:nvPr>
            <p:custDataLst>
              <p:tags r:id="rId9"/>
            </p:custDataLst>
          </p:nvPr>
        </p:nvSpPr>
        <p:spPr>
          <a:xfrm>
            <a:off x="8973645" y="5541070"/>
            <a:ext cx="2115117" cy="553998"/>
          </a:xfrm>
          <a:prstGeom prst="rect">
            <a:avLst/>
          </a:prstGeom>
          <a:noFill/>
        </p:spPr>
        <p:txBody>
          <a:bodyPr wrap="square" rtlCol="0">
            <a:spAutoFit/>
          </a:bodyPr>
          <a:lstStyle/>
          <a:p>
            <a:pPr algn="ctr">
              <a:lnSpc>
                <a:spcPts val="1800"/>
              </a:lnSpc>
            </a:pPr>
            <a:r>
              <a:rPr lang="en-CA" b="1" dirty="0">
                <a:solidFill>
                  <a:srgbClr val="E9E642"/>
                </a:solidFill>
                <a:latin typeface="Branding Black" pitchFamily="2" charset="77"/>
              </a:rPr>
              <a:t>EFFET RAFRAÎCHISSANT !</a:t>
            </a:r>
            <a:endParaRPr lang="en-CA" dirty="0">
              <a:solidFill>
                <a:schemeClr val="bg1"/>
              </a:solidFill>
              <a:latin typeface="Branding MediumItalic" pitchFamily="2" charset="77"/>
            </a:endParaRPr>
          </a:p>
        </p:txBody>
      </p:sp>
      <p:sp>
        <p:nvSpPr>
          <p:cNvPr id="15" name="Rectangle 14">
            <a:extLst>
              <a:ext uri="{FF2B5EF4-FFF2-40B4-BE49-F238E27FC236}">
                <a16:creationId xmlns:a16="http://schemas.microsoft.com/office/drawing/2014/main" id="{B8510B87-2360-6F46-A7D3-4C9245D7F6CC}"/>
              </a:ext>
            </a:extLst>
          </p:cNvPr>
          <p:cNvSpPr/>
          <p:nvPr>
            <p:custDataLst>
              <p:tags r:id="rId10"/>
            </p:custDataLst>
          </p:nvPr>
        </p:nvSpPr>
        <p:spPr>
          <a:xfrm>
            <a:off x="-5205" y="0"/>
            <a:ext cx="12192000" cy="1518306"/>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2A5862F3-F780-3A4C-AD78-CFFB068BFDA1}"/>
              </a:ext>
            </a:extLst>
          </p:cNvPr>
          <p:cNvSpPr txBox="1">
            <a:spLocks/>
          </p:cNvSpPr>
          <p:nvPr>
            <p:custDataLst>
              <p:tags r:id="rId11"/>
            </p:custDataLst>
          </p:nvPr>
        </p:nvSpPr>
        <p:spPr>
          <a:xfrm>
            <a:off x="-5205"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fr-FR" sz="4800" b="1" dirty="0">
                <a:solidFill>
                  <a:srgbClr val="007A61"/>
                </a:solidFill>
                <a:latin typeface="Branding Black" pitchFamily="2" charset="77"/>
              </a:rPr>
              <a:t>LES AVANTAGES DES MILIEUX HUMIDES</a:t>
            </a:r>
            <a:endParaRPr lang="en-CA" sz="4800" b="1" dirty="0">
              <a:solidFill>
                <a:srgbClr val="007A61"/>
              </a:solidFill>
              <a:latin typeface="Branding Black" pitchFamily="2" charset="77"/>
            </a:endParaRPr>
          </a:p>
        </p:txBody>
      </p:sp>
      <p:sp>
        <p:nvSpPr>
          <p:cNvPr id="29" name="Explosion 2 28">
            <a:extLst>
              <a:ext uri="{FF2B5EF4-FFF2-40B4-BE49-F238E27FC236}">
                <a16:creationId xmlns:a16="http://schemas.microsoft.com/office/drawing/2014/main" id="{A047C53D-AA6D-3144-B4ED-E575593B05EE}"/>
              </a:ext>
            </a:extLst>
          </p:cNvPr>
          <p:cNvSpPr/>
          <p:nvPr>
            <p:custDataLst>
              <p:tags r:id="rId12"/>
            </p:custDataLst>
          </p:nvPr>
        </p:nvSpPr>
        <p:spPr>
          <a:xfrm rot="845984">
            <a:off x="8845696" y="1704545"/>
            <a:ext cx="2849254" cy="2081936"/>
          </a:xfrm>
          <a:prstGeom prst="irregularSeal2">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8DF44C6B-87F8-2041-93B6-72FC454156D3}"/>
              </a:ext>
            </a:extLst>
          </p:cNvPr>
          <p:cNvSpPr txBox="1"/>
          <p:nvPr>
            <p:custDataLst>
              <p:tags r:id="rId13"/>
            </p:custDataLst>
          </p:nvPr>
        </p:nvSpPr>
        <p:spPr>
          <a:xfrm>
            <a:off x="9290774" y="2629005"/>
            <a:ext cx="1854038" cy="323165"/>
          </a:xfrm>
          <a:prstGeom prst="rect">
            <a:avLst/>
          </a:prstGeom>
          <a:noFill/>
        </p:spPr>
        <p:txBody>
          <a:bodyPr wrap="square" rtlCol="0">
            <a:spAutoFit/>
          </a:bodyPr>
          <a:lstStyle/>
          <a:p>
            <a:pPr algn="ctr">
              <a:lnSpc>
                <a:spcPts val="1800"/>
              </a:lnSpc>
            </a:pPr>
            <a:r>
              <a:rPr lang="en-CA" b="1" dirty="0">
                <a:solidFill>
                  <a:srgbClr val="E9E642"/>
                </a:solidFill>
                <a:latin typeface="Branding Black" pitchFamily="2" charset="77"/>
              </a:rPr>
              <a:t>BIODIVERSITÉ !</a:t>
            </a:r>
            <a:endParaRPr lang="en-CA" dirty="0">
              <a:solidFill>
                <a:schemeClr val="bg1"/>
              </a:solidFill>
              <a:latin typeface="Branding MediumItalic" pitchFamily="2" charset="77"/>
            </a:endParaRPr>
          </a:p>
        </p:txBody>
      </p:sp>
      <p:pic>
        <p:nvPicPr>
          <p:cNvPr id="2" name="Picture 2">
            <a:extLst>
              <a:ext uri="{FF2B5EF4-FFF2-40B4-BE49-F238E27FC236}">
                <a16:creationId xmlns:a16="http://schemas.microsoft.com/office/drawing/2014/main" id="{937F4CBA-DB10-5881-69D1-03AA11C2FC41}"/>
              </a:ext>
            </a:extLst>
          </p:cNvPr>
          <p:cNvPicPr>
            <a:picLocks noChangeAspect="1" noChangeArrowheads="1"/>
          </p:cNvPicPr>
          <p:nvPr>
            <p:custDataLst>
              <p:tags r:id="rId14"/>
            </p:custDataLst>
          </p:nvPr>
        </p:nvPicPr>
        <p:blipFill>
          <a:blip r:embed="rId1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3290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769541-A380-C84B-9DAE-8052AFB18ECB}"/>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9E69C206-1A06-304C-B237-46792C92ED7E}"/>
              </a:ext>
            </a:extLst>
          </p:cNvPr>
          <p:cNvSpPr txBox="1">
            <a:spLocks/>
          </p:cNvSpPr>
          <p:nvPr>
            <p:custDataLst>
              <p:tags r:id="rId2"/>
            </p:custDataLst>
          </p:nvPr>
        </p:nvSpPr>
        <p:spPr>
          <a:xfrm>
            <a:off x="863600" y="4933554"/>
            <a:ext cx="10515600" cy="14066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4800" b="1" dirty="0">
                <a:solidFill>
                  <a:schemeClr val="bg1"/>
                </a:solidFill>
                <a:latin typeface="Branding Black" pitchFamily="2" charset="77"/>
              </a:rPr>
              <a:t>LES PRAIRIES ET LES MILIEUX </a:t>
            </a:r>
          </a:p>
          <a:p>
            <a:pPr marL="0" indent="0">
              <a:lnSpc>
                <a:spcPts val="4500"/>
              </a:lnSpc>
              <a:buFont typeface="Arial" panose="020B0604020202020204" pitchFamily="34" charset="0"/>
              <a:buNone/>
            </a:pPr>
            <a:r>
              <a:rPr lang="fr-FR" sz="4800" b="1" dirty="0">
                <a:solidFill>
                  <a:schemeClr val="bg1"/>
                </a:solidFill>
                <a:latin typeface="Branding Black" pitchFamily="2" charset="77"/>
              </a:rPr>
              <a:t>HUMIDES SONT </a:t>
            </a:r>
            <a:r>
              <a:rPr lang="en-CA" sz="4800" b="1" dirty="0">
                <a:solidFill>
                  <a:srgbClr val="FFFF66"/>
                </a:solidFill>
                <a:latin typeface="Branding Black" pitchFamily="2" charset="77"/>
              </a:rPr>
              <a:t>EN DANGER</a:t>
            </a:r>
          </a:p>
        </p:txBody>
      </p:sp>
      <p:pic>
        <p:nvPicPr>
          <p:cNvPr id="2" name="Picture 2">
            <a:extLst>
              <a:ext uri="{FF2B5EF4-FFF2-40B4-BE49-F238E27FC236}">
                <a16:creationId xmlns:a16="http://schemas.microsoft.com/office/drawing/2014/main" id="{43BA38E4-FD03-020F-0163-2A2653C0D663}"/>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30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F41801-C088-0742-B740-5875C8C849E4}"/>
              </a:ext>
            </a:extLst>
          </p:cNvPr>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0"/>
            <a:ext cx="6108702" cy="6858000"/>
          </a:xfrm>
          <a:prstGeom prst="rect">
            <a:avLst/>
          </a:prstGeom>
        </p:spPr>
      </p:pic>
      <p:pic>
        <p:nvPicPr>
          <p:cNvPr id="8" name="Picture 7">
            <a:extLst>
              <a:ext uri="{FF2B5EF4-FFF2-40B4-BE49-F238E27FC236}">
                <a16:creationId xmlns:a16="http://schemas.microsoft.com/office/drawing/2014/main" id="{266D2840-2C1F-FB41-B05B-3F4D312F251C}"/>
              </a:ext>
            </a:extLst>
          </p:cNvPr>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6108702" y="0"/>
            <a:ext cx="6073138" cy="6858000"/>
          </a:xfrm>
          <a:prstGeom prst="rect">
            <a:avLst/>
          </a:prstGeom>
        </p:spPr>
      </p:pic>
      <p:sp>
        <p:nvSpPr>
          <p:cNvPr id="9" name="Rounded Rectangle 8">
            <a:extLst>
              <a:ext uri="{FF2B5EF4-FFF2-40B4-BE49-F238E27FC236}">
                <a16:creationId xmlns:a16="http://schemas.microsoft.com/office/drawing/2014/main" id="{17F32B27-0B55-D64D-B4DA-350FACA02850}"/>
              </a:ext>
            </a:extLst>
          </p:cNvPr>
          <p:cNvSpPr/>
          <p:nvPr>
            <p:custDataLst>
              <p:tags r:id="rId3"/>
            </p:custDataLst>
          </p:nvPr>
        </p:nvSpPr>
        <p:spPr>
          <a:xfrm>
            <a:off x="3360420" y="1391920"/>
            <a:ext cx="5471160" cy="20726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93D33F1-63A5-4CD9-90DE-F8E168309305}"/>
              </a:ext>
            </a:extLst>
          </p:cNvPr>
          <p:cNvSpPr>
            <a:spLocks noGrp="1"/>
          </p:cNvSpPr>
          <p:nvPr>
            <p:ph idx="1"/>
            <p:custDataLst>
              <p:tags r:id="rId4"/>
            </p:custDataLst>
          </p:nvPr>
        </p:nvSpPr>
        <p:spPr>
          <a:xfrm>
            <a:off x="3360420" y="1581127"/>
            <a:ext cx="5471160" cy="1847873"/>
          </a:xfrm>
        </p:spPr>
        <p:txBody>
          <a:bodyPr vert="horz" lIns="91440" tIns="45720" rIns="91440" bIns="45720" rtlCol="0" anchor="t">
            <a:normAutofit lnSpcReduction="10000"/>
          </a:bodyPr>
          <a:lstStyle/>
          <a:p>
            <a:pPr marL="0" indent="0" algn="ctr">
              <a:buNone/>
            </a:pPr>
            <a:r>
              <a:rPr lang="fr-FR" b="1" dirty="0">
                <a:latin typeface="Branding SemiBold"/>
              </a:rPr>
              <a:t>Qu'est-ce qu'une cuvette de marée sur la côte de la Nouvelle-Écosse a-t-elle en commun avec la toundra alpine de la Colombie-Britannique ?</a:t>
            </a:r>
            <a:endParaRPr lang="en-US" b="1" dirty="0">
              <a:latin typeface="Branding SemiBold"/>
              <a:cs typeface="Calibri" panose="020F0502020204030204"/>
            </a:endParaRPr>
          </a:p>
        </p:txBody>
      </p:sp>
      <p:sp>
        <p:nvSpPr>
          <p:cNvPr id="10" name="Rounded Rectangle 9">
            <a:extLst>
              <a:ext uri="{FF2B5EF4-FFF2-40B4-BE49-F238E27FC236}">
                <a16:creationId xmlns:a16="http://schemas.microsoft.com/office/drawing/2014/main" id="{377757C6-180A-A04E-BD8C-80BAD9E6FBFD}"/>
              </a:ext>
            </a:extLst>
          </p:cNvPr>
          <p:cNvSpPr/>
          <p:nvPr>
            <p:custDataLst>
              <p:tags r:id="rId5"/>
            </p:custDataLst>
          </p:nvPr>
        </p:nvSpPr>
        <p:spPr>
          <a:xfrm>
            <a:off x="3360420" y="3772535"/>
            <a:ext cx="5471160" cy="1754505"/>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26F1F6-4E04-E067-9BA7-90BC97B4CB8D}"/>
              </a:ext>
            </a:extLst>
          </p:cNvPr>
          <p:cNvSpPr txBox="1"/>
          <p:nvPr>
            <p:custDataLst>
              <p:tags r:id="rId6"/>
            </p:custDataLst>
          </p:nvPr>
        </p:nvSpPr>
        <p:spPr>
          <a:xfrm>
            <a:off x="3385824" y="3882487"/>
            <a:ext cx="5471160" cy="1644553"/>
          </a:xfrm>
          <a:prstGeom prst="rect">
            <a:avLst/>
          </a:prstGeom>
          <a:noFill/>
        </p:spPr>
        <p:txBody>
          <a:bodyPr wrap="square" rtlCol="0">
            <a:spAutoFit/>
          </a:bodyPr>
          <a:lstStyle/>
          <a:p>
            <a:pPr algn="ctr">
              <a:lnSpc>
                <a:spcPts val="4000"/>
              </a:lnSpc>
            </a:pPr>
            <a:r>
              <a:rPr lang="fr-FR" sz="4800" b="1" dirty="0">
                <a:solidFill>
                  <a:srgbClr val="E9E642"/>
                </a:solidFill>
                <a:latin typeface="Branding Black" pitchFamily="2" charset="77"/>
              </a:rPr>
              <a:t>CE SONT TOUS LES DEUX DES ÉCOSYSTÈMES !</a:t>
            </a:r>
            <a:endParaRPr lang="en-CA" sz="4800" b="1" dirty="0">
              <a:solidFill>
                <a:srgbClr val="E9E642"/>
              </a:solidFill>
              <a:latin typeface="Branding Black" pitchFamily="2" charset="77"/>
            </a:endParaRPr>
          </a:p>
        </p:txBody>
      </p:sp>
      <p:pic>
        <p:nvPicPr>
          <p:cNvPr id="2" name="Picture 2">
            <a:extLst>
              <a:ext uri="{FF2B5EF4-FFF2-40B4-BE49-F238E27FC236}">
                <a16:creationId xmlns:a16="http://schemas.microsoft.com/office/drawing/2014/main" id="{92C43C36-1D11-5B17-E28D-CA29D7E6F00F}"/>
              </a:ext>
            </a:extLst>
          </p:cNvPr>
          <p:cNvPicPr>
            <a:picLocks noChangeAspect="1" noChangeArrowheads="1"/>
          </p:cNvPicPr>
          <p:nvPr>
            <p:custDataLst>
              <p:tags r:id="rId7"/>
            </p:custDataLst>
          </p:nvPr>
        </p:nvPicPr>
        <p:blipFill>
          <a:blip r:embed="rId1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7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D5262E-7462-7543-8726-B1D39D010729}"/>
              </a:ext>
            </a:extLst>
          </p:cNvPr>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94950AA3-34BC-384F-A44D-244A9DF51251}"/>
              </a:ext>
            </a:extLst>
          </p:cNvPr>
          <p:cNvSpPr txBox="1"/>
          <p:nvPr>
            <p:custDataLst>
              <p:tags r:id="rId2"/>
            </p:custDataLst>
          </p:nvPr>
        </p:nvSpPr>
        <p:spPr>
          <a:xfrm>
            <a:off x="2082525" y="3902417"/>
            <a:ext cx="1854038" cy="323165"/>
          </a:xfrm>
          <a:prstGeom prst="rect">
            <a:avLst/>
          </a:prstGeom>
          <a:noFill/>
        </p:spPr>
        <p:txBody>
          <a:bodyPr wrap="square" rtlCol="0">
            <a:spAutoFit/>
          </a:bodyPr>
          <a:lstStyle/>
          <a:p>
            <a:pPr>
              <a:lnSpc>
                <a:spcPts val="1800"/>
              </a:lnSpc>
            </a:pPr>
            <a:r>
              <a:rPr lang="en-CA" sz="1600" b="1">
                <a:latin typeface="Branding Black" pitchFamily="2" charset="77"/>
              </a:rPr>
              <a:t>EDMONTON</a:t>
            </a:r>
            <a:endParaRPr lang="en-CA" sz="1600">
              <a:latin typeface="Branding MediumItalic" pitchFamily="2" charset="77"/>
            </a:endParaRPr>
          </a:p>
        </p:txBody>
      </p:sp>
      <p:sp>
        <p:nvSpPr>
          <p:cNvPr id="9" name="TextBox 8">
            <a:extLst>
              <a:ext uri="{FF2B5EF4-FFF2-40B4-BE49-F238E27FC236}">
                <a16:creationId xmlns:a16="http://schemas.microsoft.com/office/drawing/2014/main" id="{890E7880-1F08-FF45-BFEF-143DD1F43E00}"/>
              </a:ext>
            </a:extLst>
          </p:cNvPr>
          <p:cNvSpPr txBox="1"/>
          <p:nvPr>
            <p:custDataLst>
              <p:tags r:id="rId3"/>
            </p:custDataLst>
          </p:nvPr>
        </p:nvSpPr>
        <p:spPr>
          <a:xfrm>
            <a:off x="4718883" y="5670257"/>
            <a:ext cx="1854038" cy="323165"/>
          </a:xfrm>
          <a:prstGeom prst="rect">
            <a:avLst/>
          </a:prstGeom>
          <a:noFill/>
        </p:spPr>
        <p:txBody>
          <a:bodyPr wrap="square" rtlCol="0">
            <a:spAutoFit/>
          </a:bodyPr>
          <a:lstStyle/>
          <a:p>
            <a:pPr algn="r">
              <a:lnSpc>
                <a:spcPts val="1800"/>
              </a:lnSpc>
            </a:pPr>
            <a:r>
              <a:rPr lang="en-CA" sz="1600" b="1">
                <a:latin typeface="Branding Black" pitchFamily="2" charset="77"/>
              </a:rPr>
              <a:t>REGINA</a:t>
            </a:r>
            <a:endParaRPr lang="en-CA" sz="1600">
              <a:latin typeface="Branding MediumItalic" pitchFamily="2" charset="77"/>
            </a:endParaRPr>
          </a:p>
        </p:txBody>
      </p:sp>
      <p:sp>
        <p:nvSpPr>
          <p:cNvPr id="10" name="TextBox 9">
            <a:extLst>
              <a:ext uri="{FF2B5EF4-FFF2-40B4-BE49-F238E27FC236}">
                <a16:creationId xmlns:a16="http://schemas.microsoft.com/office/drawing/2014/main" id="{0F81AD15-2313-4142-B8BD-86BB2EFB2D2D}"/>
              </a:ext>
            </a:extLst>
          </p:cNvPr>
          <p:cNvSpPr txBox="1"/>
          <p:nvPr>
            <p:custDataLst>
              <p:tags r:id="rId4"/>
            </p:custDataLst>
          </p:nvPr>
        </p:nvSpPr>
        <p:spPr>
          <a:xfrm>
            <a:off x="8386643" y="6168097"/>
            <a:ext cx="1854038" cy="323165"/>
          </a:xfrm>
          <a:prstGeom prst="rect">
            <a:avLst/>
          </a:prstGeom>
          <a:noFill/>
        </p:spPr>
        <p:txBody>
          <a:bodyPr wrap="square" rtlCol="0">
            <a:spAutoFit/>
          </a:bodyPr>
          <a:lstStyle/>
          <a:p>
            <a:pPr algn="r">
              <a:lnSpc>
                <a:spcPts val="1800"/>
              </a:lnSpc>
            </a:pPr>
            <a:r>
              <a:rPr lang="en-CA" sz="1600" b="1">
                <a:latin typeface="Branding Black" pitchFamily="2" charset="77"/>
              </a:rPr>
              <a:t>WINNIPEG</a:t>
            </a:r>
            <a:endParaRPr lang="en-CA" sz="1600">
              <a:latin typeface="Branding MediumItalic" pitchFamily="2" charset="77"/>
            </a:endParaRPr>
          </a:p>
        </p:txBody>
      </p:sp>
      <p:sp>
        <p:nvSpPr>
          <p:cNvPr id="11" name="Rounded Rectangle 10">
            <a:extLst>
              <a:ext uri="{FF2B5EF4-FFF2-40B4-BE49-F238E27FC236}">
                <a16:creationId xmlns:a16="http://schemas.microsoft.com/office/drawing/2014/main" id="{F7402727-5584-2B43-9C15-C048933C08E3}"/>
              </a:ext>
            </a:extLst>
          </p:cNvPr>
          <p:cNvSpPr/>
          <p:nvPr>
            <p:custDataLst>
              <p:tags r:id="rId5"/>
            </p:custDataLst>
          </p:nvPr>
        </p:nvSpPr>
        <p:spPr>
          <a:xfrm>
            <a:off x="4643120" y="3272008"/>
            <a:ext cx="2661918" cy="1259352"/>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06CDFD5-B918-CF4F-8DA0-2BEA86D7EF8B}"/>
              </a:ext>
            </a:extLst>
          </p:cNvPr>
          <p:cNvSpPr txBox="1"/>
          <p:nvPr>
            <p:custDataLst>
              <p:tags r:id="rId6"/>
            </p:custDataLst>
          </p:nvPr>
        </p:nvSpPr>
        <p:spPr>
          <a:xfrm>
            <a:off x="4643120" y="3478455"/>
            <a:ext cx="2661919" cy="784830"/>
          </a:xfrm>
          <a:prstGeom prst="rect">
            <a:avLst/>
          </a:prstGeom>
          <a:noFill/>
        </p:spPr>
        <p:txBody>
          <a:bodyPr wrap="square" rtlCol="0">
            <a:spAutoFit/>
          </a:bodyPr>
          <a:lstStyle/>
          <a:p>
            <a:pPr algn="ctr">
              <a:lnSpc>
                <a:spcPts val="1800"/>
              </a:lnSpc>
            </a:pPr>
            <a:r>
              <a:rPr lang="fr-FR" b="1" dirty="0">
                <a:solidFill>
                  <a:srgbClr val="E9E642"/>
                </a:solidFill>
                <a:latin typeface="Branding Black" pitchFamily="2" charset="77"/>
              </a:rPr>
              <a:t>ÉTENDUE ORIGINALE DES PRAIRIES  INDIGÈNES DU CANADA</a:t>
            </a:r>
            <a:endParaRPr lang="en-CA" dirty="0">
              <a:solidFill>
                <a:schemeClr val="bg1"/>
              </a:solidFill>
              <a:latin typeface="Branding MediumItalic" pitchFamily="2" charset="77"/>
            </a:endParaRPr>
          </a:p>
        </p:txBody>
      </p:sp>
      <p:sp>
        <p:nvSpPr>
          <p:cNvPr id="5" name="Content Placeholder 2">
            <a:extLst>
              <a:ext uri="{FF2B5EF4-FFF2-40B4-BE49-F238E27FC236}">
                <a16:creationId xmlns:a16="http://schemas.microsoft.com/office/drawing/2014/main" id="{E8467788-E913-9F45-93F2-D3735B9F167F}"/>
              </a:ext>
            </a:extLst>
          </p:cNvPr>
          <p:cNvSpPr txBox="1">
            <a:spLocks/>
          </p:cNvSpPr>
          <p:nvPr>
            <p:custDataLst>
              <p:tags r:id="rId7"/>
            </p:custDataLst>
          </p:nvPr>
        </p:nvSpPr>
        <p:spPr>
          <a:xfrm>
            <a:off x="922578" y="583383"/>
            <a:ext cx="8874565" cy="14888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800" b="1" dirty="0">
                <a:solidFill>
                  <a:srgbClr val="783E63"/>
                </a:solidFill>
                <a:latin typeface="Branding Black" pitchFamily="2" charset="77"/>
              </a:rPr>
              <a:t>Entre 75 et 90 % des prairies </a:t>
            </a:r>
            <a:r>
              <a:rPr lang="en-CA" sz="4800" b="1" dirty="0" err="1">
                <a:solidFill>
                  <a:srgbClr val="B73A71"/>
                </a:solidFill>
                <a:latin typeface="Branding Black" pitchFamily="2" charset="77"/>
              </a:rPr>
              <a:t>ont</a:t>
            </a:r>
            <a:r>
              <a:rPr lang="en-CA" sz="4800" b="1" dirty="0">
                <a:solidFill>
                  <a:srgbClr val="B73A71"/>
                </a:solidFill>
                <a:latin typeface="Branding Black" pitchFamily="2" charset="77"/>
              </a:rPr>
              <a:t> </a:t>
            </a:r>
            <a:r>
              <a:rPr lang="en-CA" sz="4800" b="1" dirty="0" err="1">
                <a:solidFill>
                  <a:srgbClr val="B73A71"/>
                </a:solidFill>
                <a:latin typeface="Branding Black" pitchFamily="2" charset="77"/>
              </a:rPr>
              <a:t>été</a:t>
            </a:r>
            <a:r>
              <a:rPr lang="en-CA" sz="4800" b="1" dirty="0">
                <a:solidFill>
                  <a:srgbClr val="B73A71"/>
                </a:solidFill>
                <a:latin typeface="Branding Black" pitchFamily="2" charset="77"/>
              </a:rPr>
              <a:t> perdues.</a:t>
            </a:r>
          </a:p>
        </p:txBody>
      </p:sp>
      <p:sp>
        <p:nvSpPr>
          <p:cNvPr id="3" name="TextBox 2">
            <a:extLst>
              <a:ext uri="{FF2B5EF4-FFF2-40B4-BE49-F238E27FC236}">
                <a16:creationId xmlns:a16="http://schemas.microsoft.com/office/drawing/2014/main" id="{EAFAC321-C9D7-0582-7686-F12316A77832}"/>
              </a:ext>
            </a:extLst>
          </p:cNvPr>
          <p:cNvSpPr txBox="1"/>
          <p:nvPr>
            <p:custDataLst>
              <p:tags r:id="rId8"/>
            </p:custDataLst>
          </p:nvPr>
        </p:nvSpPr>
        <p:spPr>
          <a:xfrm>
            <a:off x="8780287" y="2054355"/>
            <a:ext cx="6253480" cy="306559"/>
          </a:xfrm>
          <a:prstGeom prst="rect">
            <a:avLst/>
          </a:prstGeom>
          <a:noFill/>
        </p:spPr>
        <p:txBody>
          <a:bodyPr wrap="square">
            <a:spAutoFit/>
          </a:bodyPr>
          <a:lstStyle/>
          <a:p>
            <a:pPr marL="0" marR="0">
              <a:lnSpc>
                <a:spcPct val="107000"/>
              </a:lnSpc>
              <a:spcBef>
                <a:spcPts val="0"/>
              </a:spcBef>
              <a:spcAft>
                <a:spcPts val="800"/>
              </a:spcAft>
            </a:pPr>
            <a:r>
              <a:rPr lang="pt-BR" sz="1400" dirty="0">
                <a:latin typeface="Branding MediumItalic" pitchFamily="2" charset="77"/>
                <a:cs typeface="Times New Roman" panose="02020603050405020304" pitchFamily="18" charset="0"/>
              </a:rPr>
              <a:t> Carte: Alicia Carvalho / The </a:t>
            </a:r>
            <a:r>
              <a:rPr lang="pt-BR" sz="1400" dirty="0" err="1">
                <a:latin typeface="Branding MediumItalic" pitchFamily="2" charset="77"/>
                <a:cs typeface="Times New Roman" panose="02020603050405020304" pitchFamily="18" charset="0"/>
              </a:rPr>
              <a:t>Narwhal</a:t>
            </a:r>
            <a:endParaRPr lang="en-CA" sz="1400" dirty="0">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D2349243-CFFD-6895-D4ED-935FEB97E6C0}"/>
              </a:ext>
            </a:extLst>
          </p:cNvPr>
          <p:cNvPicPr>
            <a:picLocks noChangeAspect="1" noChangeArrowheads="1"/>
          </p:cNvPicPr>
          <p:nvPr>
            <p:custDataLst>
              <p:tags r:id="rId9"/>
            </p:custDataLst>
          </p:nvPr>
        </p:nvPicPr>
        <p:blipFill>
          <a:blip r:embed="rId1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91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E8467788-E913-9F45-93F2-D3735B9F167F}"/>
              </a:ext>
            </a:extLst>
          </p:cNvPr>
          <p:cNvSpPr txBox="1">
            <a:spLocks/>
          </p:cNvSpPr>
          <p:nvPr>
            <p:custDataLst>
              <p:tags r:id="rId1"/>
            </p:custDataLst>
          </p:nvPr>
        </p:nvSpPr>
        <p:spPr>
          <a:xfrm>
            <a:off x="922578" y="583383"/>
            <a:ext cx="9296748" cy="1204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800" b="1" dirty="0">
                <a:solidFill>
                  <a:srgbClr val="783E63"/>
                </a:solidFill>
                <a:latin typeface="Branding Black" pitchFamily="2" charset="77"/>
              </a:rPr>
              <a:t>Entre 75 et 90 % des prairies </a:t>
            </a:r>
            <a:r>
              <a:rPr lang="en-CA" sz="4800" b="1" dirty="0" err="1">
                <a:solidFill>
                  <a:srgbClr val="B73A71"/>
                </a:solidFill>
                <a:latin typeface="Branding Black" pitchFamily="2" charset="77"/>
              </a:rPr>
              <a:t>ont</a:t>
            </a:r>
            <a:r>
              <a:rPr lang="en-CA" sz="4800" b="1" dirty="0">
                <a:solidFill>
                  <a:srgbClr val="B73A71"/>
                </a:solidFill>
                <a:latin typeface="Branding Black" pitchFamily="2" charset="77"/>
              </a:rPr>
              <a:t> </a:t>
            </a:r>
            <a:r>
              <a:rPr lang="en-CA" sz="4800" b="1" dirty="0" err="1">
                <a:solidFill>
                  <a:srgbClr val="B73A71"/>
                </a:solidFill>
                <a:latin typeface="Branding Black" pitchFamily="2" charset="77"/>
              </a:rPr>
              <a:t>été</a:t>
            </a:r>
            <a:r>
              <a:rPr lang="en-CA" sz="4800" b="1" dirty="0">
                <a:solidFill>
                  <a:srgbClr val="B73A71"/>
                </a:solidFill>
                <a:latin typeface="Branding Black" pitchFamily="2" charset="77"/>
              </a:rPr>
              <a:t> perdues.</a:t>
            </a:r>
          </a:p>
        </p:txBody>
      </p:sp>
      <p:pic>
        <p:nvPicPr>
          <p:cNvPr id="2" name="Picture 3">
            <a:extLst>
              <a:ext uri="{FF2B5EF4-FFF2-40B4-BE49-F238E27FC236}">
                <a16:creationId xmlns:a16="http://schemas.microsoft.com/office/drawing/2014/main" id="{DC8D87BA-EB5B-8E80-8DF8-4751D8621775}"/>
              </a:ext>
            </a:extLst>
          </p:cNvPr>
          <p:cNvPicPr>
            <a:picLocks noChangeAspect="1" noChangeArrowheads="1"/>
          </p:cNvPicPr>
          <p:nvPr>
            <p:custDataLst>
              <p:tags r:id="rId2"/>
            </p:custDataLst>
          </p:nvPr>
        </p:nvPicPr>
        <p:blipFill rotWithShape="1">
          <a:blip r:embed="rId8">
            <a:extLst>
              <a:ext uri="{28A0092B-C50C-407E-A947-70E740481C1C}">
                <a14:useLocalDpi xmlns:a14="http://schemas.microsoft.com/office/drawing/2010/main" val="0"/>
              </a:ext>
            </a:extLst>
          </a:blip>
          <a:srcRect t="12440" r="51173" b="13315"/>
          <a:stretch/>
        </p:blipFill>
        <p:spPr bwMode="auto">
          <a:xfrm>
            <a:off x="966351" y="2477626"/>
            <a:ext cx="4571207" cy="369087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FA6B2EFD-E7B8-2924-5B67-E3C4150BCED4}"/>
              </a:ext>
            </a:extLst>
          </p:cNvPr>
          <p:cNvPicPr>
            <a:picLocks noChangeAspect="1" noChangeArrowheads="1"/>
          </p:cNvPicPr>
          <p:nvPr>
            <p:custDataLst>
              <p:tags r:id="rId3"/>
            </p:custDataLst>
          </p:nvPr>
        </p:nvPicPr>
        <p:blipFill rotWithShape="1">
          <a:blip r:embed="rId8">
            <a:extLst>
              <a:ext uri="{28A0092B-C50C-407E-A947-70E740481C1C}">
                <a14:useLocalDpi xmlns:a14="http://schemas.microsoft.com/office/drawing/2010/main" val="0"/>
              </a:ext>
            </a:extLst>
          </a:blip>
          <a:srcRect l="51204" t="12159" r="-31" b="13596"/>
          <a:stretch/>
        </p:blipFill>
        <p:spPr bwMode="auto">
          <a:xfrm>
            <a:off x="5691892" y="2477625"/>
            <a:ext cx="4571207" cy="369087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D4CF1FF-3D24-8BE6-D49F-75D8059DD20B}"/>
              </a:ext>
            </a:extLst>
          </p:cNvPr>
          <p:cNvSpPr txBox="1"/>
          <p:nvPr>
            <p:custDataLst>
              <p:tags r:id="rId4"/>
            </p:custDataLst>
          </p:nvPr>
        </p:nvSpPr>
        <p:spPr>
          <a:xfrm>
            <a:off x="966351" y="6491262"/>
            <a:ext cx="6096000" cy="307777"/>
          </a:xfrm>
          <a:prstGeom prst="rect">
            <a:avLst/>
          </a:prstGeom>
          <a:noFill/>
        </p:spPr>
        <p:txBody>
          <a:bodyPr wrap="square">
            <a:spAutoFit/>
          </a:bodyPr>
          <a:lstStyle/>
          <a:p>
            <a:r>
              <a:rPr lang="fr-FR" sz="1400" dirty="0">
                <a:latin typeface="Branding MediumItalic" pitchFamily="2" charset="77"/>
                <a:cs typeface="Times New Roman" panose="02020603050405020304" pitchFamily="18" charset="0"/>
              </a:rPr>
              <a:t>Carte de Conservation de la nature Canada</a:t>
            </a:r>
            <a:endParaRPr lang="en-CA" sz="1400" dirty="0">
              <a:latin typeface="Branding MediumItalic" pitchFamily="2" charset="77"/>
              <a:cs typeface="Times New Roman" panose="02020603050405020304" pitchFamily="18" charset="0"/>
            </a:endParaRPr>
          </a:p>
        </p:txBody>
      </p:sp>
      <p:pic>
        <p:nvPicPr>
          <p:cNvPr id="4" name="Picture 2">
            <a:extLst>
              <a:ext uri="{FF2B5EF4-FFF2-40B4-BE49-F238E27FC236}">
                <a16:creationId xmlns:a16="http://schemas.microsoft.com/office/drawing/2014/main" id="{6FA612A2-FF63-96D3-17A1-C67867A49529}"/>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524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6514C2-9A5D-5644-BC2A-25258EE863D3}"/>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4">
            <a:extLst>
              <a:ext uri="{FF2B5EF4-FFF2-40B4-BE49-F238E27FC236}">
                <a16:creationId xmlns:a16="http://schemas.microsoft.com/office/drawing/2014/main" id="{285EFB0B-0F40-48C5-A725-D40B77A24C2A}"/>
              </a:ext>
            </a:extLst>
          </p:cNvPr>
          <p:cNvSpPr>
            <a:spLocks noGrp="1"/>
          </p:cNvSpPr>
          <p:nvPr>
            <p:ph idx="1"/>
            <p:custDataLst>
              <p:tags r:id="rId2"/>
            </p:custDataLst>
          </p:nvPr>
        </p:nvSpPr>
        <p:spPr>
          <a:xfrm>
            <a:off x="779976" y="4702651"/>
            <a:ext cx="10515600" cy="1657509"/>
          </a:xfrm>
        </p:spPr>
        <p:txBody>
          <a:bodyPr vert="horz" lIns="91440" tIns="45720" rIns="91440" bIns="45720" rtlCol="0" anchor="t">
            <a:normAutofit/>
          </a:bodyPr>
          <a:lstStyle/>
          <a:p>
            <a:pPr marL="0" indent="0">
              <a:buNone/>
            </a:pPr>
            <a:r>
              <a:rPr lang="fr-FR" sz="3200" b="1" dirty="0">
                <a:solidFill>
                  <a:schemeClr val="bg1"/>
                </a:solidFill>
                <a:latin typeface="Branding SemiBold"/>
                <a:ea typeface="+mn-lt"/>
                <a:cs typeface="+mn-lt"/>
              </a:rPr>
              <a:t>La plus grande menace qui pèse sur la région des fondrières des Prairies est </a:t>
            </a:r>
            <a:r>
              <a:rPr lang="fr-FR" sz="3200" b="1" dirty="0">
                <a:solidFill>
                  <a:srgbClr val="E9E642"/>
                </a:solidFill>
                <a:latin typeface="Branding Black"/>
                <a:ea typeface="+mn-lt"/>
                <a:cs typeface="+mn-lt"/>
              </a:rPr>
              <a:t>la conversion des terres </a:t>
            </a:r>
            <a:r>
              <a:rPr lang="fr-FR" sz="3200" b="1" dirty="0">
                <a:solidFill>
                  <a:schemeClr val="bg1"/>
                </a:solidFill>
                <a:latin typeface="Branding SemiBold"/>
                <a:ea typeface="+mn-lt"/>
                <a:cs typeface="+mn-lt"/>
              </a:rPr>
              <a:t>à des fins d'agriculture et de développement. </a:t>
            </a:r>
            <a:endParaRPr lang="en-CA" sz="3200" b="1" dirty="0">
              <a:solidFill>
                <a:schemeClr val="bg1"/>
              </a:solidFill>
              <a:latin typeface="Branding SemiBold"/>
              <a:cs typeface="Calibri"/>
            </a:endParaRPr>
          </a:p>
        </p:txBody>
      </p:sp>
      <p:sp>
        <p:nvSpPr>
          <p:cNvPr id="4" name="TextBox 3">
            <a:extLst>
              <a:ext uri="{FF2B5EF4-FFF2-40B4-BE49-F238E27FC236}">
                <a16:creationId xmlns:a16="http://schemas.microsoft.com/office/drawing/2014/main" id="{2E6450A1-94BF-6641-A605-A9EA9A5148D6}"/>
              </a:ext>
            </a:extLst>
          </p:cNvPr>
          <p:cNvSpPr txBox="1"/>
          <p:nvPr>
            <p:custDataLst>
              <p:tags r:id="rId3"/>
            </p:custDataLst>
          </p:nvPr>
        </p:nvSpPr>
        <p:spPr>
          <a:xfrm>
            <a:off x="0" y="6550223"/>
            <a:ext cx="6167120" cy="307777"/>
          </a:xfrm>
          <a:prstGeom prst="rect">
            <a:avLst/>
          </a:prstGeom>
          <a:noFill/>
        </p:spPr>
        <p:txBody>
          <a:bodyPr wrap="square">
            <a:spAutoFit/>
          </a:bodyPr>
          <a:lstStyle/>
          <a:p>
            <a:r>
              <a:rPr lang="de-DE" sz="1400" dirty="0" err="1">
                <a:solidFill>
                  <a:schemeClr val="bg1"/>
                </a:solidFill>
                <a:latin typeface="Branding MediumItalic" pitchFamily="2" charset="77"/>
                <a:cs typeface="Times New Roman" panose="02020603050405020304" pitchFamily="18" charset="0"/>
              </a:rPr>
              <a:t>Photo</a:t>
            </a:r>
            <a:r>
              <a:rPr lang="de-DE" sz="1400" dirty="0">
                <a:solidFill>
                  <a:schemeClr val="bg1"/>
                </a:solidFill>
                <a:latin typeface="Branding MediumItalic" pitchFamily="2" charset="77"/>
                <a:cs typeface="Times New Roman" panose="02020603050405020304" pitchFamily="18" charset="0"/>
              </a:rPr>
              <a:t> de Jim Brandenburg/Minden Pictures</a:t>
            </a:r>
            <a:endParaRPr lang="en-CA" sz="1400" dirty="0">
              <a:solidFill>
                <a:schemeClr val="bg1"/>
              </a:solidFill>
              <a:latin typeface="Branding MediumItalic" pitchFamily="2" charset="77"/>
              <a:cs typeface="Times New Roman" panose="02020603050405020304" pitchFamily="18" charset="0"/>
            </a:endParaRPr>
          </a:p>
        </p:txBody>
      </p:sp>
      <p:pic>
        <p:nvPicPr>
          <p:cNvPr id="2" name="Picture 2">
            <a:extLst>
              <a:ext uri="{FF2B5EF4-FFF2-40B4-BE49-F238E27FC236}">
                <a16:creationId xmlns:a16="http://schemas.microsoft.com/office/drawing/2014/main" id="{6BBC5F3C-73A7-7567-C233-1CBBF09227FD}"/>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657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3C3339-5408-0540-8904-3873610ECD0B}"/>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28D488E7-C276-9048-AA31-28F3C781EFD4}"/>
              </a:ext>
            </a:extLst>
          </p:cNvPr>
          <p:cNvSpPr txBox="1">
            <a:spLocks/>
          </p:cNvSpPr>
          <p:nvPr>
            <p:custDataLst>
              <p:tags r:id="rId2"/>
            </p:custDataLst>
          </p:nvPr>
        </p:nvSpPr>
        <p:spPr>
          <a:xfrm>
            <a:off x="863600" y="4346654"/>
            <a:ext cx="10515600" cy="19627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POURQUOI EST-CE </a:t>
            </a:r>
            <a:r>
              <a:rPr lang="en-CA" sz="5400" b="1" dirty="0">
                <a:solidFill>
                  <a:srgbClr val="E9E642"/>
                </a:solidFill>
                <a:latin typeface="Branding Black" pitchFamily="2" charset="77"/>
              </a:rPr>
              <a:t>UN PROBLÈME ?</a:t>
            </a:r>
          </a:p>
        </p:txBody>
      </p:sp>
      <p:pic>
        <p:nvPicPr>
          <p:cNvPr id="2" name="Picture 2">
            <a:extLst>
              <a:ext uri="{FF2B5EF4-FFF2-40B4-BE49-F238E27FC236}">
                <a16:creationId xmlns:a16="http://schemas.microsoft.com/office/drawing/2014/main" id="{36F53603-DE23-9D0E-E009-1B2F710BD317}"/>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5961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6163DEA-FBAD-5440-A092-0566B2ED9405}"/>
              </a:ext>
            </a:extLst>
          </p:cNvPr>
          <p:cNvPicPr>
            <a:picLocks noChangeAspect="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a:xfrm>
            <a:off x="8464296" y="3451485"/>
            <a:ext cx="3403600" cy="2324100"/>
          </a:xfrm>
          <a:prstGeom prst="rect">
            <a:avLst/>
          </a:prstGeom>
        </p:spPr>
      </p:pic>
      <p:pic>
        <p:nvPicPr>
          <p:cNvPr id="10" name="Picture 9">
            <a:extLst>
              <a:ext uri="{FF2B5EF4-FFF2-40B4-BE49-F238E27FC236}">
                <a16:creationId xmlns:a16="http://schemas.microsoft.com/office/drawing/2014/main" id="{CDA9FE63-734E-7748-B1F0-2B144A431017}"/>
              </a:ext>
            </a:extLst>
          </p:cNvPr>
          <p:cNvPicPr>
            <a:picLocks noChangeAspect="1"/>
          </p:cNvPicPr>
          <p:nvPr>
            <p:custDataLst>
              <p:tags r:id="rId2"/>
            </p:custDataLst>
          </p:nvPr>
        </p:nvPicPr>
        <p:blipFill>
          <a:blip r:embed="rId19">
            <a:extLst>
              <a:ext uri="{28A0092B-C50C-407E-A947-70E740481C1C}">
                <a14:useLocalDpi xmlns:a14="http://schemas.microsoft.com/office/drawing/2010/main" val="0"/>
              </a:ext>
            </a:extLst>
          </a:blip>
          <a:stretch>
            <a:fillRect/>
          </a:stretch>
        </p:blipFill>
        <p:spPr>
          <a:xfrm>
            <a:off x="271083" y="79635"/>
            <a:ext cx="7759700" cy="6743700"/>
          </a:xfrm>
          <a:prstGeom prst="rect">
            <a:avLst/>
          </a:prstGeom>
        </p:spPr>
      </p:pic>
      <p:sp>
        <p:nvSpPr>
          <p:cNvPr id="4" name="Oval 3">
            <a:extLst>
              <a:ext uri="{FF2B5EF4-FFF2-40B4-BE49-F238E27FC236}">
                <a16:creationId xmlns:a16="http://schemas.microsoft.com/office/drawing/2014/main" id="{C69A4473-5A15-9584-64CD-682A2D7748F7}"/>
              </a:ext>
            </a:extLst>
          </p:cNvPr>
          <p:cNvSpPr/>
          <p:nvPr>
            <p:custDataLst>
              <p:tags r:id="rId3"/>
            </p:custDataLst>
          </p:nvPr>
        </p:nvSpPr>
        <p:spPr>
          <a:xfrm>
            <a:off x="1577468" y="4013838"/>
            <a:ext cx="2086634" cy="2140744"/>
          </a:xfrm>
          <a:prstGeom prst="ellipse">
            <a:avLst/>
          </a:prstGeom>
          <a:noFill/>
          <a:ln w="5715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a:extLst>
              <a:ext uri="{FF2B5EF4-FFF2-40B4-BE49-F238E27FC236}">
                <a16:creationId xmlns:a16="http://schemas.microsoft.com/office/drawing/2014/main" id="{74E643FD-434B-EC17-A3FA-9827AB847672}"/>
              </a:ext>
            </a:extLst>
          </p:cNvPr>
          <p:cNvSpPr/>
          <p:nvPr>
            <p:custDataLst>
              <p:tags r:id="rId4"/>
            </p:custDataLst>
          </p:nvPr>
        </p:nvSpPr>
        <p:spPr>
          <a:xfrm>
            <a:off x="8902460" y="4485024"/>
            <a:ext cx="1188159" cy="1198371"/>
          </a:xfrm>
          <a:prstGeom prst="ellipse">
            <a:avLst/>
          </a:prstGeom>
          <a:noFill/>
          <a:ln w="5715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6C59B5FE-4D47-97CB-A422-1105601C63F4}"/>
              </a:ext>
            </a:extLst>
          </p:cNvPr>
          <p:cNvSpPr txBox="1">
            <a:spLocks/>
          </p:cNvSpPr>
          <p:nvPr>
            <p:custDataLst>
              <p:tags r:id="rId5"/>
            </p:custDataLst>
          </p:nvPr>
        </p:nvSpPr>
        <p:spPr>
          <a:xfrm>
            <a:off x="6844809" y="245816"/>
            <a:ext cx="4454563" cy="1673197"/>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CA" sz="4800" b="1" dirty="0">
                <a:solidFill>
                  <a:srgbClr val="B73A71"/>
                </a:solidFill>
                <a:latin typeface="Branding Black" pitchFamily="2" charset="77"/>
              </a:rPr>
              <a:t>LE DÉCLIN DES ESPÈCES !</a:t>
            </a:r>
          </a:p>
        </p:txBody>
      </p:sp>
      <p:sp>
        <p:nvSpPr>
          <p:cNvPr id="11" name="TextBox 10">
            <a:extLst>
              <a:ext uri="{FF2B5EF4-FFF2-40B4-BE49-F238E27FC236}">
                <a16:creationId xmlns:a16="http://schemas.microsoft.com/office/drawing/2014/main" id="{5C973A13-7B7C-78A3-DFDD-92F8ACE6D805}"/>
              </a:ext>
            </a:extLst>
          </p:cNvPr>
          <p:cNvSpPr txBox="1"/>
          <p:nvPr>
            <p:custDataLst>
              <p:tags r:id="rId6"/>
            </p:custDataLst>
          </p:nvPr>
        </p:nvSpPr>
        <p:spPr>
          <a:xfrm>
            <a:off x="6844809" y="1719611"/>
            <a:ext cx="4865909" cy="810478"/>
          </a:xfrm>
          <a:prstGeom prst="rect">
            <a:avLst/>
          </a:prstGeom>
          <a:noFill/>
        </p:spPr>
        <p:txBody>
          <a:bodyPr wrap="square">
            <a:spAutoFit/>
          </a:bodyPr>
          <a:lstStyle/>
          <a:p>
            <a:pPr>
              <a:lnSpc>
                <a:spcPts val="2800"/>
              </a:lnSpc>
            </a:pPr>
            <a:r>
              <a:rPr kumimoji="0" lang="fr-FR" sz="2800" b="1" u="none" strike="noStrike" kern="1200" cap="none" spc="0" normalizeH="0" baseline="0" noProof="0" dirty="0">
                <a:ln>
                  <a:noFill/>
                </a:ln>
                <a:effectLst/>
                <a:uLnTx/>
                <a:uFillTx/>
                <a:latin typeface="Branding SemiBold" pitchFamily="2" charset="77"/>
                <a:ea typeface="+mn-lt"/>
                <a:cs typeface="Calibri" panose="020F0502020204030204"/>
              </a:rPr>
              <a:t>Zones de chevauchement des espèces en péril au Canada</a:t>
            </a:r>
            <a:endParaRPr lang="en-CA" sz="2800" b="1" dirty="0">
              <a:latin typeface="Branding SemiBold" pitchFamily="2" charset="77"/>
            </a:endParaRPr>
          </a:p>
        </p:txBody>
      </p:sp>
      <p:sp>
        <p:nvSpPr>
          <p:cNvPr id="12" name="TextBox 11">
            <a:extLst>
              <a:ext uri="{FF2B5EF4-FFF2-40B4-BE49-F238E27FC236}">
                <a16:creationId xmlns:a16="http://schemas.microsoft.com/office/drawing/2014/main" id="{727774D8-15B8-883C-D0AC-444942A3ED5E}"/>
              </a:ext>
            </a:extLst>
          </p:cNvPr>
          <p:cNvSpPr txBox="1"/>
          <p:nvPr>
            <p:custDataLst>
              <p:tags r:id="rId7"/>
            </p:custDataLst>
          </p:nvPr>
        </p:nvSpPr>
        <p:spPr>
          <a:xfrm>
            <a:off x="8551578" y="5844698"/>
            <a:ext cx="3078081" cy="523220"/>
          </a:xfrm>
          <a:prstGeom prst="rect">
            <a:avLst/>
          </a:prstGeom>
          <a:noFill/>
        </p:spPr>
        <p:txBody>
          <a:bodyPr wrap="square">
            <a:spAutoFit/>
          </a:bodyPr>
          <a:lstStyle/>
          <a:p>
            <a:pPr algn="ctr"/>
            <a:r>
              <a:rPr kumimoji="0" lang="fr-FR" sz="1400" b="1" i="0" u="none" strike="noStrike" kern="1200" cap="none" spc="0" normalizeH="0" baseline="0" noProof="0" dirty="0">
                <a:ln>
                  <a:noFill/>
                </a:ln>
                <a:effectLst/>
                <a:uLnTx/>
                <a:uFillTx/>
                <a:latin typeface="Branding SemiBold" pitchFamily="2" charset="77"/>
                <a:ea typeface="+mn-lt"/>
                <a:cs typeface="Calibri" panose="020F0502020204030204"/>
              </a:rPr>
              <a:t>ÉTENDUE DES PRAIRIES TEMPÉRÉES DU CANADA</a:t>
            </a:r>
            <a:endParaRPr lang="en-CA" sz="1400" dirty="0"/>
          </a:p>
        </p:txBody>
      </p:sp>
      <p:cxnSp>
        <p:nvCxnSpPr>
          <p:cNvPr id="13" name="Straight Connector 12">
            <a:extLst>
              <a:ext uri="{FF2B5EF4-FFF2-40B4-BE49-F238E27FC236}">
                <a16:creationId xmlns:a16="http://schemas.microsoft.com/office/drawing/2014/main" id="{543463DA-D42C-F140-ACF6-22F21AA2C134}"/>
              </a:ext>
            </a:extLst>
          </p:cNvPr>
          <p:cNvCxnSpPr>
            <a:cxnSpLocks/>
            <a:stCxn id="4" idx="0"/>
            <a:endCxn id="9" idx="0"/>
          </p:cNvCxnSpPr>
          <p:nvPr>
            <p:custDataLst>
              <p:tags r:id="rId8"/>
            </p:custDataLst>
          </p:nvPr>
        </p:nvCxnSpPr>
        <p:spPr>
          <a:xfrm>
            <a:off x="2620785" y="4013838"/>
            <a:ext cx="6875755" cy="471186"/>
          </a:xfrm>
          <a:prstGeom prst="line">
            <a:avLst/>
          </a:prstGeom>
          <a:ln w="19050">
            <a:solidFill>
              <a:srgbClr val="B73A7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EC61C14-C79F-0E5E-7C6F-7D8EDF02328F}"/>
              </a:ext>
            </a:extLst>
          </p:cNvPr>
          <p:cNvCxnSpPr>
            <a:cxnSpLocks/>
            <a:stCxn id="4" idx="4"/>
            <a:endCxn id="9" idx="4"/>
          </p:cNvCxnSpPr>
          <p:nvPr>
            <p:custDataLst>
              <p:tags r:id="rId9"/>
            </p:custDataLst>
          </p:nvPr>
        </p:nvCxnSpPr>
        <p:spPr>
          <a:xfrm flipV="1">
            <a:off x="2620785" y="5683395"/>
            <a:ext cx="6875755" cy="471187"/>
          </a:xfrm>
          <a:prstGeom prst="line">
            <a:avLst/>
          </a:prstGeom>
          <a:ln w="19050">
            <a:solidFill>
              <a:srgbClr val="B73A7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57A6156-DCF4-BD2E-6700-423E2FFCD882}"/>
              </a:ext>
            </a:extLst>
          </p:cNvPr>
          <p:cNvSpPr txBox="1"/>
          <p:nvPr>
            <p:custDataLst>
              <p:tags r:id="rId10"/>
            </p:custDataLst>
          </p:nvPr>
        </p:nvSpPr>
        <p:spPr>
          <a:xfrm>
            <a:off x="89426" y="6516776"/>
            <a:ext cx="6253480" cy="306559"/>
          </a:xfrm>
          <a:prstGeom prst="rect">
            <a:avLst/>
          </a:prstGeom>
          <a:noFill/>
        </p:spPr>
        <p:txBody>
          <a:bodyPr wrap="square">
            <a:spAutoFit/>
          </a:bodyPr>
          <a:lstStyle/>
          <a:p>
            <a:pPr marL="0" marR="0">
              <a:lnSpc>
                <a:spcPct val="107000"/>
              </a:lnSpc>
              <a:spcBef>
                <a:spcPts val="0"/>
              </a:spcBef>
              <a:spcAft>
                <a:spcPts val="800"/>
              </a:spcAft>
            </a:pPr>
            <a:r>
              <a:rPr lang="pt-BR" sz="1400" dirty="0" err="1">
                <a:latin typeface="Branding MediumItalic" pitchFamily="2" charset="77"/>
                <a:cs typeface="Times New Roman" panose="02020603050405020304" pitchFamily="18" charset="0"/>
              </a:rPr>
              <a:t>Coristine</a:t>
            </a:r>
            <a:r>
              <a:rPr lang="pt-BR" sz="1400" dirty="0">
                <a:latin typeface="Branding MediumItalic" pitchFamily="2" charset="77"/>
                <a:cs typeface="Times New Roman" panose="02020603050405020304" pitchFamily="18" charset="0"/>
              </a:rPr>
              <a:t> et. al., 2018 </a:t>
            </a:r>
            <a:endParaRPr lang="en-CA" sz="1400" dirty="0">
              <a:latin typeface="Branding MediumItalic" pitchFamily="2" charset="77"/>
              <a:cs typeface="Times New Roman" panose="02020603050405020304" pitchFamily="18" charset="0"/>
            </a:endParaRPr>
          </a:p>
        </p:txBody>
      </p:sp>
      <p:pic>
        <p:nvPicPr>
          <p:cNvPr id="3" name="Picture 2">
            <a:extLst>
              <a:ext uri="{FF2B5EF4-FFF2-40B4-BE49-F238E27FC236}">
                <a16:creationId xmlns:a16="http://schemas.microsoft.com/office/drawing/2014/main" id="{F9D73966-BE31-CE77-6282-BB044F2A59CA}"/>
              </a:ext>
            </a:extLst>
          </p:cNvPr>
          <p:cNvPicPr>
            <a:picLocks noChangeAspect="1" noChangeArrowheads="1"/>
          </p:cNvPicPr>
          <p:nvPr>
            <p:custDataLst>
              <p:tags r:id="rId11"/>
            </p:custDataLst>
          </p:nvPr>
        </p:nvPicPr>
        <p:blipFill>
          <a:blip r:embed="rId2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810E511-DFC9-AB50-2D26-38DAE783362E}"/>
              </a:ext>
            </a:extLst>
          </p:cNvPr>
          <p:cNvSpPr txBox="1"/>
          <p:nvPr>
            <p:custDataLst>
              <p:tags r:id="rId12"/>
            </p:custDataLst>
          </p:nvPr>
        </p:nvSpPr>
        <p:spPr>
          <a:xfrm>
            <a:off x="4626591" y="549529"/>
            <a:ext cx="1716315" cy="307777"/>
          </a:xfrm>
          <a:prstGeom prst="rect">
            <a:avLst/>
          </a:prstGeom>
          <a:solidFill>
            <a:schemeClr val="bg1"/>
          </a:solidFill>
        </p:spPr>
        <p:txBody>
          <a:bodyPr wrap="square" rtlCol="0">
            <a:spAutoFit/>
          </a:bodyPr>
          <a:lstStyle/>
          <a:p>
            <a:r>
              <a:rPr lang="en-CA" sz="1400" dirty="0" err="1">
                <a:latin typeface="Branding Bold" panose="00000800000000000000" charset="0"/>
                <a:cs typeface="Times New Roman" panose="02020603050405020304" pitchFamily="18" charset="0"/>
              </a:rPr>
              <a:t>Espèces</a:t>
            </a:r>
            <a:r>
              <a:rPr lang="en-CA" sz="1400" dirty="0">
                <a:latin typeface="Branding Bold" panose="00000800000000000000" charset="0"/>
                <a:cs typeface="Times New Roman" panose="02020603050405020304" pitchFamily="18" charset="0"/>
              </a:rPr>
              <a:t> </a:t>
            </a:r>
            <a:r>
              <a:rPr lang="en-CA" sz="1400" dirty="0" err="1">
                <a:latin typeface="Branding Bold" panose="00000800000000000000" charset="0"/>
                <a:cs typeface="Times New Roman" panose="02020603050405020304" pitchFamily="18" charset="0"/>
              </a:rPr>
              <a:t>en</a:t>
            </a:r>
            <a:r>
              <a:rPr lang="en-CA" sz="1400" dirty="0">
                <a:latin typeface="Branding Bold" panose="00000800000000000000" charset="0"/>
                <a:cs typeface="Times New Roman" panose="02020603050405020304" pitchFamily="18" charset="0"/>
              </a:rPr>
              <a:t> </a:t>
            </a:r>
            <a:r>
              <a:rPr lang="en-CA" sz="1400" dirty="0" err="1">
                <a:latin typeface="Branding Bold" panose="00000800000000000000" charset="0"/>
                <a:cs typeface="Times New Roman" panose="02020603050405020304" pitchFamily="18" charset="0"/>
              </a:rPr>
              <a:t>péril</a:t>
            </a:r>
            <a:r>
              <a:rPr lang="en-CA" sz="1400" dirty="0">
                <a:latin typeface="Branding Bold" panose="00000800000000000000" charset="0"/>
                <a:cs typeface="Times New Roman" panose="02020603050405020304" pitchFamily="18" charset="0"/>
              </a:rPr>
              <a:t> </a:t>
            </a:r>
          </a:p>
        </p:txBody>
      </p:sp>
      <p:sp>
        <p:nvSpPr>
          <p:cNvPr id="7" name="TextBox 6">
            <a:extLst>
              <a:ext uri="{FF2B5EF4-FFF2-40B4-BE49-F238E27FC236}">
                <a16:creationId xmlns:a16="http://schemas.microsoft.com/office/drawing/2014/main" id="{EB287416-349D-145D-0FEB-BBF910F74FB0}"/>
              </a:ext>
            </a:extLst>
          </p:cNvPr>
          <p:cNvSpPr txBox="1"/>
          <p:nvPr>
            <p:custDataLst>
              <p:tags r:id="rId13"/>
            </p:custDataLst>
          </p:nvPr>
        </p:nvSpPr>
        <p:spPr>
          <a:xfrm>
            <a:off x="4626591" y="805415"/>
            <a:ext cx="1545023" cy="276999"/>
          </a:xfrm>
          <a:prstGeom prst="rect">
            <a:avLst/>
          </a:prstGeom>
          <a:solidFill>
            <a:schemeClr val="bg1"/>
          </a:solidFill>
        </p:spPr>
        <p:txBody>
          <a:bodyPr wrap="square" rtlCol="0">
            <a:spAutoFit/>
          </a:bodyPr>
          <a:lstStyle/>
          <a:p>
            <a:r>
              <a:rPr lang="en-CA" sz="1200" dirty="0">
                <a:latin typeface="Branding Medium" panose="00000600000000000000" charset="0"/>
                <a:cs typeface="Times New Roman" panose="02020603050405020304" pitchFamily="18" charset="0"/>
              </a:rPr>
              <a:t>Richesse</a:t>
            </a:r>
          </a:p>
        </p:txBody>
      </p:sp>
      <p:sp>
        <p:nvSpPr>
          <p:cNvPr id="8" name="TextBox 7">
            <a:extLst>
              <a:ext uri="{FF2B5EF4-FFF2-40B4-BE49-F238E27FC236}">
                <a16:creationId xmlns:a16="http://schemas.microsoft.com/office/drawing/2014/main" id="{C70B9158-F5C4-86F5-412F-04D4120B9FFB}"/>
              </a:ext>
            </a:extLst>
          </p:cNvPr>
          <p:cNvSpPr txBox="1"/>
          <p:nvPr>
            <p:custDataLst>
              <p:tags r:id="rId14"/>
            </p:custDataLst>
          </p:nvPr>
        </p:nvSpPr>
        <p:spPr>
          <a:xfrm>
            <a:off x="5048834" y="1080979"/>
            <a:ext cx="1545023" cy="246221"/>
          </a:xfrm>
          <a:prstGeom prst="rect">
            <a:avLst/>
          </a:prstGeom>
          <a:solidFill>
            <a:schemeClr val="bg1"/>
          </a:solidFill>
        </p:spPr>
        <p:txBody>
          <a:bodyPr wrap="square" rtlCol="0">
            <a:spAutoFit/>
          </a:bodyPr>
          <a:lstStyle/>
          <a:p>
            <a:r>
              <a:rPr lang="en-CA" sz="1000" dirty="0">
                <a:latin typeface="Branding Medium" panose="00000600000000000000" charset="0"/>
                <a:cs typeface="Times New Roman" panose="02020603050405020304" pitchFamily="18" charset="0"/>
              </a:rPr>
              <a:t>Haut: 62</a:t>
            </a:r>
          </a:p>
        </p:txBody>
      </p:sp>
      <p:sp>
        <p:nvSpPr>
          <p:cNvPr id="14" name="TextBox 13">
            <a:extLst>
              <a:ext uri="{FF2B5EF4-FFF2-40B4-BE49-F238E27FC236}">
                <a16:creationId xmlns:a16="http://schemas.microsoft.com/office/drawing/2014/main" id="{09D50D2D-0AB4-BDAF-0E1B-27DC22A5EFD6}"/>
              </a:ext>
            </a:extLst>
          </p:cNvPr>
          <p:cNvSpPr txBox="1"/>
          <p:nvPr>
            <p:custDataLst>
              <p:tags r:id="rId15"/>
            </p:custDataLst>
          </p:nvPr>
        </p:nvSpPr>
        <p:spPr>
          <a:xfrm>
            <a:off x="5048834" y="1312268"/>
            <a:ext cx="1545023" cy="246221"/>
          </a:xfrm>
          <a:prstGeom prst="rect">
            <a:avLst/>
          </a:prstGeom>
          <a:solidFill>
            <a:schemeClr val="bg1"/>
          </a:solidFill>
        </p:spPr>
        <p:txBody>
          <a:bodyPr wrap="square" rtlCol="0">
            <a:spAutoFit/>
          </a:bodyPr>
          <a:lstStyle/>
          <a:p>
            <a:r>
              <a:rPr lang="en-CA" sz="1000" dirty="0">
                <a:latin typeface="Branding Medium" panose="00000600000000000000" charset="0"/>
                <a:cs typeface="Times New Roman" panose="02020603050405020304" pitchFamily="18" charset="0"/>
              </a:rPr>
              <a:t>Bas: 1</a:t>
            </a:r>
          </a:p>
        </p:txBody>
      </p:sp>
    </p:spTree>
    <p:extLst>
      <p:ext uri="{BB962C8B-B14F-4D97-AF65-F5344CB8AC3E}">
        <p14:creationId xmlns:p14="http://schemas.microsoft.com/office/powerpoint/2010/main" val="1421420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A3ED27-1402-C1BD-649F-16E8A75DF384}"/>
              </a:ext>
            </a:extLst>
          </p:cNvPr>
          <p:cNvPicPr>
            <a:picLocks noChangeAspect="1"/>
          </p:cNvPicPr>
          <p:nvPr>
            <p:custDataLst>
              <p:tags r:id="rId1"/>
            </p:custDataLst>
          </p:nvPr>
        </p:nvPicPr>
        <p:blipFill>
          <a:blip r:embed="rId16"/>
          <a:stretch>
            <a:fillRect/>
          </a:stretch>
        </p:blipFill>
        <p:spPr>
          <a:xfrm>
            <a:off x="3901487" y="1468249"/>
            <a:ext cx="8501815" cy="4865297"/>
          </a:xfrm>
          <a:prstGeom prst="rect">
            <a:avLst/>
          </a:prstGeom>
        </p:spPr>
      </p:pic>
      <p:pic>
        <p:nvPicPr>
          <p:cNvPr id="5122" name="Picture 2">
            <a:extLst>
              <a:ext uri="{FF2B5EF4-FFF2-40B4-BE49-F238E27FC236}">
                <a16:creationId xmlns:a16="http://schemas.microsoft.com/office/drawing/2014/main" id="{DE003EE8-90D3-A8A5-0007-2085FB99BB1B}"/>
              </a:ext>
            </a:extLst>
          </p:cNvPr>
          <p:cNvPicPr>
            <a:picLocks noChangeAspect="1" noChangeArrowheads="1"/>
          </p:cNvPicPr>
          <p:nvPr>
            <p:custDataLst>
              <p:tags r:id="rId2"/>
            </p:custDataLst>
          </p:nvPr>
        </p:nvPicPr>
        <p:blipFill rotWithShape="1">
          <a:blip r:embed="rId17">
            <a:extLst>
              <a:ext uri="{28A0092B-C50C-407E-A947-70E740481C1C}">
                <a14:useLocalDpi xmlns:a14="http://schemas.microsoft.com/office/drawing/2010/main" val="0"/>
              </a:ext>
            </a:extLst>
          </a:blip>
          <a:srcRect l="45368" t="17007" r="14633" b="16843"/>
          <a:stretch/>
        </p:blipFill>
        <p:spPr bwMode="auto">
          <a:xfrm>
            <a:off x="117733" y="-217417"/>
            <a:ext cx="2764988" cy="261784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B325C594-B5D3-116E-83CE-430BF0634F72}"/>
              </a:ext>
            </a:extLst>
          </p:cNvPr>
          <p:cNvPicPr>
            <a:picLocks noChangeAspect="1" noChangeArrowheads="1"/>
          </p:cNvPicPr>
          <p:nvPr>
            <p:custDataLst>
              <p:tags r:id="rId3"/>
            </p:custDataLst>
          </p:nvPr>
        </p:nvPicPr>
        <p:blipFill rotWithShape="1">
          <a:blip r:embed="rId18">
            <a:extLst>
              <a:ext uri="{28A0092B-C50C-407E-A947-70E740481C1C}">
                <a14:useLocalDpi xmlns:a14="http://schemas.microsoft.com/office/drawing/2010/main" val="0"/>
              </a:ext>
            </a:extLst>
          </a:blip>
          <a:srcRect t="10959" r="38462"/>
          <a:stretch/>
        </p:blipFill>
        <p:spPr bwMode="auto">
          <a:xfrm>
            <a:off x="1043478" y="2060402"/>
            <a:ext cx="2740822" cy="2613564"/>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0FB213D2-5030-ECFD-A6AB-E2F5F5107909}"/>
              </a:ext>
            </a:extLst>
          </p:cNvPr>
          <p:cNvPicPr>
            <a:picLocks noChangeAspect="1" noChangeArrowheads="1"/>
          </p:cNvPicPr>
          <p:nvPr>
            <p:custDataLst>
              <p:tags r:id="rId4"/>
            </p:custDataLst>
          </p:nvPr>
        </p:nvPicPr>
        <p:blipFill rotWithShape="1">
          <a:blip r:embed="rId19">
            <a:extLst>
              <a:ext uri="{28A0092B-C50C-407E-A947-70E740481C1C}">
                <a14:useLocalDpi xmlns:a14="http://schemas.microsoft.com/office/drawing/2010/main" val="0"/>
              </a:ext>
            </a:extLst>
          </a:blip>
          <a:srcRect l="6631" t="9416" r="25232" b="5207"/>
          <a:stretch/>
        </p:blipFill>
        <p:spPr bwMode="auto">
          <a:xfrm>
            <a:off x="117733" y="4354150"/>
            <a:ext cx="2843411" cy="2613564"/>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14" name="Rounded Rectangle 33">
            <a:extLst>
              <a:ext uri="{FF2B5EF4-FFF2-40B4-BE49-F238E27FC236}">
                <a16:creationId xmlns:a16="http://schemas.microsoft.com/office/drawing/2014/main" id="{E17540C3-329A-2AB4-A1F5-C4333D149A82}"/>
              </a:ext>
            </a:extLst>
          </p:cNvPr>
          <p:cNvSpPr/>
          <p:nvPr>
            <p:custDataLst>
              <p:tags r:id="rId5"/>
            </p:custDataLst>
          </p:nvPr>
        </p:nvSpPr>
        <p:spPr>
          <a:xfrm>
            <a:off x="2124060" y="1258533"/>
            <a:ext cx="2320524" cy="93472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E2D6FC3-05B3-A7DF-99C6-342E0765018B}"/>
              </a:ext>
            </a:extLst>
          </p:cNvPr>
          <p:cNvSpPr txBox="1"/>
          <p:nvPr>
            <p:custDataLst>
              <p:tags r:id="rId6"/>
            </p:custDataLst>
          </p:nvPr>
        </p:nvSpPr>
        <p:spPr>
          <a:xfrm>
            <a:off x="2124060" y="1427125"/>
            <a:ext cx="2320524" cy="848950"/>
          </a:xfrm>
          <a:prstGeom prst="rect">
            <a:avLst/>
          </a:prstGeom>
          <a:noFill/>
        </p:spPr>
        <p:txBody>
          <a:bodyPr wrap="square" rtlCol="0">
            <a:spAutoFit/>
          </a:bodyPr>
          <a:lstStyle/>
          <a:p>
            <a:pPr algn="ctr">
              <a:lnSpc>
                <a:spcPts val="1600"/>
              </a:lnSpc>
            </a:pPr>
            <a:r>
              <a:rPr lang="en-CA" b="1" dirty="0" err="1">
                <a:solidFill>
                  <a:srgbClr val="E9E642"/>
                </a:solidFill>
                <a:latin typeface="Branding Black" pitchFamily="2" charset="77"/>
              </a:rPr>
              <a:t>Spongieuse</a:t>
            </a:r>
            <a:r>
              <a:rPr lang="en-CA" b="1" dirty="0">
                <a:solidFill>
                  <a:srgbClr val="E9E642"/>
                </a:solidFill>
                <a:latin typeface="Branding Black" pitchFamily="2" charset="77"/>
              </a:rPr>
              <a:t> </a:t>
            </a:r>
          </a:p>
          <a:p>
            <a:pPr algn="ctr">
              <a:lnSpc>
                <a:spcPts val="1600"/>
              </a:lnSpc>
            </a:pPr>
            <a:r>
              <a:rPr lang="en-CA" b="1" dirty="0">
                <a:solidFill>
                  <a:srgbClr val="E9E642"/>
                </a:solidFill>
                <a:latin typeface="Branding Black" pitchFamily="2" charset="77"/>
              </a:rPr>
              <a:t>à collier </a:t>
            </a:r>
            <a:endParaRPr lang="en-CA" sz="1000" dirty="0">
              <a:solidFill>
                <a:schemeClr val="bg1"/>
              </a:solidFill>
              <a:latin typeface="Branding MediumItalic" pitchFamily="2" charset="77"/>
            </a:endParaRPr>
          </a:p>
          <a:p>
            <a:pPr algn="ctr">
              <a:lnSpc>
                <a:spcPts val="900"/>
              </a:lnSpc>
            </a:pPr>
            <a:r>
              <a:rPr lang="en-CA" sz="1000" dirty="0">
                <a:solidFill>
                  <a:schemeClr val="bg1"/>
                </a:solidFill>
                <a:latin typeface="Branding MediumItalic" pitchFamily="2" charset="77"/>
              </a:rPr>
              <a:t>Photo: Dan Arndt</a:t>
            </a:r>
          </a:p>
          <a:p>
            <a:pPr algn="ctr">
              <a:lnSpc>
                <a:spcPts val="1800"/>
              </a:lnSpc>
            </a:pPr>
            <a:endParaRPr lang="en-CA" dirty="0">
              <a:solidFill>
                <a:schemeClr val="bg1"/>
              </a:solidFill>
              <a:latin typeface="Branding MediumItalic" pitchFamily="2" charset="77"/>
            </a:endParaRPr>
          </a:p>
        </p:txBody>
      </p:sp>
      <p:sp>
        <p:nvSpPr>
          <p:cNvPr id="16" name="Rounded Rectangle 43">
            <a:extLst>
              <a:ext uri="{FF2B5EF4-FFF2-40B4-BE49-F238E27FC236}">
                <a16:creationId xmlns:a16="http://schemas.microsoft.com/office/drawing/2014/main" id="{0F27E7F5-DFC3-62CA-CEE2-4A2EBC176F74}"/>
              </a:ext>
            </a:extLst>
          </p:cNvPr>
          <p:cNvSpPr/>
          <p:nvPr>
            <p:custDataLst>
              <p:tags r:id="rId7"/>
            </p:custDataLst>
          </p:nvPr>
        </p:nvSpPr>
        <p:spPr>
          <a:xfrm>
            <a:off x="278228" y="2387959"/>
            <a:ext cx="1845831" cy="785641"/>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0E382FE4-AB13-8DC5-FCEE-D20C1AB2818C}"/>
              </a:ext>
            </a:extLst>
          </p:cNvPr>
          <p:cNvSpPr txBox="1"/>
          <p:nvPr>
            <p:custDataLst>
              <p:tags r:id="rId8"/>
            </p:custDataLst>
          </p:nvPr>
        </p:nvSpPr>
        <p:spPr>
          <a:xfrm>
            <a:off x="278229" y="2501960"/>
            <a:ext cx="1845831" cy="523220"/>
          </a:xfrm>
          <a:prstGeom prst="rect">
            <a:avLst/>
          </a:prstGeom>
          <a:noFill/>
        </p:spPr>
        <p:txBody>
          <a:bodyPr wrap="square" rtlCol="0">
            <a:spAutoFit/>
          </a:bodyPr>
          <a:lstStyle/>
          <a:p>
            <a:pPr algn="ctr"/>
            <a:r>
              <a:rPr lang="en-CA" b="1" dirty="0" err="1">
                <a:solidFill>
                  <a:srgbClr val="E9E642"/>
                </a:solidFill>
                <a:latin typeface="Branding Black" pitchFamily="2" charset="77"/>
              </a:rPr>
              <a:t>Bruant</a:t>
            </a:r>
            <a:r>
              <a:rPr lang="en-CA" b="1" dirty="0">
                <a:solidFill>
                  <a:srgbClr val="E9E642"/>
                </a:solidFill>
                <a:latin typeface="Branding Black" pitchFamily="2" charset="77"/>
              </a:rPr>
              <a:t> de Baird</a:t>
            </a:r>
            <a:r>
              <a:rPr lang="en-CA" sz="1000" dirty="0">
                <a:solidFill>
                  <a:schemeClr val="bg1"/>
                </a:solidFill>
                <a:effectLst/>
                <a:latin typeface="Branding MediumItalic" pitchFamily="2" charset="77"/>
              </a:rPr>
              <a:t> Photo: </a:t>
            </a:r>
            <a:r>
              <a:rPr lang="en-US" sz="1000" dirty="0">
                <a:solidFill>
                  <a:schemeClr val="bg1"/>
                </a:solidFill>
                <a:latin typeface="Branding MediumItalic" pitchFamily="2" charset="77"/>
              </a:rPr>
              <a:t>Christian </a:t>
            </a:r>
            <a:r>
              <a:rPr lang="en-US" sz="1000" dirty="0" err="1">
                <a:solidFill>
                  <a:schemeClr val="bg1"/>
                </a:solidFill>
                <a:latin typeface="Branding MediumItalic" pitchFamily="2" charset="77"/>
              </a:rPr>
              <a:t>Artuso</a:t>
            </a:r>
            <a:endParaRPr lang="en-CA" sz="1000" dirty="0">
              <a:solidFill>
                <a:schemeClr val="bg1"/>
              </a:solidFill>
              <a:latin typeface="Branding MediumItalic" pitchFamily="2" charset="77"/>
            </a:endParaRPr>
          </a:p>
        </p:txBody>
      </p:sp>
      <p:sp>
        <p:nvSpPr>
          <p:cNvPr id="18" name="Rounded Rectangle 43">
            <a:extLst>
              <a:ext uri="{FF2B5EF4-FFF2-40B4-BE49-F238E27FC236}">
                <a16:creationId xmlns:a16="http://schemas.microsoft.com/office/drawing/2014/main" id="{167B41DA-7710-D266-EE6A-0FBF116A9DCA}"/>
              </a:ext>
            </a:extLst>
          </p:cNvPr>
          <p:cNvSpPr/>
          <p:nvPr>
            <p:custDataLst>
              <p:tags r:id="rId9"/>
            </p:custDataLst>
          </p:nvPr>
        </p:nvSpPr>
        <p:spPr>
          <a:xfrm>
            <a:off x="2062244" y="4296345"/>
            <a:ext cx="1640954" cy="801050"/>
          </a:xfrm>
          <a:prstGeom prst="round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3F7B2D3-00CC-E963-C397-BA341842FE45}"/>
              </a:ext>
            </a:extLst>
          </p:cNvPr>
          <p:cNvSpPr txBox="1"/>
          <p:nvPr>
            <p:custDataLst>
              <p:tags r:id="rId10"/>
            </p:custDataLst>
          </p:nvPr>
        </p:nvSpPr>
        <p:spPr>
          <a:xfrm>
            <a:off x="2062243" y="4421133"/>
            <a:ext cx="1640954" cy="523220"/>
          </a:xfrm>
          <a:prstGeom prst="rect">
            <a:avLst/>
          </a:prstGeom>
          <a:noFill/>
        </p:spPr>
        <p:txBody>
          <a:bodyPr wrap="square" rtlCol="0">
            <a:spAutoFit/>
          </a:bodyPr>
          <a:lstStyle/>
          <a:p>
            <a:pPr algn="ctr"/>
            <a:r>
              <a:rPr lang="en-CA" b="1" dirty="0" err="1">
                <a:solidFill>
                  <a:srgbClr val="E9E642"/>
                </a:solidFill>
                <a:latin typeface="Branding Black" pitchFamily="2" charset="77"/>
              </a:rPr>
              <a:t>Goglu</a:t>
            </a:r>
            <a:r>
              <a:rPr lang="en-CA" b="1" dirty="0">
                <a:solidFill>
                  <a:srgbClr val="E9E642"/>
                </a:solidFill>
                <a:latin typeface="Branding Black" pitchFamily="2" charset="77"/>
              </a:rPr>
              <a:t> de </a:t>
            </a:r>
            <a:r>
              <a:rPr lang="en-CA" b="1" dirty="0" err="1">
                <a:solidFill>
                  <a:srgbClr val="E9E642"/>
                </a:solidFill>
                <a:latin typeface="Branding Black" pitchFamily="2" charset="77"/>
              </a:rPr>
              <a:t>prés</a:t>
            </a:r>
            <a:endParaRPr lang="en-CA" b="1" dirty="0">
              <a:solidFill>
                <a:srgbClr val="E9E642"/>
              </a:solidFill>
              <a:latin typeface="Branding Black" pitchFamily="2" charset="77"/>
            </a:endParaRPr>
          </a:p>
          <a:p>
            <a:pPr algn="ctr"/>
            <a:r>
              <a:rPr lang="en-US" sz="1000" dirty="0">
                <a:solidFill>
                  <a:schemeClr val="bg1"/>
                </a:solidFill>
                <a:effectLst/>
                <a:latin typeface="Branding MediumItalic" pitchFamily="2" charset="77"/>
              </a:rPr>
              <a:t>Photo: May </a:t>
            </a:r>
            <a:r>
              <a:rPr lang="en-US" sz="1000" dirty="0" err="1">
                <a:solidFill>
                  <a:schemeClr val="bg1"/>
                </a:solidFill>
                <a:effectLst/>
                <a:latin typeface="Branding MediumItalic" pitchFamily="2" charset="77"/>
              </a:rPr>
              <a:t>Haga</a:t>
            </a:r>
            <a:endParaRPr lang="en-CA" sz="1000" dirty="0">
              <a:solidFill>
                <a:schemeClr val="bg1"/>
              </a:solidFill>
              <a:latin typeface="Branding MediumItalic" pitchFamily="2" charset="77"/>
            </a:endParaRPr>
          </a:p>
        </p:txBody>
      </p:sp>
      <p:sp>
        <p:nvSpPr>
          <p:cNvPr id="3" name="Freeform: Shape 2">
            <a:extLst>
              <a:ext uri="{FF2B5EF4-FFF2-40B4-BE49-F238E27FC236}">
                <a16:creationId xmlns:a16="http://schemas.microsoft.com/office/drawing/2014/main" id="{9BF9A540-03A2-A952-518F-1F1E03EC8CEE}"/>
              </a:ext>
            </a:extLst>
          </p:cNvPr>
          <p:cNvSpPr/>
          <p:nvPr>
            <p:custDataLst>
              <p:tags r:id="rId11"/>
            </p:custDataLst>
          </p:nvPr>
        </p:nvSpPr>
        <p:spPr>
          <a:xfrm>
            <a:off x="4790599" y="3844020"/>
            <a:ext cx="4549966" cy="1736008"/>
          </a:xfrm>
          <a:custGeom>
            <a:avLst/>
            <a:gdLst>
              <a:gd name="connsiteX0" fmla="*/ 0 w 4549966"/>
              <a:gd name="connsiteY0" fmla="*/ 0 h 1736008"/>
              <a:gd name="connsiteX1" fmla="*/ 440675 w 4549966"/>
              <a:gd name="connsiteY1" fmla="*/ 165253 h 1736008"/>
              <a:gd name="connsiteX2" fmla="*/ 738130 w 4549966"/>
              <a:gd name="connsiteY2" fmla="*/ 187287 h 1736008"/>
              <a:gd name="connsiteX3" fmla="*/ 1079653 w 4549966"/>
              <a:gd name="connsiteY3" fmla="*/ 385590 h 1736008"/>
              <a:gd name="connsiteX4" fmla="*/ 1244906 w 4549966"/>
              <a:gd name="connsiteY4" fmla="*/ 440674 h 1736008"/>
              <a:gd name="connsiteX5" fmla="*/ 1432193 w 4549966"/>
              <a:gd name="connsiteY5" fmla="*/ 440674 h 1736008"/>
              <a:gd name="connsiteX6" fmla="*/ 1729648 w 4549966"/>
              <a:gd name="connsiteY6" fmla="*/ 484742 h 1736008"/>
              <a:gd name="connsiteX7" fmla="*/ 2633032 w 4549966"/>
              <a:gd name="connsiteY7" fmla="*/ 1233889 h 1736008"/>
              <a:gd name="connsiteX8" fmla="*/ 2919470 w 4549966"/>
              <a:gd name="connsiteY8" fmla="*/ 1432193 h 1736008"/>
              <a:gd name="connsiteX9" fmla="*/ 3205909 w 4549966"/>
              <a:gd name="connsiteY9" fmla="*/ 1410159 h 1736008"/>
              <a:gd name="connsiteX10" fmla="*/ 3459297 w 4549966"/>
              <a:gd name="connsiteY10" fmla="*/ 1388125 h 1736008"/>
              <a:gd name="connsiteX11" fmla="*/ 3734718 w 4549966"/>
              <a:gd name="connsiteY11" fmla="*/ 1531344 h 1736008"/>
              <a:gd name="connsiteX12" fmla="*/ 4010140 w 4549966"/>
              <a:gd name="connsiteY12" fmla="*/ 1663547 h 1736008"/>
              <a:gd name="connsiteX13" fmla="*/ 4384713 w 4549966"/>
              <a:gd name="connsiteY13" fmla="*/ 1729648 h 1736008"/>
              <a:gd name="connsiteX14" fmla="*/ 4549966 w 4549966"/>
              <a:gd name="connsiteY14" fmla="*/ 1729648 h 173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9966" h="1736008">
                <a:moveTo>
                  <a:pt x="0" y="0"/>
                </a:moveTo>
                <a:cubicBezTo>
                  <a:pt x="158826" y="67019"/>
                  <a:pt x="317653" y="134039"/>
                  <a:pt x="440675" y="165253"/>
                </a:cubicBezTo>
                <a:cubicBezTo>
                  <a:pt x="563697" y="196467"/>
                  <a:pt x="631634" y="150564"/>
                  <a:pt x="738130" y="187287"/>
                </a:cubicBezTo>
                <a:cubicBezTo>
                  <a:pt x="844626" y="224010"/>
                  <a:pt x="995190" y="343359"/>
                  <a:pt x="1079653" y="385590"/>
                </a:cubicBezTo>
                <a:cubicBezTo>
                  <a:pt x="1164116" y="427821"/>
                  <a:pt x="1186149" y="431493"/>
                  <a:pt x="1244906" y="440674"/>
                </a:cubicBezTo>
                <a:cubicBezTo>
                  <a:pt x="1303663" y="449855"/>
                  <a:pt x="1351403" y="433329"/>
                  <a:pt x="1432193" y="440674"/>
                </a:cubicBezTo>
                <a:cubicBezTo>
                  <a:pt x="1512983" y="448019"/>
                  <a:pt x="1529508" y="352540"/>
                  <a:pt x="1729648" y="484742"/>
                </a:cubicBezTo>
                <a:cubicBezTo>
                  <a:pt x="1929788" y="616944"/>
                  <a:pt x="2434728" y="1075981"/>
                  <a:pt x="2633032" y="1233889"/>
                </a:cubicBezTo>
                <a:cubicBezTo>
                  <a:pt x="2831336" y="1391797"/>
                  <a:pt x="2823990" y="1402815"/>
                  <a:pt x="2919470" y="1432193"/>
                </a:cubicBezTo>
                <a:cubicBezTo>
                  <a:pt x="3014950" y="1461571"/>
                  <a:pt x="3115938" y="1417504"/>
                  <a:pt x="3205909" y="1410159"/>
                </a:cubicBezTo>
                <a:cubicBezTo>
                  <a:pt x="3295880" y="1402814"/>
                  <a:pt x="3371162" y="1367928"/>
                  <a:pt x="3459297" y="1388125"/>
                </a:cubicBezTo>
                <a:cubicBezTo>
                  <a:pt x="3547432" y="1408322"/>
                  <a:pt x="3642911" y="1485440"/>
                  <a:pt x="3734718" y="1531344"/>
                </a:cubicBezTo>
                <a:cubicBezTo>
                  <a:pt x="3826525" y="1577248"/>
                  <a:pt x="3901808" y="1630496"/>
                  <a:pt x="4010140" y="1663547"/>
                </a:cubicBezTo>
                <a:cubicBezTo>
                  <a:pt x="4118472" y="1696598"/>
                  <a:pt x="4294742" y="1718631"/>
                  <a:pt x="4384713" y="1729648"/>
                </a:cubicBezTo>
                <a:cubicBezTo>
                  <a:pt x="4474684" y="1740665"/>
                  <a:pt x="4512325" y="1735156"/>
                  <a:pt x="4549966" y="1729648"/>
                </a:cubicBezTo>
              </a:path>
            </a:pathLst>
          </a:custGeom>
          <a:noFill/>
          <a:ln w="92075">
            <a:solidFill>
              <a:schemeClr val="tx1"/>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Content Placeholder 2">
            <a:extLst>
              <a:ext uri="{FF2B5EF4-FFF2-40B4-BE49-F238E27FC236}">
                <a16:creationId xmlns:a16="http://schemas.microsoft.com/office/drawing/2014/main" id="{45C6A8B7-CFCD-AF47-B581-15A48E1C7D3D}"/>
              </a:ext>
            </a:extLst>
          </p:cNvPr>
          <p:cNvSpPr txBox="1">
            <a:spLocks/>
          </p:cNvSpPr>
          <p:nvPr>
            <p:custDataLst>
              <p:tags r:id="rId12"/>
            </p:custDataLst>
          </p:nvPr>
        </p:nvSpPr>
        <p:spPr>
          <a:xfrm>
            <a:off x="4112986" y="526494"/>
            <a:ext cx="8290315" cy="76426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3200" b="1" dirty="0">
                <a:latin typeface="Branding SemiBold" pitchFamily="2" charset="77"/>
              </a:rPr>
              <a:t>DÉCLIN DES ESPÈCES : </a:t>
            </a:r>
            <a:r>
              <a:rPr lang="en-CA" sz="3200" b="1" dirty="0">
                <a:solidFill>
                  <a:srgbClr val="B73A71"/>
                </a:solidFill>
                <a:latin typeface="Branding Black" pitchFamily="2" charset="77"/>
              </a:rPr>
              <a:t>OISEAUX DES PRAIRIES</a:t>
            </a:r>
          </a:p>
        </p:txBody>
      </p:sp>
      <p:sp>
        <p:nvSpPr>
          <p:cNvPr id="4" name="TextBox 3">
            <a:extLst>
              <a:ext uri="{FF2B5EF4-FFF2-40B4-BE49-F238E27FC236}">
                <a16:creationId xmlns:a16="http://schemas.microsoft.com/office/drawing/2014/main" id="{5F8124AF-2344-8E0A-DBA4-9058B43C286E}"/>
              </a:ext>
            </a:extLst>
          </p:cNvPr>
          <p:cNvSpPr txBox="1"/>
          <p:nvPr>
            <p:custDataLst>
              <p:tags r:id="rId13"/>
            </p:custDataLst>
          </p:nvPr>
        </p:nvSpPr>
        <p:spPr>
          <a:xfrm>
            <a:off x="5994400" y="6466177"/>
            <a:ext cx="6197600" cy="369332"/>
          </a:xfrm>
          <a:prstGeom prst="rect">
            <a:avLst/>
          </a:prstGeom>
          <a:noFill/>
        </p:spPr>
        <p:txBody>
          <a:bodyPr wrap="square">
            <a:spAutoFit/>
          </a:bodyPr>
          <a:lstStyle/>
          <a:p>
            <a:r>
              <a:rPr lang="en-CA" dirty="0"/>
              <a:t> (</a:t>
            </a:r>
            <a:r>
              <a:rPr lang="fr-FR" sz="1400" dirty="0">
                <a:latin typeface="Branding MediumItalic" pitchFamily="2" charset="77"/>
                <a:cs typeface="Times New Roman" panose="02020603050405020304" pitchFamily="18" charset="0"/>
              </a:rPr>
              <a:t>l’Initiative de conservation des oiseaux de l’Amérique du Nord (Canada)</a:t>
            </a:r>
            <a:r>
              <a:rPr lang="en-CA" sz="1400" dirty="0">
                <a:latin typeface="Branding MediumItalic" pitchFamily="2" charset="77"/>
                <a:cs typeface="Times New Roman" panose="02020603050405020304" pitchFamily="18" charset="0"/>
              </a:rPr>
              <a:t>, 2019)</a:t>
            </a:r>
          </a:p>
        </p:txBody>
      </p:sp>
    </p:spTree>
    <p:extLst>
      <p:ext uri="{BB962C8B-B14F-4D97-AF65-F5344CB8AC3E}">
        <p14:creationId xmlns:p14="http://schemas.microsoft.com/office/powerpoint/2010/main" val="409545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1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27B753-AB2D-AF4C-9684-57B475960979}"/>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0"/>
            <a:ext cx="12192000" cy="5126636"/>
          </a:xfrm>
          <a:prstGeom prst="rect">
            <a:avLst/>
          </a:prstGeom>
        </p:spPr>
      </p:pic>
      <p:sp>
        <p:nvSpPr>
          <p:cNvPr id="2" name="Title 1">
            <a:extLst>
              <a:ext uri="{FF2B5EF4-FFF2-40B4-BE49-F238E27FC236}">
                <a16:creationId xmlns:a16="http://schemas.microsoft.com/office/drawing/2014/main" id="{B47F5835-70A5-3469-A8FD-F8F3BF36C6A2}"/>
              </a:ext>
            </a:extLst>
          </p:cNvPr>
          <p:cNvSpPr>
            <a:spLocks noGrp="1"/>
          </p:cNvSpPr>
          <p:nvPr>
            <p:ph type="title"/>
            <p:custDataLst>
              <p:tags r:id="rId2"/>
            </p:custDataLst>
          </p:nvPr>
        </p:nvSpPr>
        <p:spPr>
          <a:xfrm>
            <a:off x="466493" y="4102400"/>
            <a:ext cx="10065436" cy="661701"/>
          </a:xfrm>
        </p:spPr>
        <p:txBody>
          <a:bodyPr>
            <a:noAutofit/>
          </a:bodyPr>
          <a:lstStyle/>
          <a:p>
            <a:pPr>
              <a:lnSpc>
                <a:spcPts val="3800"/>
              </a:lnSpc>
            </a:pPr>
            <a:r>
              <a:rPr lang="fr-FR" sz="4800" b="1" dirty="0">
                <a:solidFill>
                  <a:srgbClr val="FFFFFF"/>
                </a:solidFill>
                <a:latin typeface="Branding Black" pitchFamily="2" charset="77"/>
                <a:ea typeface="+mn-ea"/>
                <a:cs typeface="+mn-cs"/>
              </a:rPr>
              <a:t>LA BIODIVERSITÉ ET LES SERVICES ÉCOSYSTÉMIQUES DISPARAISSENT</a:t>
            </a:r>
            <a:endParaRPr lang="en-CA" sz="4800" b="1" dirty="0">
              <a:solidFill>
                <a:srgbClr val="FFFFFF"/>
              </a:solidFill>
              <a:latin typeface="Branding Black" pitchFamily="2" charset="77"/>
              <a:ea typeface="+mn-ea"/>
              <a:cs typeface="+mn-cs"/>
            </a:endParaRPr>
          </a:p>
        </p:txBody>
      </p:sp>
      <p:sp>
        <p:nvSpPr>
          <p:cNvPr id="9" name="TextBox 8">
            <a:extLst>
              <a:ext uri="{FF2B5EF4-FFF2-40B4-BE49-F238E27FC236}">
                <a16:creationId xmlns:a16="http://schemas.microsoft.com/office/drawing/2014/main" id="{DA022CB9-59B1-B844-B984-D88814B4EC20}"/>
              </a:ext>
            </a:extLst>
          </p:cNvPr>
          <p:cNvSpPr txBox="1"/>
          <p:nvPr>
            <p:custDataLst>
              <p:tags r:id="rId3"/>
            </p:custDataLst>
          </p:nvPr>
        </p:nvSpPr>
        <p:spPr>
          <a:xfrm>
            <a:off x="466494" y="5265528"/>
            <a:ext cx="8805484" cy="1169551"/>
          </a:xfrm>
          <a:prstGeom prst="rect">
            <a:avLst/>
          </a:prstGeom>
          <a:noFill/>
        </p:spPr>
        <p:txBody>
          <a:bodyPr wrap="square">
            <a:spAutoFit/>
          </a:bodyPr>
          <a:lstStyle/>
          <a:p>
            <a:pPr>
              <a:lnSpc>
                <a:spcPts val="2800"/>
              </a:lnSpc>
            </a:pPr>
            <a:r>
              <a:rPr kumimoji="0" lang="fr-FR" sz="2800" b="1" u="none" strike="noStrike" kern="1200" cap="none" spc="0" normalizeH="0" baseline="0" noProof="0" dirty="0">
                <a:ln>
                  <a:noFill/>
                </a:ln>
                <a:effectLst/>
                <a:uLnTx/>
                <a:uFillTx/>
                <a:latin typeface="Branding SemiBold" pitchFamily="2" charset="77"/>
                <a:ea typeface="+mn-lt"/>
                <a:cs typeface="Calibri" panose="020F0502020204030204"/>
              </a:rPr>
              <a:t>Au cours des 200 dernières années, le paysage des prairies du Canada est passé de la prairie à l'agriculture.</a:t>
            </a:r>
            <a:endParaRPr kumimoji="0" lang="en-US" sz="2800" b="1" u="none" strike="noStrike" kern="1200" cap="none" spc="0" normalizeH="0" baseline="0" noProof="0" dirty="0">
              <a:ln>
                <a:noFill/>
              </a:ln>
              <a:effectLst/>
              <a:uLnTx/>
              <a:uFillTx/>
              <a:latin typeface="Branding SemiBold" pitchFamily="2" charset="77"/>
              <a:ea typeface="+mn-lt"/>
              <a:cs typeface="Calibri" panose="020F0502020204030204"/>
            </a:endParaRPr>
          </a:p>
        </p:txBody>
      </p:sp>
      <p:sp>
        <p:nvSpPr>
          <p:cNvPr id="12" name="TextBox 11">
            <a:extLst>
              <a:ext uri="{FF2B5EF4-FFF2-40B4-BE49-F238E27FC236}">
                <a16:creationId xmlns:a16="http://schemas.microsoft.com/office/drawing/2014/main" id="{349B3FAE-6679-7145-B2E1-ABE499C0DC48}"/>
              </a:ext>
            </a:extLst>
          </p:cNvPr>
          <p:cNvSpPr txBox="1"/>
          <p:nvPr>
            <p:custDataLst>
              <p:tags r:id="rId4"/>
            </p:custDataLst>
          </p:nvPr>
        </p:nvSpPr>
        <p:spPr>
          <a:xfrm>
            <a:off x="9271977" y="5318020"/>
            <a:ext cx="2453530" cy="307777"/>
          </a:xfrm>
          <a:prstGeom prst="rect">
            <a:avLst/>
          </a:prstGeom>
          <a:noFill/>
        </p:spPr>
        <p:txBody>
          <a:bodyPr wrap="square">
            <a:spAutoFit/>
          </a:bodyPr>
          <a:lstStyle/>
          <a:p>
            <a:pPr algn="r"/>
            <a:r>
              <a:rPr lang="en-US" sz="1400" dirty="0">
                <a:effectLst/>
                <a:latin typeface="Branding MediumItalic" pitchFamily="2" charset="77"/>
                <a:ea typeface="Calibri" panose="020F0502020204030204" pitchFamily="34" charset="0"/>
                <a:cs typeface="Times New Roman" panose="02020603050405020304" pitchFamily="18" charset="0"/>
              </a:rPr>
              <a:t>Transformations </a:t>
            </a:r>
            <a:r>
              <a:rPr lang="en-US" sz="1400" dirty="0">
                <a:latin typeface="Branding MediumItalic" pitchFamily="2" charset="77"/>
                <a:ea typeface="Calibri" panose="020F0502020204030204" pitchFamily="34" charset="0"/>
                <a:cs typeface="Times New Roman" panose="02020603050405020304" pitchFamily="18" charset="0"/>
              </a:rPr>
              <a:t>– </a:t>
            </a:r>
            <a:r>
              <a:rPr lang="en-US" sz="1400" dirty="0">
                <a:latin typeface="Branding Medium" pitchFamily="2" charset="77"/>
                <a:ea typeface="Calibri" panose="020F0502020204030204" pitchFamily="34" charset="0"/>
                <a:cs typeface="Times New Roman" panose="02020603050405020304" pitchFamily="18" charset="0"/>
              </a:rPr>
              <a:t>par</a:t>
            </a:r>
            <a:r>
              <a:rPr lang="en-US" sz="1400" dirty="0">
                <a:effectLst/>
                <a:latin typeface="Branding Medium" pitchFamily="2" charset="77"/>
                <a:ea typeface="Calibri" panose="020F0502020204030204" pitchFamily="34" charset="0"/>
                <a:cs typeface="Times New Roman" panose="02020603050405020304" pitchFamily="18" charset="0"/>
              </a:rPr>
              <a:t> Mai Ly</a:t>
            </a:r>
            <a:endParaRPr lang="en-CA" sz="1400" dirty="0">
              <a:latin typeface="Branding Medium" pitchFamily="2" charset="77"/>
            </a:endParaRPr>
          </a:p>
        </p:txBody>
      </p:sp>
      <p:pic>
        <p:nvPicPr>
          <p:cNvPr id="3" name="Picture 2">
            <a:extLst>
              <a:ext uri="{FF2B5EF4-FFF2-40B4-BE49-F238E27FC236}">
                <a16:creationId xmlns:a16="http://schemas.microsoft.com/office/drawing/2014/main" id="{A66ADBC4-C5EB-B628-415A-A3FF8D3C1D1D}"/>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58731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44739B9-2746-884F-A28E-0C3788E33D68}"/>
              </a:ext>
            </a:extLst>
          </p:cNvPr>
          <p:cNvSpPr/>
          <p:nvPr>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adapté de l'institut de recherche sur la conservation</a:t>
            </a:r>
            <a:endParaRPr lang="en-US"/>
          </a:p>
        </p:txBody>
      </p:sp>
      <p:pic>
        <p:nvPicPr>
          <p:cNvPr id="5" name="Picture 4">
            <a:extLst>
              <a:ext uri="{FF2B5EF4-FFF2-40B4-BE49-F238E27FC236}">
                <a16:creationId xmlns:a16="http://schemas.microsoft.com/office/drawing/2014/main" id="{638EA398-5A10-8461-FF9A-9724D64ADCC2}"/>
              </a:ext>
            </a:extLst>
          </p:cNvPr>
          <p:cNvPicPr>
            <a:picLocks noChangeAspect="1"/>
          </p:cNvPicPr>
          <p:nvPr>
            <p:custDataLst>
              <p:tags r:id="rId2"/>
            </p:custDataLst>
          </p:nvPr>
        </p:nvPicPr>
        <p:blipFill>
          <a:blip r:embed="rId14"/>
          <a:stretch>
            <a:fillRect/>
          </a:stretch>
        </p:blipFill>
        <p:spPr>
          <a:xfrm>
            <a:off x="461821" y="443342"/>
            <a:ext cx="6883360" cy="5971315"/>
          </a:xfrm>
          <a:prstGeom prst="rect">
            <a:avLst/>
          </a:prstGeom>
          <a:noFill/>
        </p:spPr>
      </p:pic>
      <p:sp>
        <p:nvSpPr>
          <p:cNvPr id="7" name="Content Placeholder 2">
            <a:extLst>
              <a:ext uri="{FF2B5EF4-FFF2-40B4-BE49-F238E27FC236}">
                <a16:creationId xmlns:a16="http://schemas.microsoft.com/office/drawing/2014/main" id="{4B1F1383-44B3-F149-BF33-96A714613DC8}"/>
              </a:ext>
            </a:extLst>
          </p:cNvPr>
          <p:cNvSpPr txBox="1">
            <a:spLocks/>
          </p:cNvSpPr>
          <p:nvPr>
            <p:custDataLst>
              <p:tags r:id="rId3"/>
            </p:custDataLst>
          </p:nvPr>
        </p:nvSpPr>
        <p:spPr>
          <a:xfrm>
            <a:off x="8074642" y="824000"/>
            <a:ext cx="3720542" cy="224676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800"/>
              </a:lnSpc>
              <a:buNone/>
            </a:pPr>
            <a:r>
              <a:rPr lang="fr-FR" sz="4800" b="1" dirty="0">
                <a:solidFill>
                  <a:srgbClr val="783E63"/>
                </a:solidFill>
                <a:latin typeface="Branding Black" pitchFamily="2" charset="77"/>
              </a:rPr>
              <a:t>TOUS LES PUITS DE CARBONE NE SONT PAS </a:t>
            </a:r>
            <a:r>
              <a:rPr lang="fr-FR" sz="4800" b="1" dirty="0">
                <a:solidFill>
                  <a:srgbClr val="B73A71"/>
                </a:solidFill>
                <a:latin typeface="Branding Black" pitchFamily="2" charset="77"/>
              </a:rPr>
              <a:t>ÉGAUX.</a:t>
            </a:r>
            <a:endParaRPr lang="en-CA" sz="4800" b="1" dirty="0">
              <a:solidFill>
                <a:srgbClr val="B73A71"/>
              </a:solidFill>
              <a:latin typeface="Branding Black" pitchFamily="2" charset="77"/>
            </a:endParaRPr>
          </a:p>
        </p:txBody>
      </p:sp>
      <p:sp>
        <p:nvSpPr>
          <p:cNvPr id="8" name="TextBox 7">
            <a:extLst>
              <a:ext uri="{FF2B5EF4-FFF2-40B4-BE49-F238E27FC236}">
                <a16:creationId xmlns:a16="http://schemas.microsoft.com/office/drawing/2014/main" id="{89907B74-5006-F2C7-B5EB-C1E6ECDB6E28}"/>
              </a:ext>
            </a:extLst>
          </p:cNvPr>
          <p:cNvSpPr txBox="1"/>
          <p:nvPr>
            <p:custDataLst>
              <p:tags r:id="rId4"/>
            </p:custDataLst>
          </p:nvPr>
        </p:nvSpPr>
        <p:spPr>
          <a:xfrm>
            <a:off x="8074642" y="3070769"/>
            <a:ext cx="3484754" cy="2092881"/>
          </a:xfrm>
          <a:prstGeom prst="rect">
            <a:avLst/>
          </a:prstGeom>
          <a:noFill/>
        </p:spPr>
        <p:txBody>
          <a:bodyPr wrap="square">
            <a:spAutoFit/>
          </a:bodyPr>
          <a:lstStyle/>
          <a:p>
            <a:pPr>
              <a:lnSpc>
                <a:spcPts val="2600"/>
              </a:lnSpc>
            </a:pPr>
            <a:r>
              <a:rPr lang="fr-FR" sz="2400" b="1" dirty="0">
                <a:latin typeface="Branding SemiBold" pitchFamily="2" charset="77"/>
                <a:ea typeface="+mn-lt"/>
                <a:cs typeface="Calibri" panose="020F0502020204030204"/>
              </a:rPr>
              <a:t>Lorsque les prairies sont converties en cultures, elles perdent la moitié du carbone qu'elles ont stocké dans le sol !</a:t>
            </a:r>
            <a:endParaRPr lang="en-CA" sz="2400" b="1" dirty="0">
              <a:latin typeface="Branding SemiBold" pitchFamily="2" charset="77"/>
              <a:ea typeface="+mn-lt"/>
              <a:cs typeface="Calibri" panose="020F0502020204030204"/>
            </a:endParaRPr>
          </a:p>
        </p:txBody>
      </p:sp>
      <p:pic>
        <p:nvPicPr>
          <p:cNvPr id="2" name="Picture 2">
            <a:extLst>
              <a:ext uri="{FF2B5EF4-FFF2-40B4-BE49-F238E27FC236}">
                <a16:creationId xmlns:a16="http://schemas.microsoft.com/office/drawing/2014/main" id="{EFB192F3-7E67-B9BD-C346-0872F1648057}"/>
              </a:ext>
            </a:extLst>
          </p:cNvPr>
          <p:cNvPicPr>
            <a:picLocks noChangeAspect="1" noChangeArrowheads="1"/>
          </p:cNvPicPr>
          <p:nvPr>
            <p:custDataLst>
              <p:tags r:id="rId5"/>
            </p:custDataLst>
          </p:nvPr>
        </p:nvPicPr>
        <p:blipFill>
          <a:blip r:embed="rId1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11549B3-7A9B-AE59-A102-61DA25D0E53C}"/>
              </a:ext>
            </a:extLst>
          </p:cNvPr>
          <p:cNvSpPr txBox="1"/>
          <p:nvPr>
            <p:custDataLst>
              <p:tags r:id="rId6"/>
            </p:custDataLst>
          </p:nvPr>
        </p:nvSpPr>
        <p:spPr>
          <a:xfrm>
            <a:off x="545909" y="480877"/>
            <a:ext cx="6690088" cy="375553"/>
          </a:xfrm>
          <a:prstGeom prst="rect">
            <a:avLst/>
          </a:prstGeom>
          <a:solidFill>
            <a:srgbClr val="43362E"/>
          </a:solidFill>
        </p:spPr>
        <p:txBody>
          <a:bodyPr wrap="square">
            <a:spAutoFit/>
          </a:bodyPr>
          <a:lstStyle/>
          <a:p>
            <a:pPr marL="0" marR="0" algn="ctr">
              <a:lnSpc>
                <a:spcPct val="107000"/>
              </a:lnSpc>
              <a:spcBef>
                <a:spcPts val="0"/>
              </a:spcBef>
              <a:spcAft>
                <a:spcPts val="800"/>
              </a:spcAft>
            </a:pPr>
            <a:r>
              <a:rPr lang="fr-CA" sz="18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Capacité des racines à séquestrer le carbone</a:t>
            </a:r>
            <a:endParaRPr lang="en-CA"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2B0B240A-604A-5379-8617-E117E7F307DD}"/>
              </a:ext>
            </a:extLst>
          </p:cNvPr>
          <p:cNvSpPr txBox="1"/>
          <p:nvPr>
            <p:custDataLst>
              <p:tags r:id="rId7"/>
            </p:custDataLst>
          </p:nvPr>
        </p:nvSpPr>
        <p:spPr>
          <a:xfrm>
            <a:off x="1040643" y="1180989"/>
            <a:ext cx="1798092" cy="306559"/>
          </a:xfrm>
          <a:prstGeom prst="rect">
            <a:avLst/>
          </a:prstGeom>
          <a:solidFill>
            <a:schemeClr val="bg1"/>
          </a:solidFill>
        </p:spPr>
        <p:txBody>
          <a:bodyPr wrap="square">
            <a:spAutoFit/>
          </a:bodyPr>
          <a:lstStyle/>
          <a:p>
            <a:pPr marL="0" marR="0" algn="ctr">
              <a:lnSpc>
                <a:spcPct val="107000"/>
              </a:lnSpc>
              <a:spcBef>
                <a:spcPts val="0"/>
              </a:spcBef>
              <a:spcAft>
                <a:spcPts val="800"/>
              </a:spcAft>
            </a:pPr>
            <a:r>
              <a:rPr lang="fr-CA" sz="1400" dirty="0">
                <a:solidFill>
                  <a:srgbClr val="585C21"/>
                </a:solidFill>
                <a:effectLst/>
                <a:latin typeface="Branding Bold" panose="00000800000000000000" charset="0"/>
                <a:ea typeface="Calibri" panose="020F0502020204030204" pitchFamily="34" charset="0"/>
                <a:cs typeface="Times New Roman" panose="02020603050405020304" pitchFamily="18" charset="0"/>
              </a:rPr>
              <a:t>Pâturage indigène</a:t>
            </a:r>
            <a:endParaRPr lang="en-CA" sz="1400" dirty="0">
              <a:solidFill>
                <a:srgbClr val="585C21"/>
              </a:solidFill>
              <a:effectLst/>
              <a:latin typeface="Branding Bold" panose="00000800000000000000"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87FB658B-9F3F-236F-91F0-ED3D9BC99D78}"/>
              </a:ext>
            </a:extLst>
          </p:cNvPr>
          <p:cNvSpPr txBox="1"/>
          <p:nvPr>
            <p:custDataLst>
              <p:tags r:id="rId8"/>
            </p:custDataLst>
          </p:nvPr>
        </p:nvSpPr>
        <p:spPr>
          <a:xfrm>
            <a:off x="3004455" y="1065732"/>
            <a:ext cx="1798092" cy="537070"/>
          </a:xfrm>
          <a:prstGeom prst="rect">
            <a:avLst/>
          </a:prstGeom>
          <a:solidFill>
            <a:schemeClr val="bg1"/>
          </a:solidFill>
        </p:spPr>
        <p:txBody>
          <a:bodyPr wrap="square">
            <a:spAutoFit/>
          </a:bodyPr>
          <a:lstStyle/>
          <a:p>
            <a:pPr marL="0" marR="0" algn="ctr">
              <a:lnSpc>
                <a:spcPct val="107000"/>
              </a:lnSpc>
              <a:spcBef>
                <a:spcPts val="0"/>
              </a:spcBef>
              <a:spcAft>
                <a:spcPts val="800"/>
              </a:spcAft>
            </a:pPr>
            <a:r>
              <a:rPr lang="fr-CA" sz="1400" dirty="0">
                <a:solidFill>
                  <a:srgbClr val="585C21"/>
                </a:solidFill>
                <a:effectLst/>
                <a:latin typeface="Branding Bold" panose="00000800000000000000" charset="0"/>
                <a:ea typeface="Calibri" panose="020F0502020204030204" pitchFamily="34" charset="0"/>
                <a:cs typeface="Times New Roman" panose="02020603050405020304" pitchFamily="18" charset="0"/>
              </a:rPr>
              <a:t>Pâturage domestiqué</a:t>
            </a:r>
            <a:endParaRPr lang="en-CA" sz="1400" dirty="0">
              <a:solidFill>
                <a:srgbClr val="585C21"/>
              </a:solidFill>
              <a:effectLst/>
              <a:latin typeface="Branding Bold" panose="00000800000000000000"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E02CDFDC-7B5B-5000-16AB-236944E5FA38}"/>
              </a:ext>
            </a:extLst>
          </p:cNvPr>
          <p:cNvSpPr txBox="1"/>
          <p:nvPr>
            <p:custDataLst>
              <p:tags r:id="rId9"/>
            </p:custDataLst>
          </p:nvPr>
        </p:nvSpPr>
        <p:spPr>
          <a:xfrm>
            <a:off x="5012774" y="1180988"/>
            <a:ext cx="1798092" cy="306559"/>
          </a:xfrm>
          <a:prstGeom prst="rect">
            <a:avLst/>
          </a:prstGeom>
          <a:solidFill>
            <a:schemeClr val="bg1"/>
          </a:solidFill>
        </p:spPr>
        <p:txBody>
          <a:bodyPr wrap="square">
            <a:spAutoFit/>
          </a:bodyPr>
          <a:lstStyle/>
          <a:p>
            <a:pPr marL="0" marR="0" algn="ctr">
              <a:lnSpc>
                <a:spcPct val="107000"/>
              </a:lnSpc>
              <a:spcBef>
                <a:spcPts val="0"/>
              </a:spcBef>
              <a:spcAft>
                <a:spcPts val="800"/>
              </a:spcAft>
            </a:pPr>
            <a:r>
              <a:rPr lang="fr-CA" sz="1400" dirty="0">
                <a:solidFill>
                  <a:srgbClr val="585C21"/>
                </a:solidFill>
                <a:effectLst/>
                <a:latin typeface="Branding Bold" panose="00000800000000000000" charset="0"/>
                <a:ea typeface="Calibri" panose="020F0502020204030204" pitchFamily="34" charset="0"/>
                <a:cs typeface="Times New Roman" panose="02020603050405020304" pitchFamily="18" charset="0"/>
              </a:rPr>
              <a:t>Cultures annuelles</a:t>
            </a:r>
            <a:endParaRPr lang="en-CA" sz="1400" dirty="0">
              <a:solidFill>
                <a:srgbClr val="585C21"/>
              </a:solidFill>
              <a:effectLst/>
              <a:latin typeface="Branding Bold" panose="00000800000000000000"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0763512-D996-5406-535E-983EDC434258}"/>
              </a:ext>
            </a:extLst>
          </p:cNvPr>
          <p:cNvSpPr txBox="1"/>
          <p:nvPr>
            <p:custDataLst>
              <p:tags r:id="rId10"/>
            </p:custDataLst>
          </p:nvPr>
        </p:nvSpPr>
        <p:spPr>
          <a:xfrm>
            <a:off x="3004455" y="5283283"/>
            <a:ext cx="3573766" cy="306559"/>
          </a:xfrm>
          <a:prstGeom prst="rect">
            <a:avLst/>
          </a:prstGeom>
          <a:solidFill>
            <a:schemeClr val="bg1"/>
          </a:solidFill>
        </p:spPr>
        <p:txBody>
          <a:bodyPr wrap="square">
            <a:spAutoFit/>
          </a:bodyPr>
          <a:lstStyle/>
          <a:p>
            <a:pPr marL="0" marR="0" algn="ctr">
              <a:lnSpc>
                <a:spcPct val="107000"/>
              </a:lnSpc>
              <a:spcBef>
                <a:spcPts val="0"/>
              </a:spcBef>
              <a:spcAft>
                <a:spcPts val="800"/>
              </a:spcAft>
            </a:pPr>
            <a:r>
              <a:rPr lang="fr-FR" sz="1400" dirty="0">
                <a:solidFill>
                  <a:srgbClr val="0084B3"/>
                </a:solidFill>
                <a:effectLst/>
                <a:latin typeface="Branding Bold" panose="00000800000000000000" charset="0"/>
                <a:ea typeface="Calibri" panose="020F0502020204030204" pitchFamily="34" charset="0"/>
                <a:cs typeface="Times New Roman" panose="02020603050405020304" pitchFamily="18" charset="0"/>
              </a:rPr>
              <a:t>Potentiel de séquestration du carbone</a:t>
            </a:r>
            <a:endParaRPr lang="en-CA" sz="1400" dirty="0">
              <a:solidFill>
                <a:srgbClr val="0084B3"/>
              </a:solidFill>
              <a:effectLst/>
              <a:latin typeface="Branding Bold" panose="00000800000000000000"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388EBD1A-1555-5FB7-E1DE-E97F09AD48E2}"/>
              </a:ext>
            </a:extLst>
          </p:cNvPr>
          <p:cNvSpPr txBox="1"/>
          <p:nvPr>
            <p:custDataLst>
              <p:tags r:id="rId11"/>
            </p:custDataLst>
          </p:nvPr>
        </p:nvSpPr>
        <p:spPr>
          <a:xfrm>
            <a:off x="484497" y="6129916"/>
            <a:ext cx="5233915" cy="276999"/>
          </a:xfrm>
          <a:prstGeom prst="rect">
            <a:avLst/>
          </a:prstGeom>
          <a:solidFill>
            <a:srgbClr val="D1D1D1"/>
          </a:solidFill>
        </p:spPr>
        <p:txBody>
          <a:bodyPr wrap="square">
            <a:spAutoFit/>
          </a:bodyPr>
          <a:lstStyle/>
          <a:p>
            <a:r>
              <a:rPr lang="en-CA" sz="1200" dirty="0" err="1">
                <a:latin typeface="Branding Medium" panose="00000600000000000000" charset="0"/>
              </a:rPr>
              <a:t>Adapté</a:t>
            </a:r>
            <a:r>
              <a:rPr lang="en-CA" sz="1200" dirty="0">
                <a:latin typeface="Branding Medium" panose="00000600000000000000" charset="0"/>
              </a:rPr>
              <a:t> de </a:t>
            </a:r>
            <a:r>
              <a:rPr lang="en-CA" sz="1200" dirty="0" err="1">
                <a:latin typeface="Branding Medium" panose="00000600000000000000" charset="0"/>
              </a:rPr>
              <a:t>l’Institut</a:t>
            </a:r>
            <a:r>
              <a:rPr lang="en-CA" sz="1200" dirty="0">
                <a:latin typeface="Branding Medium" panose="00000600000000000000" charset="0"/>
              </a:rPr>
              <a:t> de recherche sur la conservation</a:t>
            </a:r>
          </a:p>
        </p:txBody>
      </p:sp>
    </p:spTree>
    <p:extLst>
      <p:ext uri="{BB962C8B-B14F-4D97-AF65-F5344CB8AC3E}">
        <p14:creationId xmlns:p14="http://schemas.microsoft.com/office/powerpoint/2010/main" val="731855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73D15C2-231C-3749-8135-1103CAD59DF1}"/>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1133FC06-591D-2F4C-B84A-2661C8C2D7A8}"/>
              </a:ext>
            </a:extLst>
          </p:cNvPr>
          <p:cNvSpPr/>
          <p:nvPr>
            <p:custDataLst>
              <p:tags r:id="rId2"/>
            </p:custDataLst>
          </p:nvPr>
        </p:nvSpPr>
        <p:spPr>
          <a:xfrm>
            <a:off x="0" y="0"/>
            <a:ext cx="12192000" cy="1251679"/>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EC87C17C-B566-F24F-ACBD-39D090F4A1BE}"/>
              </a:ext>
            </a:extLst>
          </p:cNvPr>
          <p:cNvSpPr txBox="1">
            <a:spLocks/>
          </p:cNvSpPr>
          <p:nvPr>
            <p:custDataLst>
              <p:tags r:id="rId3"/>
            </p:custDataLst>
          </p:nvPr>
        </p:nvSpPr>
        <p:spPr>
          <a:xfrm>
            <a:off x="0" y="448650"/>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fr-FR" sz="4800" b="1" dirty="0">
                <a:solidFill>
                  <a:srgbClr val="007A61"/>
                </a:solidFill>
                <a:latin typeface="Branding Black" pitchFamily="2" charset="77"/>
              </a:rPr>
              <a:t>LES MILIEUX HUMIDES SONT </a:t>
            </a:r>
            <a:r>
              <a:rPr lang="fr-FR" sz="4800" b="1" dirty="0">
                <a:solidFill>
                  <a:srgbClr val="009999"/>
                </a:solidFill>
                <a:latin typeface="Branding Black" pitchFamily="2" charset="77"/>
              </a:rPr>
              <a:t>EN DANGER</a:t>
            </a:r>
            <a:endParaRPr lang="en-CA" sz="4800" b="1" dirty="0">
              <a:solidFill>
                <a:srgbClr val="009999"/>
              </a:solidFill>
              <a:latin typeface="Branding Black" pitchFamily="2" charset="77"/>
            </a:endParaRPr>
          </a:p>
        </p:txBody>
      </p:sp>
      <p:pic>
        <p:nvPicPr>
          <p:cNvPr id="2" name="Picture 2">
            <a:extLst>
              <a:ext uri="{FF2B5EF4-FFF2-40B4-BE49-F238E27FC236}">
                <a16:creationId xmlns:a16="http://schemas.microsoft.com/office/drawing/2014/main" id="{A0C9CB92-0DB2-B949-8B60-69F8402F2224}"/>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680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5A6578-B77D-0A81-C75A-2DE080E6F7CC}"/>
              </a:ext>
            </a:extLst>
          </p:cNvPr>
          <p:cNvPicPr>
            <a:picLocks noChangeAspect="1"/>
          </p:cNvPicPr>
          <p:nvPr>
            <p:custDataLst>
              <p:tags r:id="rId1"/>
            </p:custDataLst>
          </p:nvPr>
        </p:nvPicPr>
        <p:blipFill rotWithShape="1">
          <a:blip r:embed="rId13">
            <a:extLst>
              <a:ext uri="{28A0092B-C50C-407E-A947-70E740481C1C}">
                <a14:useLocalDpi xmlns:a14="http://schemas.microsoft.com/office/drawing/2010/main" val="0"/>
              </a:ext>
            </a:extLst>
          </a:blip>
          <a:srcRect l="31941" r="18684"/>
          <a:stretch/>
        </p:blipFill>
        <p:spPr>
          <a:xfrm>
            <a:off x="6101203" y="-2"/>
            <a:ext cx="6090795" cy="6858001"/>
          </a:xfrm>
          <a:prstGeom prst="rect">
            <a:avLst/>
          </a:prstGeom>
        </p:spPr>
      </p:pic>
      <p:pic>
        <p:nvPicPr>
          <p:cNvPr id="9" name="Picture 8">
            <a:extLst>
              <a:ext uri="{FF2B5EF4-FFF2-40B4-BE49-F238E27FC236}">
                <a16:creationId xmlns:a16="http://schemas.microsoft.com/office/drawing/2014/main" id="{031407AF-A5F0-4B2F-E7EC-57F4A2013057}"/>
              </a:ext>
            </a:extLst>
          </p:cNvPr>
          <p:cNvPicPr>
            <a:picLocks noChangeAspect="1"/>
          </p:cNvPicPr>
          <p:nvPr>
            <p:custDataLst>
              <p:tags r:id="rId2"/>
            </p:custDataLst>
          </p:nvPr>
        </p:nvPicPr>
        <p:blipFill rotWithShape="1">
          <a:blip r:embed="rId14">
            <a:extLst>
              <a:ext uri="{28A0092B-C50C-407E-A947-70E740481C1C}">
                <a14:useLocalDpi xmlns:a14="http://schemas.microsoft.com/office/drawing/2010/main" val="0"/>
              </a:ext>
            </a:extLst>
          </a:blip>
          <a:srcRect r="49375"/>
          <a:stretch/>
        </p:blipFill>
        <p:spPr>
          <a:xfrm>
            <a:off x="-5204" y="0"/>
            <a:ext cx="6101204" cy="6858000"/>
          </a:xfrm>
          <a:prstGeom prst="rect">
            <a:avLst/>
          </a:prstGeom>
        </p:spPr>
      </p:pic>
      <p:sp>
        <p:nvSpPr>
          <p:cNvPr id="12" name="Rectangle 11">
            <a:extLst>
              <a:ext uri="{FF2B5EF4-FFF2-40B4-BE49-F238E27FC236}">
                <a16:creationId xmlns:a16="http://schemas.microsoft.com/office/drawing/2014/main" id="{9CD7AA35-26D7-0A40-96F6-CBB1543B3A3D}"/>
              </a:ext>
            </a:extLst>
          </p:cNvPr>
          <p:cNvSpPr/>
          <p:nvPr>
            <p:custDataLst>
              <p:tags r:id="rId3"/>
            </p:custDataLst>
          </p:nvPr>
        </p:nvSpPr>
        <p:spPr>
          <a:xfrm>
            <a:off x="6095999" y="0"/>
            <a:ext cx="6090796" cy="204615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a:extLst>
              <a:ext uri="{FF2B5EF4-FFF2-40B4-BE49-F238E27FC236}">
                <a16:creationId xmlns:a16="http://schemas.microsoft.com/office/drawing/2014/main" id="{410B252F-9C22-044F-AA27-DA516FD27D7B}"/>
              </a:ext>
            </a:extLst>
          </p:cNvPr>
          <p:cNvSpPr txBox="1">
            <a:spLocks/>
          </p:cNvSpPr>
          <p:nvPr>
            <p:custDataLst>
              <p:tags r:id="rId4"/>
            </p:custDataLst>
          </p:nvPr>
        </p:nvSpPr>
        <p:spPr>
          <a:xfrm>
            <a:off x="6096000" y="396725"/>
            <a:ext cx="6090795" cy="787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Font typeface="Arial" panose="020B0604020202020204" pitchFamily="34" charset="0"/>
              <a:buNone/>
            </a:pPr>
            <a:r>
              <a:rPr lang="en-CA" sz="3200" b="1" dirty="0">
                <a:solidFill>
                  <a:srgbClr val="007A61"/>
                </a:solidFill>
                <a:latin typeface="Branding Black" pitchFamily="2" charset="77"/>
              </a:rPr>
              <a:t>MODULE 3 : </a:t>
            </a:r>
            <a:r>
              <a:rPr lang="en-CA" sz="3200" b="1" dirty="0">
                <a:solidFill>
                  <a:srgbClr val="009999"/>
                </a:solidFill>
                <a:latin typeface="Branding Black" pitchFamily="2" charset="77"/>
              </a:rPr>
              <a:t>L'AVENIR DE LA CONSERVATION</a:t>
            </a:r>
          </a:p>
        </p:txBody>
      </p:sp>
      <p:sp>
        <p:nvSpPr>
          <p:cNvPr id="14" name="TextBox 13">
            <a:extLst>
              <a:ext uri="{FF2B5EF4-FFF2-40B4-BE49-F238E27FC236}">
                <a16:creationId xmlns:a16="http://schemas.microsoft.com/office/drawing/2014/main" id="{9FEE69BB-9ED5-E341-B795-ACD6BD6CBCBA}"/>
              </a:ext>
            </a:extLst>
          </p:cNvPr>
          <p:cNvSpPr txBox="1"/>
          <p:nvPr>
            <p:custDataLst>
              <p:tags r:id="rId5"/>
            </p:custDataLst>
          </p:nvPr>
        </p:nvSpPr>
        <p:spPr>
          <a:xfrm>
            <a:off x="6090795" y="1199133"/>
            <a:ext cx="6095999" cy="420628"/>
          </a:xfrm>
          <a:prstGeom prst="rect">
            <a:avLst/>
          </a:prstGeom>
          <a:noFill/>
        </p:spPr>
        <p:txBody>
          <a:bodyPr wrap="square">
            <a:spAutoFit/>
          </a:bodyPr>
          <a:lstStyle/>
          <a:p>
            <a:pPr algn="ctr">
              <a:lnSpc>
                <a:spcPts val="2800"/>
              </a:lnSpc>
            </a:pPr>
            <a:r>
              <a:rPr lang="fr-FR" sz="2000" b="1" dirty="0">
                <a:latin typeface="Branding SemiBoldItalic" pitchFamily="2" charset="77"/>
              </a:rPr>
              <a:t>LES PRAIRIES ET L'AGRICULTURE DURABLE</a:t>
            </a:r>
            <a:endParaRPr lang="en-CA" sz="2000" b="1" dirty="0">
              <a:latin typeface="Branding SemiBoldItalic" pitchFamily="2" charset="77"/>
            </a:endParaRPr>
          </a:p>
        </p:txBody>
      </p:sp>
      <p:sp>
        <p:nvSpPr>
          <p:cNvPr id="15" name="Rectangle 14">
            <a:extLst>
              <a:ext uri="{FF2B5EF4-FFF2-40B4-BE49-F238E27FC236}">
                <a16:creationId xmlns:a16="http://schemas.microsoft.com/office/drawing/2014/main" id="{5376FE67-E7DE-074E-933A-6D7B95C61FB0}"/>
              </a:ext>
            </a:extLst>
          </p:cNvPr>
          <p:cNvSpPr/>
          <p:nvPr>
            <p:custDataLst>
              <p:tags r:id="rId6"/>
            </p:custDataLst>
          </p:nvPr>
        </p:nvSpPr>
        <p:spPr>
          <a:xfrm>
            <a:off x="-10409" y="4811842"/>
            <a:ext cx="6101204" cy="204615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4979AD74-8F08-AC4D-B6C7-D1211B4A3511}"/>
              </a:ext>
            </a:extLst>
          </p:cNvPr>
          <p:cNvSpPr txBox="1">
            <a:spLocks/>
          </p:cNvSpPr>
          <p:nvPr>
            <p:custDataLst>
              <p:tags r:id="rId7"/>
            </p:custDataLst>
          </p:nvPr>
        </p:nvSpPr>
        <p:spPr>
          <a:xfrm>
            <a:off x="10409" y="5208567"/>
            <a:ext cx="6090795" cy="787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Font typeface="Arial" panose="020B0604020202020204" pitchFamily="34" charset="0"/>
              <a:buNone/>
            </a:pPr>
            <a:r>
              <a:rPr lang="en-CA" sz="3200" b="1" dirty="0">
                <a:solidFill>
                  <a:srgbClr val="007A61"/>
                </a:solidFill>
                <a:latin typeface="Branding Black" pitchFamily="2" charset="77"/>
              </a:rPr>
              <a:t>MODULE 2 : </a:t>
            </a:r>
            <a:br>
              <a:rPr lang="en-CA" sz="3200" b="1" dirty="0">
                <a:solidFill>
                  <a:srgbClr val="007A61"/>
                </a:solidFill>
                <a:latin typeface="Branding Black" pitchFamily="2" charset="77"/>
              </a:rPr>
            </a:br>
            <a:r>
              <a:rPr lang="en-CA" sz="3200" b="1" dirty="0">
                <a:solidFill>
                  <a:srgbClr val="009999"/>
                </a:solidFill>
                <a:latin typeface="Branding Black" pitchFamily="2" charset="77"/>
              </a:rPr>
              <a:t>HISTORIQUE DES PRAIRIES</a:t>
            </a:r>
          </a:p>
        </p:txBody>
      </p:sp>
      <p:sp>
        <p:nvSpPr>
          <p:cNvPr id="17" name="TextBox 16">
            <a:extLst>
              <a:ext uri="{FF2B5EF4-FFF2-40B4-BE49-F238E27FC236}">
                <a16:creationId xmlns:a16="http://schemas.microsoft.com/office/drawing/2014/main" id="{307282AA-5713-A045-9593-D07B40313380}"/>
              </a:ext>
            </a:extLst>
          </p:cNvPr>
          <p:cNvSpPr txBox="1"/>
          <p:nvPr>
            <p:custDataLst>
              <p:tags r:id="rId8"/>
            </p:custDataLst>
          </p:nvPr>
        </p:nvSpPr>
        <p:spPr>
          <a:xfrm>
            <a:off x="5204" y="6010975"/>
            <a:ext cx="6095999" cy="420628"/>
          </a:xfrm>
          <a:prstGeom prst="rect">
            <a:avLst/>
          </a:prstGeom>
          <a:noFill/>
        </p:spPr>
        <p:txBody>
          <a:bodyPr wrap="square">
            <a:spAutoFit/>
          </a:bodyPr>
          <a:lstStyle/>
          <a:p>
            <a:pPr algn="ctr">
              <a:lnSpc>
                <a:spcPts val="2800"/>
              </a:lnSpc>
            </a:pPr>
            <a:r>
              <a:rPr lang="fr-FR" sz="2000" b="1" dirty="0">
                <a:latin typeface="Branding SemiBoldItalic" pitchFamily="2" charset="77"/>
              </a:rPr>
              <a:t>L'AGRICULTURE ET LES PRAIRIES À TRAVERS LE TEMPS</a:t>
            </a:r>
            <a:endParaRPr lang="en-CA" sz="2000" b="1" dirty="0">
              <a:latin typeface="Branding SemiBoldItalic" pitchFamily="2" charset="77"/>
            </a:endParaRPr>
          </a:p>
        </p:txBody>
      </p:sp>
      <p:pic>
        <p:nvPicPr>
          <p:cNvPr id="2" name="Picture 2">
            <a:extLst>
              <a:ext uri="{FF2B5EF4-FFF2-40B4-BE49-F238E27FC236}">
                <a16:creationId xmlns:a16="http://schemas.microsoft.com/office/drawing/2014/main" id="{9D07E686-3B35-4958-40C4-EB1B6B3289A8}"/>
              </a:ext>
            </a:extLst>
          </p:cNvPr>
          <p:cNvPicPr>
            <a:picLocks noChangeAspect="1" noChangeArrowheads="1"/>
          </p:cNvPicPr>
          <p:nvPr>
            <p:custDataLst>
              <p:tags r:id="rId9"/>
            </p:custDataLst>
          </p:nvPr>
        </p:nvPicPr>
        <p:blipFill>
          <a:blip r:embed="rId1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150615"/>
      </p:ext>
    </p:extLst>
  </p:cSld>
  <p:clrMapOvr>
    <a:masterClrMapping/>
  </p:clrMapOvr>
  <p:extLst>
    <p:ext uri="{6950BFC3-D8DA-4A85-94F7-54DA5524770B}">
      <p188:commentRel xmlns:p188="http://schemas.microsoft.com/office/powerpoint/2018/8/main" r:id="rId1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8CA6774-FCB0-0749-A6FC-14AF4D104CC0}"/>
              </a:ext>
            </a:extLst>
          </p:cNvPr>
          <p:cNvSpPr/>
          <p:nvPr>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C3D2D3F-A0E6-45AE-83C4-DC1AA26BE427}"/>
              </a:ext>
            </a:extLst>
          </p:cNvPr>
          <p:cNvSpPr>
            <a:spLocks noGrp="1"/>
          </p:cNvSpPr>
          <p:nvPr>
            <p:ph idx="1"/>
            <p:custDataLst>
              <p:tags r:id="rId2"/>
            </p:custDataLst>
          </p:nvPr>
        </p:nvSpPr>
        <p:spPr>
          <a:xfrm>
            <a:off x="838200" y="2113078"/>
            <a:ext cx="5257800" cy="3071495"/>
          </a:xfrm>
        </p:spPr>
        <p:txBody>
          <a:bodyPr vert="horz" lIns="91440" tIns="45720" rIns="91440" bIns="45720" rtlCol="0" anchor="t">
            <a:normAutofit fontScale="92500" lnSpcReduction="10000"/>
          </a:bodyPr>
          <a:lstStyle/>
          <a:p>
            <a:pPr marL="0" indent="0">
              <a:buNone/>
            </a:pPr>
            <a:r>
              <a:rPr lang="fr-FR" b="1" dirty="0">
                <a:latin typeface="Branding SemiBold" pitchFamily="2" charset="77"/>
                <a:ea typeface="+mn-lt"/>
                <a:cs typeface="+mn-lt"/>
              </a:rPr>
              <a:t>Un </a:t>
            </a:r>
            <a:r>
              <a:rPr lang="fr-FR" b="1" dirty="0">
                <a:solidFill>
                  <a:srgbClr val="B73A71"/>
                </a:solidFill>
                <a:latin typeface="Branding Black" pitchFamily="2" charset="77"/>
                <a:ea typeface="+mn-lt"/>
                <a:cs typeface="+mn-lt"/>
              </a:rPr>
              <a:t>écosystème</a:t>
            </a:r>
            <a:r>
              <a:rPr lang="fr-FR" b="1" dirty="0">
                <a:latin typeface="Branding SemiBold" pitchFamily="2" charset="77"/>
                <a:ea typeface="+mn-lt"/>
                <a:cs typeface="+mn-lt"/>
              </a:rPr>
              <a:t> comporte à la fois une composante </a:t>
            </a:r>
            <a:r>
              <a:rPr lang="fr-FR" b="1" dirty="0">
                <a:solidFill>
                  <a:srgbClr val="B73A71"/>
                </a:solidFill>
                <a:latin typeface="Branding Black" pitchFamily="2" charset="77"/>
                <a:ea typeface="+mn-lt"/>
                <a:cs typeface="+mn-lt"/>
              </a:rPr>
              <a:t>biotique</a:t>
            </a:r>
            <a:r>
              <a:rPr lang="fr-FR" b="1" dirty="0">
                <a:latin typeface="Branding SemiBold" pitchFamily="2" charset="77"/>
                <a:ea typeface="+mn-lt"/>
                <a:cs typeface="+mn-lt"/>
              </a:rPr>
              <a:t> (vivante) et </a:t>
            </a:r>
            <a:r>
              <a:rPr lang="fr-FR" b="1" dirty="0">
                <a:solidFill>
                  <a:srgbClr val="B73A71"/>
                </a:solidFill>
                <a:latin typeface="Branding Black" pitchFamily="2" charset="77"/>
                <a:ea typeface="+mn-lt"/>
                <a:cs typeface="+mn-lt"/>
              </a:rPr>
              <a:t>abiotique</a:t>
            </a:r>
            <a:r>
              <a:rPr lang="fr-FR" b="1" dirty="0">
                <a:latin typeface="Branding SemiBold" pitchFamily="2" charset="77"/>
                <a:ea typeface="+mn-lt"/>
                <a:cs typeface="+mn-lt"/>
              </a:rPr>
              <a:t> (non vivante), créant une bulle de vie où les plantes, les animaux, les organismes, les conditions météorologiques et les paysages travaillent ensemble et interagissent.</a:t>
            </a:r>
            <a:endParaRPr lang="en-US" b="1" dirty="0">
              <a:latin typeface="Branding SemiBold" pitchFamily="2" charset="77"/>
              <a:ea typeface="+mn-lt"/>
              <a:cs typeface="+mn-lt"/>
            </a:endParaRPr>
          </a:p>
        </p:txBody>
      </p:sp>
      <p:sp>
        <p:nvSpPr>
          <p:cNvPr id="21" name="Content Placeholder 2">
            <a:extLst>
              <a:ext uri="{FF2B5EF4-FFF2-40B4-BE49-F238E27FC236}">
                <a16:creationId xmlns:a16="http://schemas.microsoft.com/office/drawing/2014/main" id="{FAB8571C-9506-544A-84AF-E2EE75DFBFC3}"/>
              </a:ext>
            </a:extLst>
          </p:cNvPr>
          <p:cNvSpPr txBox="1">
            <a:spLocks/>
          </p:cNvSpPr>
          <p:nvPr>
            <p:custDataLst>
              <p:tags r:id="rId3"/>
            </p:custDataLst>
          </p:nvPr>
        </p:nvSpPr>
        <p:spPr>
          <a:xfrm>
            <a:off x="815898" y="735448"/>
            <a:ext cx="4213458" cy="122592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dirty="0">
                <a:solidFill>
                  <a:srgbClr val="007A61"/>
                </a:solidFill>
                <a:latin typeface="Branding Black" pitchFamily="2" charset="77"/>
              </a:rPr>
              <a:t>QU'EST-CE QU'UN ÉCOSYSTÈME ?</a:t>
            </a:r>
          </a:p>
        </p:txBody>
      </p:sp>
      <p:pic>
        <p:nvPicPr>
          <p:cNvPr id="23" name="Picture 22">
            <a:extLst>
              <a:ext uri="{FF2B5EF4-FFF2-40B4-BE49-F238E27FC236}">
                <a16:creationId xmlns:a16="http://schemas.microsoft.com/office/drawing/2014/main" id="{A5A032C4-B52C-1B43-8430-901F624BEF23}"/>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6213085" y="457201"/>
            <a:ext cx="5553307" cy="5553307"/>
          </a:xfrm>
          <a:prstGeom prst="rect">
            <a:avLst/>
          </a:prstGeom>
        </p:spPr>
      </p:pic>
      <p:pic>
        <p:nvPicPr>
          <p:cNvPr id="2" name="Picture 2">
            <a:extLst>
              <a:ext uri="{FF2B5EF4-FFF2-40B4-BE49-F238E27FC236}">
                <a16:creationId xmlns:a16="http://schemas.microsoft.com/office/drawing/2014/main" id="{7175E390-8BC2-F5FD-B0F7-35EE99473B4A}"/>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5526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8F2393F0-A619-AFB4-41B6-450AC57DDC59}"/>
              </a:ext>
            </a:extLst>
          </p:cNvPr>
          <p:cNvPicPr>
            <a:picLocks noChangeAspect="1"/>
          </p:cNvPicPr>
          <p:nvPr>
            <p:custDataLst>
              <p:tags r:id="rId1"/>
            </p:custDataLst>
          </p:nvPr>
        </p:nvPicPr>
        <p:blipFill rotWithShape="1">
          <a:blip r:embed="rId22">
            <a:extLst>
              <a:ext uri="{28A0092B-C50C-407E-A947-70E740481C1C}">
                <a14:useLocalDpi xmlns:a14="http://schemas.microsoft.com/office/drawing/2010/main" val="0"/>
              </a:ext>
            </a:extLst>
          </a:blip>
          <a:srcRect t="21532" b="4861"/>
          <a:stretch/>
        </p:blipFill>
        <p:spPr>
          <a:xfrm>
            <a:off x="-10116" y="1"/>
            <a:ext cx="6117145" cy="6858000"/>
          </a:xfrm>
          <a:prstGeom prst="rect">
            <a:avLst/>
          </a:prstGeom>
        </p:spPr>
      </p:pic>
      <p:pic>
        <p:nvPicPr>
          <p:cNvPr id="32" name="Picture 31">
            <a:extLst>
              <a:ext uri="{FF2B5EF4-FFF2-40B4-BE49-F238E27FC236}">
                <a16:creationId xmlns:a16="http://schemas.microsoft.com/office/drawing/2014/main" id="{F0542BA4-5E4B-6CE4-A55E-96D5881E70EC}"/>
              </a:ext>
            </a:extLst>
          </p:cNvPr>
          <p:cNvPicPr>
            <a:picLocks noChangeAspect="1"/>
          </p:cNvPicPr>
          <p:nvPr>
            <p:custDataLst>
              <p:tags r:id="rId2"/>
            </p:custDataLst>
          </p:nvPr>
        </p:nvPicPr>
        <p:blipFill>
          <a:blip r:embed="rId23">
            <a:extLst>
              <a:ext uri="{28A0092B-C50C-407E-A947-70E740481C1C}">
                <a14:useLocalDpi xmlns:a14="http://schemas.microsoft.com/office/drawing/2010/main" val="0"/>
              </a:ext>
            </a:extLst>
          </a:blip>
          <a:stretch>
            <a:fillRect/>
          </a:stretch>
        </p:blipFill>
        <p:spPr>
          <a:xfrm>
            <a:off x="6108702" y="0"/>
            <a:ext cx="6073138" cy="6858000"/>
          </a:xfrm>
          <a:prstGeom prst="rect">
            <a:avLst/>
          </a:prstGeom>
        </p:spPr>
      </p:pic>
      <p:sp>
        <p:nvSpPr>
          <p:cNvPr id="2" name="Title 1">
            <a:extLst>
              <a:ext uri="{FF2B5EF4-FFF2-40B4-BE49-F238E27FC236}">
                <a16:creationId xmlns:a16="http://schemas.microsoft.com/office/drawing/2014/main" id="{682C20D8-D759-1B66-4FEE-8082190E7998}"/>
              </a:ext>
            </a:extLst>
          </p:cNvPr>
          <p:cNvSpPr>
            <a:spLocks noGrp="1"/>
          </p:cNvSpPr>
          <p:nvPr>
            <p:ph type="title"/>
            <p:custDataLst>
              <p:tags r:id="rId3"/>
            </p:custDataLst>
          </p:nvPr>
        </p:nvSpPr>
        <p:spPr>
          <a:xfrm>
            <a:off x="401960" y="324981"/>
            <a:ext cx="5196407" cy="796413"/>
          </a:xfrm>
        </p:spPr>
        <p:txBody>
          <a:bodyPr>
            <a:normAutofit fontScale="90000"/>
          </a:bodyPr>
          <a:lstStyle/>
          <a:p>
            <a:r>
              <a:rPr lang="en-US" sz="4100" b="1" dirty="0">
                <a:solidFill>
                  <a:schemeClr val="bg1"/>
                </a:solidFill>
                <a:latin typeface="Branding Black" pitchFamily="2" charset="77"/>
              </a:rPr>
              <a:t>Les cuvettes de marée </a:t>
            </a:r>
            <a:endParaRPr lang="en-CA" sz="4100" b="1" dirty="0">
              <a:solidFill>
                <a:schemeClr val="bg1"/>
              </a:solidFill>
              <a:latin typeface="Branding Black" pitchFamily="2" charset="77"/>
            </a:endParaRPr>
          </a:p>
        </p:txBody>
      </p:sp>
      <p:sp>
        <p:nvSpPr>
          <p:cNvPr id="4" name="Explosion: 14 Points 3">
            <a:extLst>
              <a:ext uri="{FF2B5EF4-FFF2-40B4-BE49-F238E27FC236}">
                <a16:creationId xmlns:a16="http://schemas.microsoft.com/office/drawing/2014/main" id="{A872BC10-D689-0925-94BC-D712A2FBAD3F}"/>
              </a:ext>
            </a:extLst>
          </p:cNvPr>
          <p:cNvSpPr/>
          <p:nvPr>
            <p:custDataLst>
              <p:tags r:id="rId4"/>
            </p:custDataLst>
          </p:nvPr>
        </p:nvSpPr>
        <p:spPr>
          <a:xfrm>
            <a:off x="76890" y="2968000"/>
            <a:ext cx="2623746" cy="1093156"/>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Branding Black" pitchFamily="2" charset="77"/>
              </a:rPr>
              <a:t>Marées</a:t>
            </a:r>
            <a:endParaRPr lang="en-CA" b="1" dirty="0">
              <a:solidFill>
                <a:schemeClr val="bg1"/>
              </a:solidFill>
              <a:latin typeface="Branding Black" pitchFamily="2" charset="77"/>
            </a:endParaRPr>
          </a:p>
        </p:txBody>
      </p:sp>
      <p:sp>
        <p:nvSpPr>
          <p:cNvPr id="33" name="Explosion: 14 Points 32">
            <a:extLst>
              <a:ext uri="{FF2B5EF4-FFF2-40B4-BE49-F238E27FC236}">
                <a16:creationId xmlns:a16="http://schemas.microsoft.com/office/drawing/2014/main" id="{6BDFBF1F-BEBE-B54F-D2DD-9B805452DADB}"/>
              </a:ext>
            </a:extLst>
          </p:cNvPr>
          <p:cNvSpPr/>
          <p:nvPr>
            <p:custDataLst>
              <p:tags r:id="rId5"/>
            </p:custDataLst>
          </p:nvPr>
        </p:nvSpPr>
        <p:spPr>
          <a:xfrm>
            <a:off x="3275671" y="5547542"/>
            <a:ext cx="2623746" cy="1093156"/>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Salinité</a:t>
            </a:r>
            <a:endParaRPr lang="en-CA" b="1" dirty="0">
              <a:solidFill>
                <a:schemeClr val="bg1"/>
              </a:solidFill>
              <a:latin typeface="Branding Black" pitchFamily="2" charset="77"/>
            </a:endParaRPr>
          </a:p>
        </p:txBody>
      </p:sp>
      <p:sp>
        <p:nvSpPr>
          <p:cNvPr id="34" name="Explosion: 14 Points 33">
            <a:extLst>
              <a:ext uri="{FF2B5EF4-FFF2-40B4-BE49-F238E27FC236}">
                <a16:creationId xmlns:a16="http://schemas.microsoft.com/office/drawing/2014/main" id="{8CABDF7D-3649-33A4-CB20-82040C375E50}"/>
              </a:ext>
            </a:extLst>
          </p:cNvPr>
          <p:cNvSpPr/>
          <p:nvPr>
            <p:custDataLst>
              <p:tags r:id="rId6"/>
            </p:custDataLst>
          </p:nvPr>
        </p:nvSpPr>
        <p:spPr>
          <a:xfrm>
            <a:off x="3590628" y="953879"/>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Branding Black" pitchFamily="2" charset="77"/>
              </a:rPr>
              <a:t>Lumière du soleil</a:t>
            </a:r>
            <a:endParaRPr lang="en-CA" b="1" dirty="0">
              <a:solidFill>
                <a:schemeClr val="bg1"/>
              </a:solidFill>
              <a:latin typeface="Branding Black" pitchFamily="2" charset="77"/>
            </a:endParaRPr>
          </a:p>
        </p:txBody>
      </p:sp>
      <p:sp>
        <p:nvSpPr>
          <p:cNvPr id="35" name="Explosion: 14 Points 34">
            <a:extLst>
              <a:ext uri="{FF2B5EF4-FFF2-40B4-BE49-F238E27FC236}">
                <a16:creationId xmlns:a16="http://schemas.microsoft.com/office/drawing/2014/main" id="{5712C366-F045-3016-9BA1-713301BC1393}"/>
              </a:ext>
            </a:extLst>
          </p:cNvPr>
          <p:cNvSpPr/>
          <p:nvPr>
            <p:custDataLst>
              <p:tags r:id="rId7"/>
            </p:custDataLst>
          </p:nvPr>
        </p:nvSpPr>
        <p:spPr>
          <a:xfrm>
            <a:off x="-8442" y="1157617"/>
            <a:ext cx="2794411" cy="1093156"/>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600"/>
              </a:lnSpc>
            </a:pPr>
            <a:r>
              <a:rPr lang="en-US" b="1" dirty="0">
                <a:solidFill>
                  <a:schemeClr val="bg1"/>
                </a:solidFill>
                <a:latin typeface="Branding Black" pitchFamily="2" charset="77"/>
              </a:rPr>
              <a:t>Rivage </a:t>
            </a:r>
            <a:r>
              <a:rPr lang="en-US" b="1" dirty="0" err="1">
                <a:solidFill>
                  <a:schemeClr val="bg1"/>
                </a:solidFill>
                <a:latin typeface="Branding Black" pitchFamily="2" charset="77"/>
              </a:rPr>
              <a:t>rocheux</a:t>
            </a:r>
            <a:endParaRPr lang="en-CA" b="1" dirty="0">
              <a:solidFill>
                <a:schemeClr val="bg1"/>
              </a:solidFill>
              <a:latin typeface="Branding Black" pitchFamily="2" charset="77"/>
            </a:endParaRPr>
          </a:p>
        </p:txBody>
      </p:sp>
      <p:sp>
        <p:nvSpPr>
          <p:cNvPr id="36" name="Explosion: 14 Points 35">
            <a:extLst>
              <a:ext uri="{FF2B5EF4-FFF2-40B4-BE49-F238E27FC236}">
                <a16:creationId xmlns:a16="http://schemas.microsoft.com/office/drawing/2014/main" id="{6611C036-DF72-50F5-0CDC-5C23B48FD1A8}"/>
              </a:ext>
            </a:extLst>
          </p:cNvPr>
          <p:cNvSpPr/>
          <p:nvPr>
            <p:custDataLst>
              <p:tags r:id="rId8"/>
            </p:custDataLst>
          </p:nvPr>
        </p:nvSpPr>
        <p:spPr>
          <a:xfrm>
            <a:off x="-30735" y="4471217"/>
            <a:ext cx="3201926" cy="1258779"/>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Prédateurs</a:t>
            </a:r>
            <a:endParaRPr lang="en-CA" b="1" dirty="0">
              <a:solidFill>
                <a:schemeClr val="bg1"/>
              </a:solidFill>
              <a:latin typeface="Branding Black" pitchFamily="2" charset="77"/>
            </a:endParaRPr>
          </a:p>
        </p:txBody>
      </p:sp>
      <p:sp>
        <p:nvSpPr>
          <p:cNvPr id="37" name="Explosion: 14 Points 36">
            <a:extLst>
              <a:ext uri="{FF2B5EF4-FFF2-40B4-BE49-F238E27FC236}">
                <a16:creationId xmlns:a16="http://schemas.microsoft.com/office/drawing/2014/main" id="{51700EA0-A29F-7952-5FEB-0D4B72F296A0}"/>
              </a:ext>
            </a:extLst>
          </p:cNvPr>
          <p:cNvSpPr/>
          <p:nvPr>
            <p:custDataLst>
              <p:tags r:id="rId9"/>
            </p:custDataLst>
          </p:nvPr>
        </p:nvSpPr>
        <p:spPr>
          <a:xfrm>
            <a:off x="3318539" y="2743875"/>
            <a:ext cx="2623746" cy="1093156"/>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Plantes</a:t>
            </a:r>
            <a:endParaRPr lang="en-CA" b="1" dirty="0">
              <a:solidFill>
                <a:schemeClr val="bg1"/>
              </a:solidFill>
              <a:latin typeface="Branding Black" pitchFamily="2" charset="77"/>
            </a:endParaRPr>
          </a:p>
        </p:txBody>
      </p:sp>
      <p:sp>
        <p:nvSpPr>
          <p:cNvPr id="38" name="Explosion: 14 Points 37">
            <a:extLst>
              <a:ext uri="{FF2B5EF4-FFF2-40B4-BE49-F238E27FC236}">
                <a16:creationId xmlns:a16="http://schemas.microsoft.com/office/drawing/2014/main" id="{730B0283-A132-FDBF-9758-C73205DA5301}"/>
              </a:ext>
            </a:extLst>
          </p:cNvPr>
          <p:cNvSpPr/>
          <p:nvPr>
            <p:custDataLst>
              <p:tags r:id="rId10"/>
            </p:custDataLst>
          </p:nvPr>
        </p:nvSpPr>
        <p:spPr>
          <a:xfrm>
            <a:off x="509861" y="1838621"/>
            <a:ext cx="4552216" cy="1258779"/>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Consommateurs</a:t>
            </a:r>
            <a:endParaRPr lang="en-CA" b="1" dirty="0">
              <a:solidFill>
                <a:schemeClr val="bg1"/>
              </a:solidFill>
              <a:latin typeface="Branding Black" pitchFamily="2" charset="77"/>
            </a:endParaRPr>
          </a:p>
        </p:txBody>
      </p:sp>
      <p:sp>
        <p:nvSpPr>
          <p:cNvPr id="39" name="Explosion: 14 Points 38">
            <a:extLst>
              <a:ext uri="{FF2B5EF4-FFF2-40B4-BE49-F238E27FC236}">
                <a16:creationId xmlns:a16="http://schemas.microsoft.com/office/drawing/2014/main" id="{2E55D8B5-EC0F-58A0-1F5F-CFFF7E73FB35}"/>
              </a:ext>
            </a:extLst>
          </p:cNvPr>
          <p:cNvSpPr/>
          <p:nvPr>
            <p:custDataLst>
              <p:tags r:id="rId11"/>
            </p:custDataLst>
          </p:nvPr>
        </p:nvSpPr>
        <p:spPr>
          <a:xfrm>
            <a:off x="9483872" y="1121394"/>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Neige</a:t>
            </a:r>
            <a:endParaRPr lang="en-CA" b="1" dirty="0">
              <a:solidFill>
                <a:schemeClr val="bg1"/>
              </a:solidFill>
              <a:latin typeface="Branding Black" pitchFamily="2" charset="77"/>
            </a:endParaRPr>
          </a:p>
        </p:txBody>
      </p:sp>
      <p:sp>
        <p:nvSpPr>
          <p:cNvPr id="40" name="Explosion: 14 Points 39">
            <a:extLst>
              <a:ext uri="{FF2B5EF4-FFF2-40B4-BE49-F238E27FC236}">
                <a16:creationId xmlns:a16="http://schemas.microsoft.com/office/drawing/2014/main" id="{900C631C-C1F7-85A3-5A58-6E4E16758BBE}"/>
              </a:ext>
            </a:extLst>
          </p:cNvPr>
          <p:cNvSpPr/>
          <p:nvPr>
            <p:custDataLst>
              <p:tags r:id="rId12"/>
            </p:custDataLst>
          </p:nvPr>
        </p:nvSpPr>
        <p:spPr>
          <a:xfrm>
            <a:off x="6648376" y="1440798"/>
            <a:ext cx="2844964" cy="1284168"/>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b="1" dirty="0">
                <a:solidFill>
                  <a:schemeClr val="bg1"/>
                </a:solidFill>
                <a:latin typeface="Branding Black" pitchFamily="2" charset="77"/>
              </a:rPr>
              <a:t>Haute altitude</a:t>
            </a:r>
            <a:endParaRPr lang="en-CA" b="1" dirty="0">
              <a:solidFill>
                <a:schemeClr val="bg1"/>
              </a:solidFill>
              <a:latin typeface="Branding Black" pitchFamily="2" charset="77"/>
            </a:endParaRPr>
          </a:p>
        </p:txBody>
      </p:sp>
      <p:sp>
        <p:nvSpPr>
          <p:cNvPr id="41" name="Explosion: 14 Points 40">
            <a:extLst>
              <a:ext uri="{FF2B5EF4-FFF2-40B4-BE49-F238E27FC236}">
                <a16:creationId xmlns:a16="http://schemas.microsoft.com/office/drawing/2014/main" id="{3DD3D24B-C483-0514-72D1-D5F362D94713}"/>
              </a:ext>
            </a:extLst>
          </p:cNvPr>
          <p:cNvSpPr/>
          <p:nvPr>
            <p:custDataLst>
              <p:tags r:id="rId13"/>
            </p:custDataLst>
          </p:nvPr>
        </p:nvSpPr>
        <p:spPr>
          <a:xfrm>
            <a:off x="6648376" y="4224214"/>
            <a:ext cx="2906928"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Branding Black" pitchFamily="2" charset="77"/>
              </a:rPr>
              <a:t>Temps </a:t>
            </a:r>
            <a:r>
              <a:rPr lang="en-US" b="1" dirty="0" err="1">
                <a:solidFill>
                  <a:schemeClr val="bg1"/>
                </a:solidFill>
                <a:latin typeface="Branding Black" pitchFamily="2" charset="77"/>
              </a:rPr>
              <a:t>froid</a:t>
            </a:r>
            <a:endParaRPr lang="en-CA" b="1" dirty="0">
              <a:solidFill>
                <a:schemeClr val="bg1"/>
              </a:solidFill>
              <a:latin typeface="Branding Black" pitchFamily="2" charset="77"/>
            </a:endParaRPr>
          </a:p>
        </p:txBody>
      </p:sp>
      <p:sp>
        <p:nvSpPr>
          <p:cNvPr id="42" name="Explosion: 14 Points 41">
            <a:extLst>
              <a:ext uri="{FF2B5EF4-FFF2-40B4-BE49-F238E27FC236}">
                <a16:creationId xmlns:a16="http://schemas.microsoft.com/office/drawing/2014/main" id="{AB49637A-0253-AC50-0122-0DD1D2EB3A14}"/>
              </a:ext>
            </a:extLst>
          </p:cNvPr>
          <p:cNvSpPr/>
          <p:nvPr>
            <p:custDataLst>
              <p:tags r:id="rId14"/>
            </p:custDataLst>
          </p:nvPr>
        </p:nvSpPr>
        <p:spPr>
          <a:xfrm>
            <a:off x="9096595" y="4794793"/>
            <a:ext cx="3294205" cy="1214404"/>
          </a:xfrm>
          <a:prstGeom prst="irregularSeal2">
            <a:avLst/>
          </a:prstGeom>
          <a:solidFill>
            <a:srgbClr val="FF3399"/>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Branding Black" pitchFamily="2" charset="77"/>
              </a:rPr>
              <a:t>Air de </a:t>
            </a:r>
            <a:r>
              <a:rPr lang="en-US" b="1" dirty="0" err="1">
                <a:solidFill>
                  <a:schemeClr val="bg1"/>
                </a:solidFill>
                <a:latin typeface="Branding Black" pitchFamily="2" charset="77"/>
              </a:rPr>
              <a:t>faible</a:t>
            </a:r>
            <a:r>
              <a:rPr lang="en-US" b="1" dirty="0">
                <a:solidFill>
                  <a:schemeClr val="bg1"/>
                </a:solidFill>
                <a:latin typeface="Branding Black" pitchFamily="2" charset="77"/>
              </a:rPr>
              <a:t> </a:t>
            </a:r>
            <a:r>
              <a:rPr lang="en-US" b="1" dirty="0" err="1">
                <a:solidFill>
                  <a:schemeClr val="bg1"/>
                </a:solidFill>
                <a:latin typeface="Branding Black" pitchFamily="2" charset="77"/>
              </a:rPr>
              <a:t>densité</a:t>
            </a:r>
            <a:endParaRPr lang="en-CA" b="1" dirty="0">
              <a:solidFill>
                <a:schemeClr val="bg1"/>
              </a:solidFill>
              <a:latin typeface="Branding Black" pitchFamily="2" charset="77"/>
            </a:endParaRPr>
          </a:p>
        </p:txBody>
      </p:sp>
      <p:sp>
        <p:nvSpPr>
          <p:cNvPr id="43" name="Explosion: 14 Points 42">
            <a:extLst>
              <a:ext uri="{FF2B5EF4-FFF2-40B4-BE49-F238E27FC236}">
                <a16:creationId xmlns:a16="http://schemas.microsoft.com/office/drawing/2014/main" id="{449DF187-1679-9A94-6C4A-4CDFD51149EC}"/>
              </a:ext>
            </a:extLst>
          </p:cNvPr>
          <p:cNvSpPr/>
          <p:nvPr>
            <p:custDataLst>
              <p:tags r:id="rId15"/>
            </p:custDataLst>
          </p:nvPr>
        </p:nvSpPr>
        <p:spPr>
          <a:xfrm>
            <a:off x="6148635" y="5429337"/>
            <a:ext cx="3125952" cy="1282588"/>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Graminées</a:t>
            </a:r>
            <a:endParaRPr lang="en-CA" sz="1200" dirty="0"/>
          </a:p>
        </p:txBody>
      </p:sp>
      <p:sp>
        <p:nvSpPr>
          <p:cNvPr id="44" name="Explosion: 14 Points 43">
            <a:extLst>
              <a:ext uri="{FF2B5EF4-FFF2-40B4-BE49-F238E27FC236}">
                <a16:creationId xmlns:a16="http://schemas.microsoft.com/office/drawing/2014/main" id="{95F488E3-120D-C227-B9AD-F7E06D1B4384}"/>
              </a:ext>
            </a:extLst>
          </p:cNvPr>
          <p:cNvSpPr/>
          <p:nvPr>
            <p:custDataLst>
              <p:tags r:id="rId16"/>
            </p:custDataLst>
          </p:nvPr>
        </p:nvSpPr>
        <p:spPr>
          <a:xfrm>
            <a:off x="9216823" y="2969499"/>
            <a:ext cx="3069497" cy="1214404"/>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b="1" dirty="0">
                <a:solidFill>
                  <a:schemeClr val="bg1"/>
                </a:solidFill>
                <a:latin typeface="Branding Black" pitchFamily="2" charset="77"/>
              </a:rPr>
              <a:t>Petits </a:t>
            </a:r>
            <a:r>
              <a:rPr lang="en-US" b="1" dirty="0" err="1">
                <a:solidFill>
                  <a:schemeClr val="bg1"/>
                </a:solidFill>
                <a:latin typeface="Branding Black" pitchFamily="2" charset="77"/>
              </a:rPr>
              <a:t>arbustes</a:t>
            </a:r>
            <a:endParaRPr lang="en-CA" b="1" dirty="0">
              <a:solidFill>
                <a:schemeClr val="bg1"/>
              </a:solidFill>
              <a:latin typeface="Branding Black" pitchFamily="2" charset="77"/>
            </a:endParaRPr>
          </a:p>
        </p:txBody>
      </p:sp>
      <p:sp>
        <p:nvSpPr>
          <p:cNvPr id="45" name="Explosion: 14 Points 44">
            <a:extLst>
              <a:ext uri="{FF2B5EF4-FFF2-40B4-BE49-F238E27FC236}">
                <a16:creationId xmlns:a16="http://schemas.microsoft.com/office/drawing/2014/main" id="{F23A2CC9-9900-A2B1-04B4-D4D0117510C6}"/>
              </a:ext>
            </a:extLst>
          </p:cNvPr>
          <p:cNvSpPr/>
          <p:nvPr>
            <p:custDataLst>
              <p:tags r:id="rId17"/>
            </p:custDataLst>
          </p:nvPr>
        </p:nvSpPr>
        <p:spPr>
          <a:xfrm>
            <a:off x="6107029" y="2946886"/>
            <a:ext cx="2989566" cy="1282588"/>
          </a:xfrm>
          <a:prstGeom prst="irregularSeal2">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bg1"/>
                </a:solidFill>
                <a:latin typeface="Branding Black" pitchFamily="2" charset="77"/>
              </a:rPr>
              <a:t>Faune</a:t>
            </a:r>
            <a:r>
              <a:rPr lang="en-US" b="1" dirty="0">
                <a:solidFill>
                  <a:schemeClr val="bg1"/>
                </a:solidFill>
                <a:latin typeface="Branding Black" pitchFamily="2" charset="77"/>
              </a:rPr>
              <a:t> </a:t>
            </a:r>
            <a:r>
              <a:rPr lang="en-US" b="1" dirty="0" err="1">
                <a:solidFill>
                  <a:schemeClr val="bg1"/>
                </a:solidFill>
                <a:latin typeface="Branding Black" pitchFamily="2" charset="77"/>
              </a:rPr>
              <a:t>sauvage</a:t>
            </a:r>
            <a:endParaRPr lang="en-CA" b="1" dirty="0">
              <a:solidFill>
                <a:schemeClr val="bg1"/>
              </a:solidFill>
              <a:latin typeface="Branding Black" pitchFamily="2" charset="77"/>
            </a:endParaRPr>
          </a:p>
        </p:txBody>
      </p:sp>
      <p:sp>
        <p:nvSpPr>
          <p:cNvPr id="20" name="Title 1">
            <a:extLst>
              <a:ext uri="{FF2B5EF4-FFF2-40B4-BE49-F238E27FC236}">
                <a16:creationId xmlns:a16="http://schemas.microsoft.com/office/drawing/2014/main" id="{EFD610F8-E538-D24F-AC2E-76D603F02390}"/>
              </a:ext>
            </a:extLst>
          </p:cNvPr>
          <p:cNvSpPr txBox="1">
            <a:spLocks/>
          </p:cNvSpPr>
          <p:nvPr>
            <p:custDataLst>
              <p:tags r:id="rId18"/>
            </p:custDataLst>
          </p:nvPr>
        </p:nvSpPr>
        <p:spPr>
          <a:xfrm>
            <a:off x="6331592" y="315859"/>
            <a:ext cx="4382854" cy="83318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CA" b="1" dirty="0">
                <a:solidFill>
                  <a:srgbClr val="007A61"/>
                </a:solidFill>
                <a:latin typeface="Branding Black" pitchFamily="2" charset="77"/>
              </a:rPr>
              <a:t>TOUNDRA ALPINE</a:t>
            </a:r>
          </a:p>
        </p:txBody>
      </p:sp>
      <p:pic>
        <p:nvPicPr>
          <p:cNvPr id="3" name="Picture 2">
            <a:extLst>
              <a:ext uri="{FF2B5EF4-FFF2-40B4-BE49-F238E27FC236}">
                <a16:creationId xmlns:a16="http://schemas.microsoft.com/office/drawing/2014/main" id="{08326069-4673-82B1-F780-B323F095FF9D}"/>
              </a:ext>
            </a:extLst>
          </p:cNvPr>
          <p:cNvPicPr>
            <a:picLocks noChangeAspect="1" noChangeArrowheads="1"/>
          </p:cNvPicPr>
          <p:nvPr>
            <p:custDataLst>
              <p:tags r:id="rId19"/>
            </p:custDataLst>
          </p:nvPr>
        </p:nvPicPr>
        <p:blipFill>
          <a:blip r:embed="rId2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86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subTnLst>
                                    <p:set>
                                      <p:cBhvr override="childStyle">
                                        <p:cTn dur="1" fill="hold" display="0" masterRel="nextClick" afterEffect="1"/>
                                        <p:tgtEl>
                                          <p:spTgt spid="3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subTnLst>
                                    <p:set>
                                      <p:cBhvr override="childStyle">
                                        <p:cTn dur="1" fill="hold" display="0" masterRel="nextClick" afterEffect="1"/>
                                        <p:tgtEl>
                                          <p:spTgt spid="34"/>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subTnLst>
                                    <p:set>
                                      <p:cBhvr override="childStyle">
                                        <p:cTn dur="1" fill="hold" display="0" masterRel="nextClick" afterEffect="1"/>
                                        <p:tgtEl>
                                          <p:spTgt spid="38"/>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subTnLst>
                                    <p:set>
                                      <p:cBhvr override="childStyle">
                                        <p:cTn dur="1" fill="hold" display="0" masterRel="nextClick" afterEffect="1"/>
                                        <p:tgtEl>
                                          <p:spTgt spid="37"/>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subTnLst>
                                    <p:set>
                                      <p:cBhvr override="childStyle">
                                        <p:cTn dur="1" fill="hold" display="0" masterRel="nextClick" afterEffect="1"/>
                                        <p:tgtEl>
                                          <p:spTgt spid="40"/>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subTnLst>
                                    <p:set>
                                      <p:cBhvr override="childStyle">
                                        <p:cTn dur="1" fill="hold" display="0" masterRel="nextClick" afterEffect="1"/>
                                        <p:tgtEl>
                                          <p:spTgt spid="39"/>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childTnLst>
                                  <p:subTnLst>
                                    <p:set>
                                      <p:cBhvr override="childStyle">
                                        <p:cTn dur="1" fill="hold" display="0" masterRel="nextClick" afterEffect="1"/>
                                        <p:tgtEl>
                                          <p:spTgt spid="41"/>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2">
            <a:extLst>
              <a:ext uri="{FF2B5EF4-FFF2-40B4-BE49-F238E27FC236}">
                <a16:creationId xmlns:a16="http://schemas.microsoft.com/office/drawing/2014/main" id="{AF30DA2E-DE48-B946-AC5B-FB7FB9D62174}"/>
              </a:ext>
            </a:extLst>
          </p:cNvPr>
          <p:cNvSpPr txBox="1">
            <a:spLocks/>
          </p:cNvSpPr>
          <p:nvPr>
            <p:custDataLst>
              <p:tags r:id="rId1"/>
            </p:custDataLst>
          </p:nvPr>
        </p:nvSpPr>
        <p:spPr>
          <a:xfrm>
            <a:off x="815898" y="735449"/>
            <a:ext cx="9760662" cy="78855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fr-FR" sz="3700" b="1" dirty="0">
                <a:solidFill>
                  <a:srgbClr val="007A61"/>
                </a:solidFill>
                <a:latin typeface="Branding Black" pitchFamily="2" charset="77"/>
              </a:rPr>
              <a:t>Services écosystémiques</a:t>
            </a:r>
            <a:endParaRPr lang="en-US" sz="3700" b="1" dirty="0">
              <a:solidFill>
                <a:srgbClr val="007A61"/>
              </a:solidFill>
              <a:latin typeface="Branding Black" pitchFamily="2" charset="77"/>
            </a:endParaRPr>
          </a:p>
        </p:txBody>
      </p:sp>
      <p:pic>
        <p:nvPicPr>
          <p:cNvPr id="2" name="Picture 2">
            <a:extLst>
              <a:ext uri="{FF2B5EF4-FFF2-40B4-BE49-F238E27FC236}">
                <a16:creationId xmlns:a16="http://schemas.microsoft.com/office/drawing/2014/main" id="{55284AAB-96D9-DED8-18B1-6AC153014991}"/>
              </a:ext>
            </a:extLst>
          </p:cNvPr>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42">
            <a:extLst>
              <a:ext uri="{FF2B5EF4-FFF2-40B4-BE49-F238E27FC236}">
                <a16:creationId xmlns:a16="http://schemas.microsoft.com/office/drawing/2014/main" id="{8B693C49-640F-BE5F-6E16-E87B6095C8EE}"/>
              </a:ext>
            </a:extLst>
          </p:cNvPr>
          <p:cNvGrpSpPr/>
          <p:nvPr>
            <p:custDataLst>
              <p:tags r:id="rId3"/>
            </p:custDataLst>
          </p:nvPr>
        </p:nvGrpSpPr>
        <p:grpSpPr>
          <a:xfrm>
            <a:off x="3426565" y="1905460"/>
            <a:ext cx="2603823" cy="3933047"/>
            <a:chOff x="3426565" y="1905460"/>
            <a:chExt cx="2603823" cy="3933047"/>
          </a:xfrm>
        </p:grpSpPr>
        <p:pic>
          <p:nvPicPr>
            <p:cNvPr id="16" name="Picture 15">
              <a:extLst>
                <a:ext uri="{FF2B5EF4-FFF2-40B4-BE49-F238E27FC236}">
                  <a16:creationId xmlns:a16="http://schemas.microsoft.com/office/drawing/2014/main" id="{625AEBFB-80B1-3C44-A236-FFA90DD4A91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26565" y="1905460"/>
              <a:ext cx="2603823" cy="3933047"/>
            </a:xfrm>
            <a:prstGeom prst="rect">
              <a:avLst/>
            </a:prstGeom>
          </p:spPr>
        </p:pic>
        <p:sp>
          <p:nvSpPr>
            <p:cNvPr id="7" name="TextBox 6">
              <a:extLst>
                <a:ext uri="{FF2B5EF4-FFF2-40B4-BE49-F238E27FC236}">
                  <a16:creationId xmlns:a16="http://schemas.microsoft.com/office/drawing/2014/main" id="{29F7E2B9-6EA2-1A6F-7081-4683A4B7DE75}"/>
                </a:ext>
              </a:extLst>
            </p:cNvPr>
            <p:cNvSpPr txBox="1"/>
            <p:nvPr/>
          </p:nvSpPr>
          <p:spPr>
            <a:xfrm>
              <a:off x="3629374" y="2583311"/>
              <a:ext cx="978695" cy="276999"/>
            </a:xfrm>
            <a:prstGeom prst="rect">
              <a:avLst/>
            </a:prstGeom>
            <a:solidFill>
              <a:srgbClr val="F6D200"/>
            </a:solidFill>
          </p:spPr>
          <p:txBody>
            <a:bodyPr wrap="square" rtlCol="0">
              <a:spAutoFit/>
            </a:bodyPr>
            <a:lstStyle/>
            <a:p>
              <a:pPr algn="ctr"/>
              <a:endParaRPr lang="en-CA" sz="1200" dirty="0">
                <a:latin typeface="Branding Bold" panose="00000800000000000000" charset="0"/>
              </a:endParaRPr>
            </a:p>
          </p:txBody>
        </p:sp>
        <p:sp>
          <p:nvSpPr>
            <p:cNvPr id="8" name="TextBox 7">
              <a:extLst>
                <a:ext uri="{FF2B5EF4-FFF2-40B4-BE49-F238E27FC236}">
                  <a16:creationId xmlns:a16="http://schemas.microsoft.com/office/drawing/2014/main" id="{2A5154F5-2D58-B298-3BEE-E3538A36834D}"/>
                </a:ext>
              </a:extLst>
            </p:cNvPr>
            <p:cNvSpPr txBox="1"/>
            <p:nvPr/>
          </p:nvSpPr>
          <p:spPr>
            <a:xfrm>
              <a:off x="4810474" y="3280628"/>
              <a:ext cx="978695" cy="276999"/>
            </a:xfrm>
            <a:prstGeom prst="rect">
              <a:avLst/>
            </a:prstGeom>
            <a:solidFill>
              <a:srgbClr val="F6D200"/>
            </a:solidFill>
          </p:spPr>
          <p:txBody>
            <a:bodyPr wrap="square" rtlCol="0">
              <a:spAutoFit/>
            </a:bodyPr>
            <a:lstStyle/>
            <a:p>
              <a:pPr algn="ctr"/>
              <a:endParaRPr lang="en-CA" sz="1200" dirty="0">
                <a:latin typeface="Branding Bold" panose="00000800000000000000" charset="0"/>
              </a:endParaRPr>
            </a:p>
          </p:txBody>
        </p:sp>
        <p:sp>
          <p:nvSpPr>
            <p:cNvPr id="9" name="TextBox 8">
              <a:extLst>
                <a:ext uri="{FF2B5EF4-FFF2-40B4-BE49-F238E27FC236}">
                  <a16:creationId xmlns:a16="http://schemas.microsoft.com/office/drawing/2014/main" id="{098C05B4-5F51-34CD-CAD9-9BBA214B5E1B}"/>
                </a:ext>
              </a:extLst>
            </p:cNvPr>
            <p:cNvSpPr txBox="1"/>
            <p:nvPr/>
          </p:nvSpPr>
          <p:spPr>
            <a:xfrm>
              <a:off x="4817617" y="4629948"/>
              <a:ext cx="978695" cy="276999"/>
            </a:xfrm>
            <a:prstGeom prst="rect">
              <a:avLst/>
            </a:prstGeom>
            <a:solidFill>
              <a:srgbClr val="F6D200"/>
            </a:solidFill>
          </p:spPr>
          <p:txBody>
            <a:bodyPr wrap="square" rtlCol="0">
              <a:spAutoFit/>
            </a:bodyPr>
            <a:lstStyle/>
            <a:p>
              <a:pPr algn="ctr"/>
              <a:r>
                <a:rPr lang="en-CA" sz="1200" dirty="0" err="1">
                  <a:latin typeface="Branding Bold" panose="00000800000000000000" charset="0"/>
                </a:rPr>
                <a:t>L’habitat</a:t>
              </a:r>
              <a:r>
                <a:rPr lang="en-CA" sz="1200" dirty="0">
                  <a:latin typeface="Branding Bold" panose="00000800000000000000" charset="0"/>
                </a:rPr>
                <a:t> </a:t>
              </a:r>
            </a:p>
          </p:txBody>
        </p:sp>
        <p:sp>
          <p:nvSpPr>
            <p:cNvPr id="10" name="TextBox 9">
              <a:extLst>
                <a:ext uri="{FF2B5EF4-FFF2-40B4-BE49-F238E27FC236}">
                  <a16:creationId xmlns:a16="http://schemas.microsoft.com/office/drawing/2014/main" id="{BB5CB1FE-2055-4521-28E1-0F69EF6B5929}"/>
                </a:ext>
              </a:extLst>
            </p:cNvPr>
            <p:cNvSpPr txBox="1"/>
            <p:nvPr/>
          </p:nvSpPr>
          <p:spPr>
            <a:xfrm>
              <a:off x="3629373" y="5283258"/>
              <a:ext cx="978695" cy="276999"/>
            </a:xfrm>
            <a:prstGeom prst="rect">
              <a:avLst/>
            </a:prstGeom>
            <a:solidFill>
              <a:srgbClr val="F6D200"/>
            </a:solidFill>
          </p:spPr>
          <p:txBody>
            <a:bodyPr wrap="square" rtlCol="0">
              <a:spAutoFit/>
            </a:bodyPr>
            <a:lstStyle/>
            <a:p>
              <a:pPr algn="ctr"/>
              <a:endParaRPr lang="en-CA" sz="1200" dirty="0">
                <a:latin typeface="Branding Bold" panose="00000800000000000000" charset="0"/>
              </a:endParaRPr>
            </a:p>
          </p:txBody>
        </p:sp>
        <p:sp>
          <p:nvSpPr>
            <p:cNvPr id="11" name="TextBox 10">
              <a:extLst>
                <a:ext uri="{FF2B5EF4-FFF2-40B4-BE49-F238E27FC236}">
                  <a16:creationId xmlns:a16="http://schemas.microsoft.com/office/drawing/2014/main" id="{7DDE7507-2DDE-3EC9-C1EA-55BB35748DBA}"/>
                </a:ext>
              </a:extLst>
            </p:cNvPr>
            <p:cNvSpPr txBox="1"/>
            <p:nvPr/>
          </p:nvSpPr>
          <p:spPr>
            <a:xfrm>
              <a:off x="3570225" y="2583311"/>
              <a:ext cx="1096989" cy="461665"/>
            </a:xfrm>
            <a:prstGeom prst="rect">
              <a:avLst/>
            </a:prstGeom>
            <a:noFill/>
            <a:ln>
              <a:noFill/>
            </a:ln>
          </p:spPr>
          <p:txBody>
            <a:bodyPr wrap="square" rtlCol="0">
              <a:spAutoFit/>
            </a:bodyPr>
            <a:lstStyle/>
            <a:p>
              <a:pPr algn="ctr"/>
              <a:r>
                <a:rPr lang="en-CA" sz="1200" dirty="0">
                  <a:latin typeface="Branding Bold" panose="00000800000000000000" charset="0"/>
                </a:rPr>
                <a:t>La </a:t>
              </a:r>
              <a:r>
                <a:rPr lang="en-CA" sz="1200" dirty="0" err="1">
                  <a:latin typeface="Branding Bold" panose="00000800000000000000" charset="0"/>
                </a:rPr>
                <a:t>biodiversité</a:t>
              </a:r>
              <a:r>
                <a:rPr lang="en-CA" sz="1200" dirty="0">
                  <a:latin typeface="Branding Bold" panose="00000800000000000000" charset="0"/>
                </a:rPr>
                <a:t> </a:t>
              </a:r>
            </a:p>
          </p:txBody>
        </p:sp>
        <p:sp>
          <p:nvSpPr>
            <p:cNvPr id="13" name="TextBox 12">
              <a:extLst>
                <a:ext uri="{FF2B5EF4-FFF2-40B4-BE49-F238E27FC236}">
                  <a16:creationId xmlns:a16="http://schemas.microsoft.com/office/drawing/2014/main" id="{1D4D7BDA-23D4-D9C7-5D6C-CF342C12A4A7}"/>
                </a:ext>
              </a:extLst>
            </p:cNvPr>
            <p:cNvSpPr txBox="1"/>
            <p:nvPr/>
          </p:nvSpPr>
          <p:spPr>
            <a:xfrm>
              <a:off x="4758469" y="3236723"/>
              <a:ext cx="1096989" cy="461665"/>
            </a:xfrm>
            <a:prstGeom prst="rect">
              <a:avLst/>
            </a:prstGeom>
            <a:noFill/>
            <a:ln>
              <a:noFill/>
            </a:ln>
          </p:spPr>
          <p:txBody>
            <a:bodyPr wrap="square" rtlCol="0">
              <a:spAutoFit/>
            </a:bodyPr>
            <a:lstStyle/>
            <a:p>
              <a:pPr algn="ctr"/>
              <a:r>
                <a:rPr lang="en-CA" sz="1200" dirty="0">
                  <a:latin typeface="Branding Bold" panose="00000800000000000000" charset="0"/>
                </a:rPr>
                <a:t>La formation du sol </a:t>
              </a:r>
            </a:p>
          </p:txBody>
        </p:sp>
        <p:sp>
          <p:nvSpPr>
            <p:cNvPr id="14" name="TextBox 13">
              <a:extLst>
                <a:ext uri="{FF2B5EF4-FFF2-40B4-BE49-F238E27FC236}">
                  <a16:creationId xmlns:a16="http://schemas.microsoft.com/office/drawing/2014/main" id="{EF1D0693-A397-7D1B-04A3-035C22083C1B}"/>
                </a:ext>
              </a:extLst>
            </p:cNvPr>
            <p:cNvSpPr txBox="1"/>
            <p:nvPr/>
          </p:nvSpPr>
          <p:spPr>
            <a:xfrm>
              <a:off x="3518570" y="5137186"/>
              <a:ext cx="1240249" cy="461665"/>
            </a:xfrm>
            <a:prstGeom prst="rect">
              <a:avLst/>
            </a:prstGeom>
            <a:noFill/>
            <a:ln>
              <a:noFill/>
            </a:ln>
          </p:spPr>
          <p:txBody>
            <a:bodyPr wrap="square" rtlCol="0">
              <a:spAutoFit/>
            </a:bodyPr>
            <a:lstStyle/>
            <a:p>
              <a:pPr algn="ctr"/>
              <a:r>
                <a:rPr lang="en-CA" sz="1200" dirty="0">
                  <a:latin typeface="Branding Bold" panose="00000800000000000000" charset="0"/>
                </a:rPr>
                <a:t>La </a:t>
              </a:r>
              <a:r>
                <a:rPr lang="en-CA" sz="1200" dirty="0" err="1">
                  <a:latin typeface="Branding Bold" panose="00000800000000000000" charset="0"/>
                </a:rPr>
                <a:t>photosynthèse</a:t>
              </a:r>
              <a:endParaRPr lang="en-CA" sz="1200" dirty="0">
                <a:latin typeface="Branding Bold" panose="00000800000000000000" charset="0"/>
              </a:endParaRPr>
            </a:p>
          </p:txBody>
        </p:sp>
        <p:sp>
          <p:nvSpPr>
            <p:cNvPr id="15" name="TextBox 14">
              <a:extLst>
                <a:ext uri="{FF2B5EF4-FFF2-40B4-BE49-F238E27FC236}">
                  <a16:creationId xmlns:a16="http://schemas.microsoft.com/office/drawing/2014/main" id="{518F6A62-6B06-9DE1-EB17-979000BED1DC}"/>
                </a:ext>
              </a:extLst>
            </p:cNvPr>
            <p:cNvSpPr txBox="1"/>
            <p:nvPr/>
          </p:nvSpPr>
          <p:spPr>
            <a:xfrm>
              <a:off x="3544396" y="3694137"/>
              <a:ext cx="1206929" cy="338554"/>
            </a:xfrm>
            <a:prstGeom prst="rect">
              <a:avLst/>
            </a:prstGeom>
            <a:solidFill>
              <a:srgbClr val="CEA900"/>
            </a:solidFill>
            <a:ln>
              <a:noFill/>
            </a:ln>
          </p:spPr>
          <p:txBody>
            <a:bodyPr wrap="square" rtlCol="0">
              <a:spAutoFit/>
            </a:bodyPr>
            <a:lstStyle/>
            <a:p>
              <a:pPr algn="ctr"/>
              <a:r>
                <a:rPr lang="en-CA" sz="1600" dirty="0">
                  <a:latin typeface="Branding Black" panose="00000A00000000000000" charset="0"/>
                </a:rPr>
                <a:t>SOUTIEN</a:t>
              </a:r>
            </a:p>
          </p:txBody>
        </p:sp>
      </p:grpSp>
      <p:grpSp>
        <p:nvGrpSpPr>
          <p:cNvPr id="28" name="Group 27">
            <a:extLst>
              <a:ext uri="{FF2B5EF4-FFF2-40B4-BE49-F238E27FC236}">
                <a16:creationId xmlns:a16="http://schemas.microsoft.com/office/drawing/2014/main" id="{3FB110D6-D412-46A5-D8F3-198B36730609}"/>
              </a:ext>
            </a:extLst>
          </p:cNvPr>
          <p:cNvGrpSpPr/>
          <p:nvPr>
            <p:custDataLst>
              <p:tags r:id="rId4"/>
            </p:custDataLst>
          </p:nvPr>
        </p:nvGrpSpPr>
        <p:grpSpPr>
          <a:xfrm>
            <a:off x="691518" y="1905460"/>
            <a:ext cx="2603823" cy="3933047"/>
            <a:chOff x="691518" y="1905460"/>
            <a:chExt cx="2603823" cy="3933047"/>
          </a:xfrm>
        </p:grpSpPr>
        <p:pic>
          <p:nvPicPr>
            <p:cNvPr id="12" name="Picture 11">
              <a:extLst>
                <a:ext uri="{FF2B5EF4-FFF2-40B4-BE49-F238E27FC236}">
                  <a16:creationId xmlns:a16="http://schemas.microsoft.com/office/drawing/2014/main" id="{5219C140-7339-304D-A532-F72B880DD48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1518" y="1905460"/>
              <a:ext cx="2603823" cy="3933047"/>
            </a:xfrm>
            <a:prstGeom prst="rect">
              <a:avLst/>
            </a:prstGeom>
          </p:spPr>
        </p:pic>
        <p:sp>
          <p:nvSpPr>
            <p:cNvPr id="3" name="TextBox 2">
              <a:extLst>
                <a:ext uri="{FF2B5EF4-FFF2-40B4-BE49-F238E27FC236}">
                  <a16:creationId xmlns:a16="http://schemas.microsoft.com/office/drawing/2014/main" id="{C9C2DBC3-E324-6D6B-78DE-1549859A1D43}"/>
                </a:ext>
              </a:extLst>
            </p:cNvPr>
            <p:cNvSpPr txBox="1"/>
            <p:nvPr/>
          </p:nvSpPr>
          <p:spPr>
            <a:xfrm>
              <a:off x="907255" y="2614615"/>
              <a:ext cx="978695" cy="276999"/>
            </a:xfrm>
            <a:prstGeom prst="rect">
              <a:avLst/>
            </a:prstGeom>
            <a:solidFill>
              <a:srgbClr val="E4EB2B"/>
            </a:solidFill>
          </p:spPr>
          <p:txBody>
            <a:bodyPr wrap="square" rtlCol="0">
              <a:spAutoFit/>
            </a:bodyPr>
            <a:lstStyle/>
            <a:p>
              <a:pPr algn="ctr"/>
              <a:r>
                <a:rPr lang="en-US" sz="1200" dirty="0" err="1">
                  <a:latin typeface="Branding Bold" panose="00000800000000000000" charset="0"/>
                </a:rPr>
                <a:t>Spiritualit</a:t>
              </a:r>
              <a:r>
                <a:rPr lang="fr-CA" sz="1200" dirty="0">
                  <a:effectLst/>
                  <a:latin typeface="Branding Bold" panose="00000800000000000000" charset="0"/>
                  <a:ea typeface="Calibri" panose="020F0502020204030204" pitchFamily="34" charset="0"/>
                  <a:cs typeface="Times New Roman" panose="02020603050405020304" pitchFamily="18" charset="0"/>
                </a:rPr>
                <a:t>é</a:t>
              </a:r>
              <a:endParaRPr lang="en-CA" sz="1200" dirty="0">
                <a:latin typeface="Branding Bold" panose="00000800000000000000" charset="0"/>
              </a:endParaRPr>
            </a:p>
          </p:txBody>
        </p:sp>
        <p:sp>
          <p:nvSpPr>
            <p:cNvPr id="4" name="TextBox 3">
              <a:extLst>
                <a:ext uri="{FF2B5EF4-FFF2-40B4-BE49-F238E27FC236}">
                  <a16:creationId xmlns:a16="http://schemas.microsoft.com/office/drawing/2014/main" id="{C255E8B3-4B87-06BF-2FA9-24F658DFAE2B}"/>
                </a:ext>
              </a:extLst>
            </p:cNvPr>
            <p:cNvSpPr txBox="1"/>
            <p:nvPr/>
          </p:nvSpPr>
          <p:spPr>
            <a:xfrm>
              <a:off x="2081211" y="3290500"/>
              <a:ext cx="978695" cy="276999"/>
            </a:xfrm>
            <a:prstGeom prst="rect">
              <a:avLst/>
            </a:prstGeom>
            <a:solidFill>
              <a:srgbClr val="E4EB2B"/>
            </a:solidFill>
          </p:spPr>
          <p:txBody>
            <a:bodyPr wrap="square" rtlCol="0">
              <a:spAutoFit/>
            </a:bodyPr>
            <a:lstStyle/>
            <a:p>
              <a:pPr algn="ctr"/>
              <a:r>
                <a:rPr lang="en-CA" sz="1200" dirty="0" err="1">
                  <a:latin typeface="Branding Bold" panose="00000800000000000000" charset="0"/>
                </a:rPr>
                <a:t>Loisirs</a:t>
              </a:r>
              <a:endParaRPr lang="en-CA" sz="1200" dirty="0">
                <a:latin typeface="Branding Bold" panose="00000800000000000000" charset="0"/>
              </a:endParaRPr>
            </a:p>
          </p:txBody>
        </p:sp>
        <p:sp>
          <p:nvSpPr>
            <p:cNvPr id="5" name="TextBox 4">
              <a:extLst>
                <a:ext uri="{FF2B5EF4-FFF2-40B4-BE49-F238E27FC236}">
                  <a16:creationId xmlns:a16="http://schemas.microsoft.com/office/drawing/2014/main" id="{0D6E9EFB-A3C0-EBE8-7EE3-B0A60724D1E1}"/>
                </a:ext>
              </a:extLst>
            </p:cNvPr>
            <p:cNvSpPr txBox="1"/>
            <p:nvPr/>
          </p:nvSpPr>
          <p:spPr>
            <a:xfrm>
              <a:off x="2095498" y="4661252"/>
              <a:ext cx="978695" cy="276999"/>
            </a:xfrm>
            <a:prstGeom prst="rect">
              <a:avLst/>
            </a:prstGeom>
            <a:solidFill>
              <a:srgbClr val="E4EB2B"/>
            </a:solidFill>
          </p:spPr>
          <p:txBody>
            <a:bodyPr wrap="square" rtlCol="0">
              <a:spAutoFit/>
            </a:bodyPr>
            <a:lstStyle/>
            <a:p>
              <a:pPr algn="ctr"/>
              <a:r>
                <a:rPr lang="en-CA" sz="1200" dirty="0" err="1">
                  <a:latin typeface="Branding Bold" panose="00000800000000000000" charset="0"/>
                </a:rPr>
                <a:t>Éducation</a:t>
              </a:r>
              <a:endParaRPr lang="en-CA" sz="1200" dirty="0">
                <a:latin typeface="Branding Bold" panose="00000800000000000000" charset="0"/>
              </a:endParaRPr>
            </a:p>
          </p:txBody>
        </p:sp>
        <p:sp>
          <p:nvSpPr>
            <p:cNvPr id="6" name="TextBox 5">
              <a:extLst>
                <a:ext uri="{FF2B5EF4-FFF2-40B4-BE49-F238E27FC236}">
                  <a16:creationId xmlns:a16="http://schemas.microsoft.com/office/drawing/2014/main" id="{287FF64E-2EF8-BA2A-5C7F-3969CDE57056}"/>
                </a:ext>
              </a:extLst>
            </p:cNvPr>
            <p:cNvSpPr txBox="1"/>
            <p:nvPr/>
          </p:nvSpPr>
          <p:spPr>
            <a:xfrm>
              <a:off x="907254" y="5314562"/>
              <a:ext cx="978695" cy="276999"/>
            </a:xfrm>
            <a:prstGeom prst="rect">
              <a:avLst/>
            </a:prstGeom>
            <a:solidFill>
              <a:srgbClr val="E4EB2B"/>
            </a:solidFill>
          </p:spPr>
          <p:txBody>
            <a:bodyPr wrap="square" rtlCol="0">
              <a:spAutoFit/>
            </a:bodyPr>
            <a:lstStyle/>
            <a:p>
              <a:pPr algn="ctr"/>
              <a:r>
                <a:rPr lang="en-CA" sz="1200" dirty="0" err="1">
                  <a:latin typeface="Branding Bold" panose="00000800000000000000" charset="0"/>
                </a:rPr>
                <a:t>Esthétique</a:t>
              </a:r>
              <a:endParaRPr lang="en-CA" sz="1200" dirty="0">
                <a:latin typeface="Branding Bold" panose="00000800000000000000" charset="0"/>
              </a:endParaRPr>
            </a:p>
          </p:txBody>
        </p:sp>
        <p:sp>
          <p:nvSpPr>
            <p:cNvPr id="17" name="TextBox 16">
              <a:extLst>
                <a:ext uri="{FF2B5EF4-FFF2-40B4-BE49-F238E27FC236}">
                  <a16:creationId xmlns:a16="http://schemas.microsoft.com/office/drawing/2014/main" id="{A9207DAC-9B11-D2CC-36A1-C903C0478A24}"/>
                </a:ext>
              </a:extLst>
            </p:cNvPr>
            <p:cNvSpPr txBox="1"/>
            <p:nvPr/>
          </p:nvSpPr>
          <p:spPr>
            <a:xfrm>
              <a:off x="823703" y="3702706"/>
              <a:ext cx="1148644" cy="338554"/>
            </a:xfrm>
            <a:prstGeom prst="rect">
              <a:avLst/>
            </a:prstGeom>
            <a:solidFill>
              <a:srgbClr val="D2D827"/>
            </a:solidFill>
            <a:ln>
              <a:noFill/>
            </a:ln>
          </p:spPr>
          <p:txBody>
            <a:bodyPr wrap="square" rtlCol="0">
              <a:spAutoFit/>
            </a:bodyPr>
            <a:lstStyle/>
            <a:p>
              <a:pPr algn="ctr"/>
              <a:r>
                <a:rPr lang="en-US" sz="1600" b="1" dirty="0">
                  <a:latin typeface="Branding Black" panose="00000A00000000000000" charset="0"/>
                </a:rPr>
                <a:t>C</a:t>
              </a:r>
              <a:r>
                <a:rPr lang="en-CA" sz="1600" b="1" dirty="0">
                  <a:latin typeface="Branding Black" panose="00000A00000000000000" charset="0"/>
                </a:rPr>
                <a:t>ULTUREL</a:t>
              </a:r>
            </a:p>
          </p:txBody>
        </p:sp>
      </p:grpSp>
      <p:grpSp>
        <p:nvGrpSpPr>
          <p:cNvPr id="44" name="Group 43">
            <a:extLst>
              <a:ext uri="{FF2B5EF4-FFF2-40B4-BE49-F238E27FC236}">
                <a16:creationId xmlns:a16="http://schemas.microsoft.com/office/drawing/2014/main" id="{1CF803E7-2562-7713-5432-AA241F194434}"/>
              </a:ext>
            </a:extLst>
          </p:cNvPr>
          <p:cNvGrpSpPr/>
          <p:nvPr>
            <p:custDataLst>
              <p:tags r:id="rId5"/>
            </p:custDataLst>
          </p:nvPr>
        </p:nvGrpSpPr>
        <p:grpSpPr>
          <a:xfrm>
            <a:off x="6114108" y="1905460"/>
            <a:ext cx="2651327" cy="3933047"/>
            <a:chOff x="6114108" y="1905460"/>
            <a:chExt cx="2651327" cy="3933047"/>
          </a:xfrm>
        </p:grpSpPr>
        <p:pic>
          <p:nvPicPr>
            <p:cNvPr id="20" name="Picture 19">
              <a:extLst>
                <a:ext uri="{FF2B5EF4-FFF2-40B4-BE49-F238E27FC236}">
                  <a16:creationId xmlns:a16="http://schemas.microsoft.com/office/drawing/2014/main" id="{2C44814D-0F39-F943-9F48-9A939419E5C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61612" y="1905460"/>
              <a:ext cx="2603823" cy="3933047"/>
            </a:xfrm>
            <a:prstGeom prst="rect">
              <a:avLst/>
            </a:prstGeom>
          </p:spPr>
        </p:pic>
        <p:sp>
          <p:nvSpPr>
            <p:cNvPr id="18" name="TextBox 17">
              <a:extLst>
                <a:ext uri="{FF2B5EF4-FFF2-40B4-BE49-F238E27FC236}">
                  <a16:creationId xmlns:a16="http://schemas.microsoft.com/office/drawing/2014/main" id="{BDF4BEAD-0AF1-E2BF-A221-FA8C74E93ADE}"/>
                </a:ext>
              </a:extLst>
            </p:cNvPr>
            <p:cNvSpPr txBox="1"/>
            <p:nvPr/>
          </p:nvSpPr>
          <p:spPr>
            <a:xfrm>
              <a:off x="6438899" y="2706666"/>
              <a:ext cx="876302" cy="276999"/>
            </a:xfrm>
            <a:prstGeom prst="rect">
              <a:avLst/>
            </a:prstGeom>
            <a:solidFill>
              <a:srgbClr val="B3D807"/>
            </a:solidFill>
          </p:spPr>
          <p:txBody>
            <a:bodyPr wrap="square" rtlCol="0">
              <a:spAutoFit/>
            </a:bodyPr>
            <a:lstStyle/>
            <a:p>
              <a:pPr algn="ctr"/>
              <a:endParaRPr lang="en-CA" sz="1200" dirty="0">
                <a:latin typeface="Branding Bold" panose="00000800000000000000" charset="0"/>
              </a:endParaRPr>
            </a:p>
          </p:txBody>
        </p:sp>
        <p:sp>
          <p:nvSpPr>
            <p:cNvPr id="19" name="TextBox 18">
              <a:extLst>
                <a:ext uri="{FF2B5EF4-FFF2-40B4-BE49-F238E27FC236}">
                  <a16:creationId xmlns:a16="http://schemas.microsoft.com/office/drawing/2014/main" id="{45B07569-86E8-9127-1C18-9DDF41529F83}"/>
                </a:ext>
              </a:extLst>
            </p:cNvPr>
            <p:cNvSpPr txBox="1"/>
            <p:nvPr/>
          </p:nvSpPr>
          <p:spPr>
            <a:xfrm>
              <a:off x="7612855" y="3382551"/>
              <a:ext cx="876302" cy="276999"/>
            </a:xfrm>
            <a:prstGeom prst="rect">
              <a:avLst/>
            </a:prstGeom>
            <a:solidFill>
              <a:srgbClr val="B3D807"/>
            </a:solidFill>
          </p:spPr>
          <p:txBody>
            <a:bodyPr wrap="square" rtlCol="0">
              <a:spAutoFit/>
            </a:bodyPr>
            <a:lstStyle/>
            <a:p>
              <a:pPr algn="ctr"/>
              <a:endParaRPr lang="en-CA" sz="1200" dirty="0">
                <a:latin typeface="Branding Bold" panose="00000800000000000000" charset="0"/>
              </a:endParaRPr>
            </a:p>
          </p:txBody>
        </p:sp>
        <p:sp>
          <p:nvSpPr>
            <p:cNvPr id="21" name="TextBox 20">
              <a:extLst>
                <a:ext uri="{FF2B5EF4-FFF2-40B4-BE49-F238E27FC236}">
                  <a16:creationId xmlns:a16="http://schemas.microsoft.com/office/drawing/2014/main" id="{A268C73B-B195-38F8-87D5-55A50E55AD36}"/>
                </a:ext>
              </a:extLst>
            </p:cNvPr>
            <p:cNvSpPr txBox="1"/>
            <p:nvPr/>
          </p:nvSpPr>
          <p:spPr>
            <a:xfrm>
              <a:off x="7627142" y="4753303"/>
              <a:ext cx="876302" cy="276999"/>
            </a:xfrm>
            <a:prstGeom prst="rect">
              <a:avLst/>
            </a:prstGeom>
            <a:solidFill>
              <a:srgbClr val="B3D807"/>
            </a:solidFill>
          </p:spPr>
          <p:txBody>
            <a:bodyPr wrap="square" rtlCol="0">
              <a:spAutoFit/>
            </a:bodyPr>
            <a:lstStyle/>
            <a:p>
              <a:pPr algn="ctr"/>
              <a:endParaRPr lang="en-CA" sz="1200" dirty="0">
                <a:latin typeface="Branding Bold" panose="00000800000000000000" charset="0"/>
              </a:endParaRPr>
            </a:p>
          </p:txBody>
        </p:sp>
        <p:sp>
          <p:nvSpPr>
            <p:cNvPr id="22" name="TextBox 21">
              <a:extLst>
                <a:ext uri="{FF2B5EF4-FFF2-40B4-BE49-F238E27FC236}">
                  <a16:creationId xmlns:a16="http://schemas.microsoft.com/office/drawing/2014/main" id="{EAA4BA6A-0C15-20F9-9336-CC582F4ABE33}"/>
                </a:ext>
              </a:extLst>
            </p:cNvPr>
            <p:cNvSpPr txBox="1"/>
            <p:nvPr/>
          </p:nvSpPr>
          <p:spPr>
            <a:xfrm>
              <a:off x="6438898" y="5406613"/>
              <a:ext cx="876302" cy="276999"/>
            </a:xfrm>
            <a:prstGeom prst="rect">
              <a:avLst/>
            </a:prstGeom>
            <a:solidFill>
              <a:srgbClr val="B3D807"/>
            </a:solidFill>
          </p:spPr>
          <p:txBody>
            <a:bodyPr wrap="square" rtlCol="0">
              <a:spAutoFit/>
            </a:bodyPr>
            <a:lstStyle/>
            <a:p>
              <a:pPr algn="ctr"/>
              <a:endParaRPr lang="en-CA" sz="1200" dirty="0">
                <a:latin typeface="Branding Bold" panose="00000800000000000000" charset="0"/>
              </a:endParaRPr>
            </a:p>
          </p:txBody>
        </p:sp>
        <p:sp>
          <p:nvSpPr>
            <p:cNvPr id="30" name="TextBox 29">
              <a:extLst>
                <a:ext uri="{FF2B5EF4-FFF2-40B4-BE49-F238E27FC236}">
                  <a16:creationId xmlns:a16="http://schemas.microsoft.com/office/drawing/2014/main" id="{88473360-5E76-A917-DB77-08D58D5F408C}"/>
                </a:ext>
              </a:extLst>
            </p:cNvPr>
            <p:cNvSpPr txBox="1"/>
            <p:nvPr/>
          </p:nvSpPr>
          <p:spPr>
            <a:xfrm>
              <a:off x="6288537" y="3767911"/>
              <a:ext cx="1162736" cy="184666"/>
            </a:xfrm>
            <a:prstGeom prst="rect">
              <a:avLst/>
            </a:prstGeom>
            <a:solidFill>
              <a:srgbClr val="96B604"/>
            </a:solidFill>
            <a:ln>
              <a:noFill/>
            </a:ln>
          </p:spPr>
          <p:txBody>
            <a:bodyPr wrap="square" rtlCol="0">
              <a:spAutoFit/>
            </a:bodyPr>
            <a:lstStyle/>
            <a:p>
              <a:pPr algn="ctr"/>
              <a:r>
                <a:rPr lang="en-CA" sz="600" dirty="0">
                  <a:latin typeface="Branding Black" panose="00000A00000000000000" charset="0"/>
                </a:rPr>
                <a:t> </a:t>
              </a:r>
            </a:p>
          </p:txBody>
        </p:sp>
        <p:sp>
          <p:nvSpPr>
            <p:cNvPr id="31" name="TextBox 30">
              <a:extLst>
                <a:ext uri="{FF2B5EF4-FFF2-40B4-BE49-F238E27FC236}">
                  <a16:creationId xmlns:a16="http://schemas.microsoft.com/office/drawing/2014/main" id="{0CC8FC4C-66BE-592C-B825-0874F44AA685}"/>
                </a:ext>
              </a:extLst>
            </p:cNvPr>
            <p:cNvSpPr txBox="1"/>
            <p:nvPr/>
          </p:nvSpPr>
          <p:spPr>
            <a:xfrm>
              <a:off x="6114108" y="3748872"/>
              <a:ext cx="1498747" cy="246221"/>
            </a:xfrm>
            <a:prstGeom prst="rect">
              <a:avLst/>
            </a:prstGeom>
            <a:noFill/>
            <a:ln>
              <a:noFill/>
            </a:ln>
          </p:spPr>
          <p:txBody>
            <a:bodyPr wrap="square" rtlCol="0">
              <a:spAutoFit/>
            </a:bodyPr>
            <a:lstStyle/>
            <a:p>
              <a:pPr algn="ctr"/>
              <a:r>
                <a:rPr lang="en-CA" sz="1000" dirty="0">
                  <a:latin typeface="Branding Black" panose="00000A00000000000000" charset="0"/>
                </a:rPr>
                <a:t>APPROVISIONNEMENT</a:t>
              </a:r>
              <a:r>
                <a:rPr lang="en-CA" sz="800" dirty="0">
                  <a:latin typeface="Branding Black" panose="00000A00000000000000" charset="0"/>
                </a:rPr>
                <a:t> </a:t>
              </a:r>
            </a:p>
          </p:txBody>
        </p:sp>
        <p:sp>
          <p:nvSpPr>
            <p:cNvPr id="33" name="TextBox 32">
              <a:extLst>
                <a:ext uri="{FF2B5EF4-FFF2-40B4-BE49-F238E27FC236}">
                  <a16:creationId xmlns:a16="http://schemas.microsoft.com/office/drawing/2014/main" id="{A77F820D-76B0-2784-08BC-D558CCD41DC5}"/>
                </a:ext>
              </a:extLst>
            </p:cNvPr>
            <p:cNvSpPr txBox="1"/>
            <p:nvPr/>
          </p:nvSpPr>
          <p:spPr>
            <a:xfrm>
              <a:off x="6387701" y="2689697"/>
              <a:ext cx="978695" cy="276999"/>
            </a:xfrm>
            <a:prstGeom prst="rect">
              <a:avLst/>
            </a:prstGeom>
            <a:noFill/>
          </p:spPr>
          <p:txBody>
            <a:bodyPr wrap="square" rtlCol="0">
              <a:spAutoFit/>
            </a:bodyPr>
            <a:lstStyle/>
            <a:p>
              <a:pPr algn="ctr"/>
              <a:r>
                <a:rPr lang="en-CA" sz="1200" dirty="0" err="1">
                  <a:latin typeface="Branding Bold" panose="00000800000000000000" charset="0"/>
                </a:rPr>
                <a:t>Eau</a:t>
              </a:r>
              <a:endParaRPr lang="en-CA" sz="1200" dirty="0">
                <a:latin typeface="Branding Bold" panose="00000800000000000000" charset="0"/>
              </a:endParaRPr>
            </a:p>
          </p:txBody>
        </p:sp>
        <p:sp>
          <p:nvSpPr>
            <p:cNvPr id="34" name="TextBox 33">
              <a:extLst>
                <a:ext uri="{FF2B5EF4-FFF2-40B4-BE49-F238E27FC236}">
                  <a16:creationId xmlns:a16="http://schemas.microsoft.com/office/drawing/2014/main" id="{DB4E70F6-E9E6-949D-B02C-51804289DFA2}"/>
                </a:ext>
              </a:extLst>
            </p:cNvPr>
            <p:cNvSpPr txBox="1"/>
            <p:nvPr/>
          </p:nvSpPr>
          <p:spPr>
            <a:xfrm>
              <a:off x="7561658" y="3391291"/>
              <a:ext cx="978695" cy="276999"/>
            </a:xfrm>
            <a:prstGeom prst="rect">
              <a:avLst/>
            </a:prstGeom>
            <a:noFill/>
          </p:spPr>
          <p:txBody>
            <a:bodyPr wrap="square" rtlCol="0">
              <a:spAutoFit/>
            </a:bodyPr>
            <a:lstStyle/>
            <a:p>
              <a:pPr algn="ctr"/>
              <a:r>
                <a:rPr lang="en-CA" sz="1200" dirty="0" err="1">
                  <a:latin typeface="Branding Bold" panose="00000800000000000000" charset="0"/>
                </a:rPr>
                <a:t>Nourriture</a:t>
              </a:r>
              <a:endParaRPr lang="en-CA" sz="1200" dirty="0">
                <a:latin typeface="Branding Bold" panose="00000800000000000000" charset="0"/>
              </a:endParaRPr>
            </a:p>
          </p:txBody>
        </p:sp>
        <p:sp>
          <p:nvSpPr>
            <p:cNvPr id="35" name="TextBox 34">
              <a:extLst>
                <a:ext uri="{FF2B5EF4-FFF2-40B4-BE49-F238E27FC236}">
                  <a16:creationId xmlns:a16="http://schemas.microsoft.com/office/drawing/2014/main" id="{77386E95-0FAD-4EB6-CB33-7C9D633673D9}"/>
                </a:ext>
              </a:extLst>
            </p:cNvPr>
            <p:cNvSpPr txBox="1"/>
            <p:nvPr/>
          </p:nvSpPr>
          <p:spPr>
            <a:xfrm>
              <a:off x="7575945" y="4689166"/>
              <a:ext cx="978695" cy="276999"/>
            </a:xfrm>
            <a:prstGeom prst="rect">
              <a:avLst/>
            </a:prstGeom>
            <a:noFill/>
          </p:spPr>
          <p:txBody>
            <a:bodyPr wrap="square" rtlCol="0">
              <a:spAutoFit/>
            </a:bodyPr>
            <a:lstStyle/>
            <a:p>
              <a:pPr algn="ctr"/>
              <a:r>
                <a:rPr lang="en-CA" sz="1200" dirty="0" err="1">
                  <a:latin typeface="Branding Bold" panose="00000800000000000000" charset="0"/>
                </a:rPr>
                <a:t>Ressources</a:t>
              </a:r>
              <a:endParaRPr lang="en-CA" sz="1200" dirty="0">
                <a:latin typeface="Branding Bold" panose="00000800000000000000" charset="0"/>
              </a:endParaRPr>
            </a:p>
          </p:txBody>
        </p:sp>
        <p:sp>
          <p:nvSpPr>
            <p:cNvPr id="37" name="TextBox 36">
              <a:extLst>
                <a:ext uri="{FF2B5EF4-FFF2-40B4-BE49-F238E27FC236}">
                  <a16:creationId xmlns:a16="http://schemas.microsoft.com/office/drawing/2014/main" id="{20923828-4497-3A4D-4B04-DE7242DA3A6A}"/>
                </a:ext>
              </a:extLst>
            </p:cNvPr>
            <p:cNvSpPr txBox="1"/>
            <p:nvPr/>
          </p:nvSpPr>
          <p:spPr>
            <a:xfrm>
              <a:off x="6310221" y="5407208"/>
              <a:ext cx="1119367" cy="276999"/>
            </a:xfrm>
            <a:prstGeom prst="rect">
              <a:avLst/>
            </a:prstGeom>
            <a:noFill/>
          </p:spPr>
          <p:txBody>
            <a:bodyPr wrap="square" rtlCol="0">
              <a:spAutoFit/>
            </a:bodyPr>
            <a:lstStyle/>
            <a:p>
              <a:pPr algn="ctr"/>
              <a:r>
                <a:rPr lang="en-CA" sz="1200" dirty="0" err="1">
                  <a:latin typeface="Branding Bold" panose="00000800000000000000" charset="0"/>
                </a:rPr>
                <a:t>Médicaments</a:t>
              </a:r>
              <a:endParaRPr lang="en-CA" sz="1200" dirty="0">
                <a:latin typeface="Branding Bold" panose="00000800000000000000" charset="0"/>
              </a:endParaRPr>
            </a:p>
          </p:txBody>
        </p:sp>
      </p:grpSp>
      <p:grpSp>
        <p:nvGrpSpPr>
          <p:cNvPr id="45" name="Group 44">
            <a:extLst>
              <a:ext uri="{FF2B5EF4-FFF2-40B4-BE49-F238E27FC236}">
                <a16:creationId xmlns:a16="http://schemas.microsoft.com/office/drawing/2014/main" id="{DAC03CFB-CE40-4A89-F977-5322F8E6AA0D}"/>
              </a:ext>
            </a:extLst>
          </p:cNvPr>
          <p:cNvGrpSpPr/>
          <p:nvPr>
            <p:custDataLst>
              <p:tags r:id="rId6"/>
            </p:custDataLst>
          </p:nvPr>
        </p:nvGrpSpPr>
        <p:grpSpPr>
          <a:xfrm>
            <a:off x="8896659" y="1905460"/>
            <a:ext cx="2603823" cy="3933047"/>
            <a:chOff x="8896659" y="1905460"/>
            <a:chExt cx="2603823" cy="3933047"/>
          </a:xfrm>
        </p:grpSpPr>
        <p:pic>
          <p:nvPicPr>
            <p:cNvPr id="24" name="Picture 23">
              <a:extLst>
                <a:ext uri="{FF2B5EF4-FFF2-40B4-BE49-F238E27FC236}">
                  <a16:creationId xmlns:a16="http://schemas.microsoft.com/office/drawing/2014/main" id="{C3D93DD6-19CB-3742-AA1B-2EDC3B0E17D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896659" y="1905460"/>
              <a:ext cx="2603823" cy="3933047"/>
            </a:xfrm>
            <a:prstGeom prst="rect">
              <a:avLst/>
            </a:prstGeom>
          </p:spPr>
        </p:pic>
        <p:sp>
          <p:nvSpPr>
            <p:cNvPr id="23" name="TextBox 22">
              <a:extLst>
                <a:ext uri="{FF2B5EF4-FFF2-40B4-BE49-F238E27FC236}">
                  <a16:creationId xmlns:a16="http://schemas.microsoft.com/office/drawing/2014/main" id="{9D110D98-50D3-B45B-3698-585ACF86B108}"/>
                </a:ext>
              </a:extLst>
            </p:cNvPr>
            <p:cNvSpPr txBox="1"/>
            <p:nvPr/>
          </p:nvSpPr>
          <p:spPr>
            <a:xfrm>
              <a:off x="9127988" y="2614615"/>
              <a:ext cx="876302" cy="276999"/>
            </a:xfrm>
            <a:prstGeom prst="rect">
              <a:avLst/>
            </a:prstGeom>
            <a:solidFill>
              <a:srgbClr val="A8C9EA"/>
            </a:solidFill>
          </p:spPr>
          <p:txBody>
            <a:bodyPr wrap="square" rtlCol="0">
              <a:spAutoFit/>
            </a:bodyPr>
            <a:lstStyle/>
            <a:p>
              <a:pPr algn="ctr"/>
              <a:endParaRPr lang="en-CA" sz="1200" dirty="0">
                <a:latin typeface="Branding Bold" panose="00000800000000000000" charset="0"/>
              </a:endParaRPr>
            </a:p>
          </p:txBody>
        </p:sp>
        <p:sp>
          <p:nvSpPr>
            <p:cNvPr id="25" name="TextBox 24">
              <a:extLst>
                <a:ext uri="{FF2B5EF4-FFF2-40B4-BE49-F238E27FC236}">
                  <a16:creationId xmlns:a16="http://schemas.microsoft.com/office/drawing/2014/main" id="{56C24A50-88A5-C0A6-0CCC-FE877B734F21}"/>
                </a:ext>
              </a:extLst>
            </p:cNvPr>
            <p:cNvSpPr txBox="1"/>
            <p:nvPr/>
          </p:nvSpPr>
          <p:spPr>
            <a:xfrm>
              <a:off x="10373381" y="2995226"/>
              <a:ext cx="876302" cy="461665"/>
            </a:xfrm>
            <a:prstGeom prst="rect">
              <a:avLst/>
            </a:prstGeom>
            <a:solidFill>
              <a:srgbClr val="A8C9EA"/>
            </a:solidFill>
          </p:spPr>
          <p:txBody>
            <a:bodyPr wrap="square" rtlCol="0">
              <a:spAutoFit/>
            </a:bodyPr>
            <a:lstStyle/>
            <a:p>
              <a:pPr algn="ctr"/>
              <a:endParaRPr lang="en-US" sz="1200" dirty="0">
                <a:latin typeface="Branding Bold" panose="00000800000000000000" charset="0"/>
              </a:endParaRPr>
            </a:p>
            <a:p>
              <a:pPr algn="ctr"/>
              <a:endParaRPr lang="en-CA" sz="1200" dirty="0">
                <a:latin typeface="Branding Bold" panose="00000800000000000000" charset="0"/>
              </a:endParaRPr>
            </a:p>
          </p:txBody>
        </p:sp>
        <p:sp>
          <p:nvSpPr>
            <p:cNvPr id="26" name="TextBox 25">
              <a:extLst>
                <a:ext uri="{FF2B5EF4-FFF2-40B4-BE49-F238E27FC236}">
                  <a16:creationId xmlns:a16="http://schemas.microsoft.com/office/drawing/2014/main" id="{F3C8FE15-FE16-6836-42EC-FE33CE5716CF}"/>
                </a:ext>
              </a:extLst>
            </p:cNvPr>
            <p:cNvSpPr txBox="1"/>
            <p:nvPr/>
          </p:nvSpPr>
          <p:spPr>
            <a:xfrm>
              <a:off x="10366237" y="4644236"/>
              <a:ext cx="876302" cy="361637"/>
            </a:xfrm>
            <a:prstGeom prst="rect">
              <a:avLst/>
            </a:prstGeom>
            <a:solidFill>
              <a:srgbClr val="A8C9EA"/>
            </a:solidFill>
          </p:spPr>
          <p:txBody>
            <a:bodyPr wrap="square" rtlCol="0">
              <a:spAutoFit/>
            </a:bodyPr>
            <a:lstStyle/>
            <a:p>
              <a:pPr algn="ctr"/>
              <a:endParaRPr lang="en-US" sz="1050" dirty="0">
                <a:latin typeface="Branding Bold" panose="00000800000000000000" charset="0"/>
              </a:endParaRPr>
            </a:p>
            <a:p>
              <a:pPr algn="ctr"/>
              <a:endParaRPr lang="en-CA" sz="700" dirty="0">
                <a:latin typeface="Branding Bold" panose="00000800000000000000" charset="0"/>
              </a:endParaRPr>
            </a:p>
          </p:txBody>
        </p:sp>
        <p:sp>
          <p:nvSpPr>
            <p:cNvPr id="27" name="TextBox 26">
              <a:extLst>
                <a:ext uri="{FF2B5EF4-FFF2-40B4-BE49-F238E27FC236}">
                  <a16:creationId xmlns:a16="http://schemas.microsoft.com/office/drawing/2014/main" id="{1B4487B8-7EE4-E4A0-988F-16D00640EF58}"/>
                </a:ext>
              </a:extLst>
            </p:cNvPr>
            <p:cNvSpPr txBox="1"/>
            <p:nvPr/>
          </p:nvSpPr>
          <p:spPr>
            <a:xfrm>
              <a:off x="9135132" y="5314708"/>
              <a:ext cx="876302" cy="338554"/>
            </a:xfrm>
            <a:prstGeom prst="rect">
              <a:avLst/>
            </a:prstGeom>
            <a:solidFill>
              <a:srgbClr val="A8C9EA"/>
            </a:solidFill>
          </p:spPr>
          <p:txBody>
            <a:bodyPr wrap="square" rtlCol="0">
              <a:spAutoFit/>
            </a:bodyPr>
            <a:lstStyle/>
            <a:p>
              <a:pPr algn="ctr"/>
              <a:endParaRPr lang="en-CA" sz="1600" dirty="0">
                <a:latin typeface="Branding Bold" panose="00000800000000000000" charset="0"/>
              </a:endParaRPr>
            </a:p>
          </p:txBody>
        </p:sp>
        <p:sp>
          <p:nvSpPr>
            <p:cNvPr id="29" name="TextBox 28">
              <a:extLst>
                <a:ext uri="{FF2B5EF4-FFF2-40B4-BE49-F238E27FC236}">
                  <a16:creationId xmlns:a16="http://schemas.microsoft.com/office/drawing/2014/main" id="{A3E28183-A7FD-7BC3-49FB-3FF1169FBB92}"/>
                </a:ext>
              </a:extLst>
            </p:cNvPr>
            <p:cNvSpPr txBox="1"/>
            <p:nvPr/>
          </p:nvSpPr>
          <p:spPr>
            <a:xfrm>
              <a:off x="8991641" y="3694137"/>
              <a:ext cx="1206929" cy="338554"/>
            </a:xfrm>
            <a:prstGeom prst="rect">
              <a:avLst/>
            </a:prstGeom>
            <a:solidFill>
              <a:srgbClr val="76AAD1"/>
            </a:solidFill>
            <a:ln>
              <a:noFill/>
            </a:ln>
          </p:spPr>
          <p:txBody>
            <a:bodyPr wrap="square" rtlCol="0">
              <a:spAutoFit/>
            </a:bodyPr>
            <a:lstStyle/>
            <a:p>
              <a:pPr algn="ctr"/>
              <a:endParaRPr lang="en-CA" sz="1600" dirty="0">
                <a:latin typeface="Branding Black" panose="00000A00000000000000" charset="0"/>
              </a:endParaRPr>
            </a:p>
          </p:txBody>
        </p:sp>
        <p:sp>
          <p:nvSpPr>
            <p:cNvPr id="32" name="TextBox 31">
              <a:extLst>
                <a:ext uri="{FF2B5EF4-FFF2-40B4-BE49-F238E27FC236}">
                  <a16:creationId xmlns:a16="http://schemas.microsoft.com/office/drawing/2014/main" id="{54569B5B-7AC2-FA57-FA33-B49368086C83}"/>
                </a:ext>
              </a:extLst>
            </p:cNvPr>
            <p:cNvSpPr txBox="1"/>
            <p:nvPr/>
          </p:nvSpPr>
          <p:spPr>
            <a:xfrm>
              <a:off x="8898717" y="3748872"/>
              <a:ext cx="1392775" cy="338554"/>
            </a:xfrm>
            <a:prstGeom prst="rect">
              <a:avLst/>
            </a:prstGeom>
            <a:noFill/>
            <a:ln>
              <a:noFill/>
            </a:ln>
          </p:spPr>
          <p:txBody>
            <a:bodyPr wrap="square" rtlCol="0">
              <a:spAutoFit/>
            </a:bodyPr>
            <a:lstStyle/>
            <a:p>
              <a:pPr algn="ctr"/>
              <a:r>
                <a:rPr lang="en-CA" sz="1600" dirty="0">
                  <a:latin typeface="Branding Black" panose="00000A00000000000000" charset="0"/>
                </a:rPr>
                <a:t>RÉGULATION </a:t>
              </a:r>
            </a:p>
          </p:txBody>
        </p:sp>
        <p:sp>
          <p:nvSpPr>
            <p:cNvPr id="39" name="TextBox 38">
              <a:extLst>
                <a:ext uri="{FF2B5EF4-FFF2-40B4-BE49-F238E27FC236}">
                  <a16:creationId xmlns:a16="http://schemas.microsoft.com/office/drawing/2014/main" id="{3F6634D7-4405-723C-8BDF-4DD533A44B7D}"/>
                </a:ext>
              </a:extLst>
            </p:cNvPr>
            <p:cNvSpPr txBox="1"/>
            <p:nvPr/>
          </p:nvSpPr>
          <p:spPr>
            <a:xfrm>
              <a:off x="9061917" y="2568428"/>
              <a:ext cx="1066374" cy="461665"/>
            </a:xfrm>
            <a:prstGeom prst="rect">
              <a:avLst/>
            </a:prstGeom>
            <a:noFill/>
          </p:spPr>
          <p:txBody>
            <a:bodyPr wrap="square" rtlCol="0">
              <a:spAutoFit/>
            </a:bodyPr>
            <a:lstStyle/>
            <a:p>
              <a:pPr algn="ctr"/>
              <a:r>
                <a:rPr lang="en-CA" sz="1200" dirty="0">
                  <a:latin typeface="Branding Bold" panose="00000800000000000000" charset="0"/>
                </a:rPr>
                <a:t>La </a:t>
              </a:r>
              <a:r>
                <a:rPr lang="en-CA" sz="1200" dirty="0" err="1">
                  <a:latin typeface="Branding Bold" panose="00000800000000000000" charset="0"/>
                </a:rPr>
                <a:t>pollinisation</a:t>
              </a:r>
              <a:endParaRPr lang="en-CA" sz="1200" dirty="0">
                <a:latin typeface="Branding Bold" panose="00000800000000000000" charset="0"/>
              </a:endParaRPr>
            </a:p>
          </p:txBody>
        </p:sp>
        <p:sp>
          <p:nvSpPr>
            <p:cNvPr id="40" name="TextBox 39">
              <a:extLst>
                <a:ext uri="{FF2B5EF4-FFF2-40B4-BE49-F238E27FC236}">
                  <a16:creationId xmlns:a16="http://schemas.microsoft.com/office/drawing/2014/main" id="{6312CB11-87AB-9627-06A9-2E57BB2B85D4}"/>
                </a:ext>
              </a:extLst>
            </p:cNvPr>
            <p:cNvSpPr txBox="1"/>
            <p:nvPr/>
          </p:nvSpPr>
          <p:spPr>
            <a:xfrm>
              <a:off x="10312265" y="2827254"/>
              <a:ext cx="978695" cy="830997"/>
            </a:xfrm>
            <a:prstGeom prst="rect">
              <a:avLst/>
            </a:prstGeom>
            <a:noFill/>
          </p:spPr>
          <p:txBody>
            <a:bodyPr wrap="square" rtlCol="0">
              <a:spAutoFit/>
            </a:bodyPr>
            <a:lstStyle/>
            <a:p>
              <a:pPr algn="ctr"/>
              <a:r>
                <a:rPr lang="fr-FR" sz="1200" dirty="0">
                  <a:latin typeface="Branding Bold" panose="00000800000000000000" charset="0"/>
                </a:rPr>
                <a:t>L'assainissement de l'air et de l'eau</a:t>
              </a:r>
              <a:endParaRPr lang="en-CA" sz="1200" dirty="0">
                <a:latin typeface="Branding Bold" panose="00000800000000000000" charset="0"/>
              </a:endParaRPr>
            </a:p>
          </p:txBody>
        </p:sp>
        <p:sp>
          <p:nvSpPr>
            <p:cNvPr id="41" name="TextBox 40">
              <a:extLst>
                <a:ext uri="{FF2B5EF4-FFF2-40B4-BE49-F238E27FC236}">
                  <a16:creationId xmlns:a16="http://schemas.microsoft.com/office/drawing/2014/main" id="{3383F637-FE45-4E21-AAD4-25CFB0F7F707}"/>
                </a:ext>
              </a:extLst>
            </p:cNvPr>
            <p:cNvSpPr txBox="1"/>
            <p:nvPr/>
          </p:nvSpPr>
          <p:spPr>
            <a:xfrm>
              <a:off x="10322184" y="4644236"/>
              <a:ext cx="978695" cy="461665"/>
            </a:xfrm>
            <a:prstGeom prst="rect">
              <a:avLst/>
            </a:prstGeom>
            <a:noFill/>
          </p:spPr>
          <p:txBody>
            <a:bodyPr wrap="square" rtlCol="0">
              <a:spAutoFit/>
            </a:bodyPr>
            <a:lstStyle/>
            <a:p>
              <a:pPr algn="ctr"/>
              <a:r>
                <a:rPr lang="en-CA" sz="1200">
                  <a:latin typeface="Branding Bold" panose="00000800000000000000" charset="0"/>
                </a:rPr>
                <a:t>Régulation du climat </a:t>
              </a:r>
              <a:endParaRPr lang="en-CA" sz="1200" dirty="0">
                <a:latin typeface="Branding Bold" panose="00000800000000000000" charset="0"/>
              </a:endParaRPr>
            </a:p>
          </p:txBody>
        </p:sp>
        <p:sp>
          <p:nvSpPr>
            <p:cNvPr id="42" name="TextBox 41">
              <a:extLst>
                <a:ext uri="{FF2B5EF4-FFF2-40B4-BE49-F238E27FC236}">
                  <a16:creationId xmlns:a16="http://schemas.microsoft.com/office/drawing/2014/main" id="{935E2CBF-A678-59D2-7456-EDA043376281}"/>
                </a:ext>
              </a:extLst>
            </p:cNvPr>
            <p:cNvSpPr txBox="1"/>
            <p:nvPr/>
          </p:nvSpPr>
          <p:spPr>
            <a:xfrm>
              <a:off x="9064329" y="5283258"/>
              <a:ext cx="1063962" cy="461665"/>
            </a:xfrm>
            <a:prstGeom prst="rect">
              <a:avLst/>
            </a:prstGeom>
            <a:noFill/>
          </p:spPr>
          <p:txBody>
            <a:bodyPr wrap="square" rtlCol="0">
              <a:spAutoFit/>
            </a:bodyPr>
            <a:lstStyle/>
            <a:p>
              <a:pPr algn="ctr"/>
              <a:r>
                <a:rPr lang="en-CA" sz="1200" dirty="0" err="1">
                  <a:latin typeface="Branding Bold" panose="00000800000000000000" charset="0"/>
                </a:rPr>
                <a:t>Contrôle</a:t>
              </a:r>
              <a:r>
                <a:rPr lang="en-CA" sz="1200" dirty="0">
                  <a:latin typeface="Branding Bold" panose="00000800000000000000" charset="0"/>
                </a:rPr>
                <a:t> des </a:t>
              </a:r>
              <a:r>
                <a:rPr lang="en-CA" sz="1200" dirty="0" err="1">
                  <a:latin typeface="Branding Bold" panose="00000800000000000000" charset="0"/>
                </a:rPr>
                <a:t>inondations</a:t>
              </a:r>
              <a:endParaRPr lang="en-CA" sz="1200" dirty="0">
                <a:latin typeface="Branding Bold" panose="00000800000000000000" charset="0"/>
              </a:endParaRPr>
            </a:p>
          </p:txBody>
        </p:sp>
      </p:grpSp>
    </p:spTree>
    <p:extLst>
      <p:ext uri="{BB962C8B-B14F-4D97-AF65-F5344CB8AC3E}">
        <p14:creationId xmlns:p14="http://schemas.microsoft.com/office/powerpoint/2010/main" val="2251962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196A3D-964B-2642-A6FC-B9790363234C}"/>
              </a:ext>
            </a:extLst>
          </p:cNvPr>
          <p:cNvSpPr/>
          <p:nvPr>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lnSpc>
                <a:spcPts val="4200"/>
              </a:lnSpc>
              <a:buNone/>
            </a:pPr>
            <a:endParaRPr lang="en-CA" sz="1800" b="1">
              <a:solidFill>
                <a:srgbClr val="B73A71"/>
              </a:solidFill>
              <a:latin typeface="Branding Black" pitchFamily="2" charset="77"/>
            </a:endParaRPr>
          </a:p>
        </p:txBody>
      </p:sp>
      <p:sp>
        <p:nvSpPr>
          <p:cNvPr id="4" name="Content Placeholder 2">
            <a:extLst>
              <a:ext uri="{FF2B5EF4-FFF2-40B4-BE49-F238E27FC236}">
                <a16:creationId xmlns:a16="http://schemas.microsoft.com/office/drawing/2014/main" id="{233B5B06-8A45-3143-BD5E-A78B45D23372}"/>
              </a:ext>
            </a:extLst>
          </p:cNvPr>
          <p:cNvSpPr txBox="1">
            <a:spLocks/>
          </p:cNvSpPr>
          <p:nvPr>
            <p:custDataLst>
              <p:tags r:id="rId2"/>
            </p:custDataLst>
          </p:nvPr>
        </p:nvSpPr>
        <p:spPr>
          <a:xfrm>
            <a:off x="881212" y="3668486"/>
            <a:ext cx="10078843" cy="23793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400" b="1" dirty="0">
                <a:solidFill>
                  <a:srgbClr val="B73A71"/>
                </a:solidFill>
                <a:latin typeface="Branding Black" pitchFamily="2" charset="77"/>
              </a:rPr>
              <a:t>Quand vous pensez à certains des écosystèmes les plus menacés au monde, </a:t>
            </a:r>
            <a:r>
              <a:rPr lang="fr-FR" sz="4400" b="1" dirty="0">
                <a:solidFill>
                  <a:srgbClr val="783E63"/>
                </a:solidFill>
                <a:latin typeface="Branding Black" pitchFamily="2" charset="77"/>
              </a:rPr>
              <a:t>qu'est-ce qui vous vient à l'esprit ?</a:t>
            </a:r>
          </a:p>
        </p:txBody>
      </p:sp>
      <p:sp>
        <p:nvSpPr>
          <p:cNvPr id="2" name="Content Placeholder 2">
            <a:extLst>
              <a:ext uri="{FF2B5EF4-FFF2-40B4-BE49-F238E27FC236}">
                <a16:creationId xmlns:a16="http://schemas.microsoft.com/office/drawing/2014/main" id="{6A3DA629-4DC3-D2FB-ADB3-4F37882ADFE3}"/>
              </a:ext>
            </a:extLst>
          </p:cNvPr>
          <p:cNvSpPr txBox="1">
            <a:spLocks/>
          </p:cNvSpPr>
          <p:nvPr>
            <p:custDataLst>
              <p:tags r:id="rId3"/>
            </p:custDataLst>
          </p:nvPr>
        </p:nvSpPr>
        <p:spPr>
          <a:xfrm>
            <a:off x="881212" y="1287965"/>
            <a:ext cx="10078843" cy="190154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fr-FR" sz="4800" b="1" dirty="0">
                <a:solidFill>
                  <a:srgbClr val="B73A71"/>
                </a:solidFill>
                <a:latin typeface="Branding Black" pitchFamily="2" charset="77"/>
              </a:rPr>
              <a:t>Un </a:t>
            </a:r>
            <a:r>
              <a:rPr lang="fr-FR" sz="4800" b="1" dirty="0">
                <a:solidFill>
                  <a:srgbClr val="783E63"/>
                </a:solidFill>
                <a:latin typeface="Branding Black" pitchFamily="2" charset="77"/>
              </a:rPr>
              <a:t>écosystème</a:t>
            </a:r>
            <a:r>
              <a:rPr lang="fr-FR" sz="4800" b="1" dirty="0">
                <a:solidFill>
                  <a:srgbClr val="B73A71"/>
                </a:solidFill>
                <a:latin typeface="Branding Black" pitchFamily="2" charset="77"/>
              </a:rPr>
              <a:t> </a:t>
            </a:r>
            <a:r>
              <a:rPr lang="fr-FR" sz="4800" b="1" dirty="0">
                <a:solidFill>
                  <a:srgbClr val="783E63"/>
                </a:solidFill>
                <a:latin typeface="Branding Black" pitchFamily="2" charset="77"/>
              </a:rPr>
              <a:t>menacé</a:t>
            </a:r>
            <a:r>
              <a:rPr lang="fr-FR" sz="4800" b="1" dirty="0">
                <a:solidFill>
                  <a:srgbClr val="B73A71"/>
                </a:solidFill>
                <a:latin typeface="Branding Black" pitchFamily="2" charset="77"/>
              </a:rPr>
              <a:t> est un écosystème qui risque de disparaître en raison de l'activité humaine. </a:t>
            </a:r>
            <a:endParaRPr lang="en-CA" sz="4800" b="1" dirty="0">
              <a:solidFill>
                <a:srgbClr val="B73A71"/>
              </a:solidFill>
              <a:latin typeface="Branding Black" pitchFamily="2" charset="77"/>
            </a:endParaRPr>
          </a:p>
        </p:txBody>
      </p:sp>
      <p:pic>
        <p:nvPicPr>
          <p:cNvPr id="3" name="Picture 2">
            <a:extLst>
              <a:ext uri="{FF2B5EF4-FFF2-40B4-BE49-F238E27FC236}">
                <a16:creationId xmlns:a16="http://schemas.microsoft.com/office/drawing/2014/main" id="{45B5E127-5B8B-0398-371A-0719F11A0CFC}"/>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13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7EEDF6-5678-B342-8EF3-281432035EF9}"/>
              </a:ext>
            </a:extLst>
          </p:cNvPr>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Content Placeholder 2">
            <a:extLst>
              <a:ext uri="{FF2B5EF4-FFF2-40B4-BE49-F238E27FC236}">
                <a16:creationId xmlns:a16="http://schemas.microsoft.com/office/drawing/2014/main" id="{303BFD7F-A652-F746-B8ED-4B86BD81DFD9}"/>
              </a:ext>
            </a:extLst>
          </p:cNvPr>
          <p:cNvSpPr txBox="1">
            <a:spLocks/>
          </p:cNvSpPr>
          <p:nvPr>
            <p:custDataLst>
              <p:tags r:id="rId2"/>
            </p:custDataLst>
          </p:nvPr>
        </p:nvSpPr>
        <p:spPr>
          <a:xfrm>
            <a:off x="0" y="4565453"/>
            <a:ext cx="4059043" cy="12259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dirty="0">
                <a:solidFill>
                  <a:schemeClr val="bg1"/>
                </a:solidFill>
                <a:latin typeface="Branding BoldItalic" pitchFamily="2" charset="77"/>
              </a:rPr>
              <a:t>LES RÉCIFS CORALLIENS</a:t>
            </a:r>
          </a:p>
        </p:txBody>
      </p:sp>
      <p:sp>
        <p:nvSpPr>
          <p:cNvPr id="14" name="Content Placeholder 2">
            <a:extLst>
              <a:ext uri="{FF2B5EF4-FFF2-40B4-BE49-F238E27FC236}">
                <a16:creationId xmlns:a16="http://schemas.microsoft.com/office/drawing/2014/main" id="{F9B9A986-9F4A-7445-AD39-309B8F03C25B}"/>
              </a:ext>
            </a:extLst>
          </p:cNvPr>
          <p:cNvSpPr txBox="1">
            <a:spLocks/>
          </p:cNvSpPr>
          <p:nvPr>
            <p:custDataLst>
              <p:tags r:id="rId3"/>
            </p:custDataLst>
          </p:nvPr>
        </p:nvSpPr>
        <p:spPr>
          <a:xfrm>
            <a:off x="4059043" y="4565453"/>
            <a:ext cx="4059043"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dirty="0">
                <a:solidFill>
                  <a:schemeClr val="bg1"/>
                </a:solidFill>
                <a:latin typeface="Branding BoldItalic" pitchFamily="2" charset="77"/>
              </a:rPr>
              <a:t>L'ARCTIQUE</a:t>
            </a:r>
          </a:p>
        </p:txBody>
      </p:sp>
      <p:sp>
        <p:nvSpPr>
          <p:cNvPr id="15" name="Content Placeholder 2">
            <a:extLst>
              <a:ext uri="{FF2B5EF4-FFF2-40B4-BE49-F238E27FC236}">
                <a16:creationId xmlns:a16="http://schemas.microsoft.com/office/drawing/2014/main" id="{190F3634-A079-E749-9227-4278B3011DC0}"/>
              </a:ext>
            </a:extLst>
          </p:cNvPr>
          <p:cNvSpPr txBox="1">
            <a:spLocks/>
          </p:cNvSpPr>
          <p:nvPr>
            <p:custDataLst>
              <p:tags r:id="rId4"/>
            </p:custDataLst>
          </p:nvPr>
        </p:nvSpPr>
        <p:spPr>
          <a:xfrm>
            <a:off x="8132959" y="4561031"/>
            <a:ext cx="4044170" cy="9648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800"/>
              </a:lnSpc>
              <a:buNone/>
            </a:pPr>
            <a:r>
              <a:rPr lang="en-CA" sz="3200" b="1" dirty="0">
                <a:solidFill>
                  <a:schemeClr val="bg1"/>
                </a:solidFill>
                <a:latin typeface="Branding BoldItalic" pitchFamily="2" charset="77"/>
              </a:rPr>
              <a:t>LA FORÊT TROPICALE AMAZONIENNE</a:t>
            </a:r>
          </a:p>
        </p:txBody>
      </p:sp>
      <p:sp>
        <p:nvSpPr>
          <p:cNvPr id="17" name="Rectangle 16">
            <a:extLst>
              <a:ext uri="{FF2B5EF4-FFF2-40B4-BE49-F238E27FC236}">
                <a16:creationId xmlns:a16="http://schemas.microsoft.com/office/drawing/2014/main" id="{13DE4273-DD57-CB48-8A2F-1DD28120EEC2}"/>
              </a:ext>
            </a:extLst>
          </p:cNvPr>
          <p:cNvSpPr/>
          <p:nvPr>
            <p:custDataLst>
              <p:tags r:id="rId5"/>
            </p:custDataLst>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5343E0C4-E3E2-924B-BC6E-5D5CFD4EB462}"/>
              </a:ext>
            </a:extLst>
          </p:cNvPr>
          <p:cNvSpPr txBox="1">
            <a:spLocks/>
          </p:cNvSpPr>
          <p:nvPr>
            <p:custDataLst>
              <p:tags r:id="rId6"/>
            </p:custDataLst>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ÉCOSYSTÈMES MENACÉS</a:t>
            </a:r>
          </a:p>
        </p:txBody>
      </p:sp>
      <p:pic>
        <p:nvPicPr>
          <p:cNvPr id="2" name="Picture 2">
            <a:extLst>
              <a:ext uri="{FF2B5EF4-FFF2-40B4-BE49-F238E27FC236}">
                <a16:creationId xmlns:a16="http://schemas.microsoft.com/office/drawing/2014/main" id="{E33EBFDC-3809-28B1-BC81-D335A708FC11}"/>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9544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3"/>
</p:tagLst>
</file>

<file path=ppt/tags/tag101.xml><?xml version="1.0" encoding="utf-8"?>
<p:tagLst xmlns:a="http://schemas.openxmlformats.org/drawingml/2006/main" xmlns:r="http://schemas.openxmlformats.org/officeDocument/2006/relationships" xmlns:p="http://schemas.openxmlformats.org/presentationml/2006/main">
  <p:tag name="NUM" val="4"/>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3"/>
</p:tagLst>
</file>

<file path=ppt/tags/tag105.xml><?xml version="1.0" encoding="utf-8"?>
<p:tagLst xmlns:a="http://schemas.openxmlformats.org/drawingml/2006/main" xmlns:r="http://schemas.openxmlformats.org/officeDocument/2006/relationships" xmlns:p="http://schemas.openxmlformats.org/presentationml/2006/main">
  <p:tag name="NUM" val="4"/>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2"/>
</p:tagLst>
</file>

<file path=ppt/tags/tag108.xml><?xml version="1.0" encoding="utf-8"?>
<p:tagLst xmlns:a="http://schemas.openxmlformats.org/drawingml/2006/main" xmlns:r="http://schemas.openxmlformats.org/officeDocument/2006/relationships" xmlns:p="http://schemas.openxmlformats.org/presentationml/2006/main">
  <p:tag name="NUM" val="3"/>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2"/>
</p:tagLst>
</file>

<file path=ppt/tags/tag111.xml><?xml version="1.0" encoding="utf-8"?>
<p:tagLst xmlns:a="http://schemas.openxmlformats.org/drawingml/2006/main" xmlns:r="http://schemas.openxmlformats.org/officeDocument/2006/relationships" xmlns:p="http://schemas.openxmlformats.org/presentationml/2006/main">
  <p:tag name="NUM" val="3"/>
</p:tagLst>
</file>

<file path=ppt/tags/tag112.xml><?xml version="1.0" encoding="utf-8"?>
<p:tagLst xmlns:a="http://schemas.openxmlformats.org/drawingml/2006/main" xmlns:r="http://schemas.openxmlformats.org/officeDocument/2006/relationships" xmlns:p="http://schemas.openxmlformats.org/presentationml/2006/main">
  <p:tag name="NUM" val="4"/>
</p:tagLst>
</file>

<file path=ppt/tags/tag113.xml><?xml version="1.0" encoding="utf-8"?>
<p:tagLst xmlns:a="http://schemas.openxmlformats.org/drawingml/2006/main" xmlns:r="http://schemas.openxmlformats.org/officeDocument/2006/relationships" xmlns:p="http://schemas.openxmlformats.org/presentationml/2006/main">
  <p:tag name="NUM" val="5"/>
</p:tagLst>
</file>

<file path=ppt/tags/tag114.xml><?xml version="1.0" encoding="utf-8"?>
<p:tagLst xmlns:a="http://schemas.openxmlformats.org/drawingml/2006/main" xmlns:r="http://schemas.openxmlformats.org/officeDocument/2006/relationships" xmlns:p="http://schemas.openxmlformats.org/presentationml/2006/main">
  <p:tag name="NUM" val="6"/>
</p:tagLst>
</file>

<file path=ppt/tags/tag115.xml><?xml version="1.0" encoding="utf-8"?>
<p:tagLst xmlns:a="http://schemas.openxmlformats.org/drawingml/2006/main" xmlns:r="http://schemas.openxmlformats.org/officeDocument/2006/relationships" xmlns:p="http://schemas.openxmlformats.org/presentationml/2006/main">
  <p:tag name="NUM" val="7"/>
</p:tagLst>
</file>

<file path=ppt/tags/tag116.xml><?xml version="1.0" encoding="utf-8"?>
<p:tagLst xmlns:a="http://schemas.openxmlformats.org/drawingml/2006/main" xmlns:r="http://schemas.openxmlformats.org/officeDocument/2006/relationships" xmlns:p="http://schemas.openxmlformats.org/presentationml/2006/main">
  <p:tag name="NUM" val="8"/>
</p:tagLst>
</file>

<file path=ppt/tags/tag117.xml><?xml version="1.0" encoding="utf-8"?>
<p:tagLst xmlns:a="http://schemas.openxmlformats.org/drawingml/2006/main" xmlns:r="http://schemas.openxmlformats.org/officeDocument/2006/relationships" xmlns:p="http://schemas.openxmlformats.org/presentationml/2006/main">
  <p:tag name="NUM" val="9"/>
</p:tagLst>
</file>

<file path=ppt/tags/tag118.xml><?xml version="1.0" encoding="utf-8"?>
<p:tagLst xmlns:a="http://schemas.openxmlformats.org/drawingml/2006/main" xmlns:r="http://schemas.openxmlformats.org/officeDocument/2006/relationships" xmlns:p="http://schemas.openxmlformats.org/presentationml/2006/main">
  <p:tag name="NUM" val="10"/>
</p:tagLst>
</file>

<file path=ppt/tags/tag119.xml><?xml version="1.0" encoding="utf-8"?>
<p:tagLst xmlns:a="http://schemas.openxmlformats.org/drawingml/2006/main" xmlns:r="http://schemas.openxmlformats.org/officeDocument/2006/relationships" xmlns:p="http://schemas.openxmlformats.org/presentationml/2006/main">
  <p:tag name="NUM" val="11"/>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20.xml><?xml version="1.0" encoding="utf-8"?>
<p:tagLst xmlns:a="http://schemas.openxmlformats.org/drawingml/2006/main" xmlns:r="http://schemas.openxmlformats.org/officeDocument/2006/relationships" xmlns:p="http://schemas.openxmlformats.org/presentationml/2006/main">
  <p:tag name="NUM" val="12"/>
</p:tagLst>
</file>

<file path=ppt/tags/tag121.xml><?xml version="1.0" encoding="utf-8"?>
<p:tagLst xmlns:a="http://schemas.openxmlformats.org/drawingml/2006/main" xmlns:r="http://schemas.openxmlformats.org/officeDocument/2006/relationships" xmlns:p="http://schemas.openxmlformats.org/presentationml/2006/main">
  <p:tag name="NUM" val="1"/>
</p:tagLst>
</file>

<file path=ppt/tags/tag122.xml><?xml version="1.0" encoding="utf-8"?>
<p:tagLst xmlns:a="http://schemas.openxmlformats.org/drawingml/2006/main" xmlns:r="http://schemas.openxmlformats.org/officeDocument/2006/relationships" xmlns:p="http://schemas.openxmlformats.org/presentationml/2006/main">
  <p:tag name="NUM" val="2"/>
</p:tagLst>
</file>

<file path=ppt/tags/tag123.xml><?xml version="1.0" encoding="utf-8"?>
<p:tagLst xmlns:a="http://schemas.openxmlformats.org/drawingml/2006/main" xmlns:r="http://schemas.openxmlformats.org/officeDocument/2006/relationships" xmlns:p="http://schemas.openxmlformats.org/presentationml/2006/main">
  <p:tag name="NUM" val="3"/>
</p:tagLst>
</file>

<file path=ppt/tags/tag124.xml><?xml version="1.0" encoding="utf-8"?>
<p:tagLst xmlns:a="http://schemas.openxmlformats.org/drawingml/2006/main" xmlns:r="http://schemas.openxmlformats.org/officeDocument/2006/relationships" xmlns:p="http://schemas.openxmlformats.org/presentationml/2006/main">
  <p:tag name="NUM" val="4"/>
</p:tagLst>
</file>

<file path=ppt/tags/tag125.xml><?xml version="1.0" encoding="utf-8"?>
<p:tagLst xmlns:a="http://schemas.openxmlformats.org/drawingml/2006/main" xmlns:r="http://schemas.openxmlformats.org/officeDocument/2006/relationships" xmlns:p="http://schemas.openxmlformats.org/presentationml/2006/main">
  <p:tag name="NUM" val="5"/>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3"/>
</p:tagLst>
</file>

<file path=ppt/tags/tag129.xml><?xml version="1.0" encoding="utf-8"?>
<p:tagLst xmlns:a="http://schemas.openxmlformats.org/drawingml/2006/main" xmlns:r="http://schemas.openxmlformats.org/officeDocument/2006/relationships" xmlns:p="http://schemas.openxmlformats.org/presentationml/2006/main">
  <p:tag name="NUM" val="4"/>
</p:tagLst>
</file>

<file path=ppt/tags/tag13.xml><?xml version="1.0" encoding="utf-8"?>
<p:tagLst xmlns:a="http://schemas.openxmlformats.org/drawingml/2006/main" xmlns:r="http://schemas.openxmlformats.org/officeDocument/2006/relationships" xmlns:p="http://schemas.openxmlformats.org/presentationml/2006/main">
  <p:tag name="NUM" val="4"/>
</p:tagLst>
</file>

<file path=ppt/tags/tag130.xml><?xml version="1.0" encoding="utf-8"?>
<p:tagLst xmlns:a="http://schemas.openxmlformats.org/drawingml/2006/main" xmlns:r="http://schemas.openxmlformats.org/officeDocument/2006/relationships" xmlns:p="http://schemas.openxmlformats.org/presentationml/2006/main">
  <p:tag name="NUM" val="5"/>
</p:tagLst>
</file>

<file path=ppt/tags/tag131.xml><?xml version="1.0" encoding="utf-8"?>
<p:tagLst xmlns:a="http://schemas.openxmlformats.org/drawingml/2006/main" xmlns:r="http://schemas.openxmlformats.org/officeDocument/2006/relationships" xmlns:p="http://schemas.openxmlformats.org/presentationml/2006/main">
  <p:tag name="NUM" val="6"/>
</p:tagLst>
</file>

<file path=ppt/tags/tag132.xml><?xml version="1.0" encoding="utf-8"?>
<p:tagLst xmlns:a="http://schemas.openxmlformats.org/drawingml/2006/main" xmlns:r="http://schemas.openxmlformats.org/officeDocument/2006/relationships" xmlns:p="http://schemas.openxmlformats.org/presentationml/2006/main">
  <p:tag name="NUM" val="1"/>
</p:tagLst>
</file>

<file path=ppt/tags/tag133.xml><?xml version="1.0" encoding="utf-8"?>
<p:tagLst xmlns:a="http://schemas.openxmlformats.org/drawingml/2006/main" xmlns:r="http://schemas.openxmlformats.org/officeDocument/2006/relationships" xmlns:p="http://schemas.openxmlformats.org/presentationml/2006/main">
  <p:tag name="NUM" val="2"/>
</p:tagLst>
</file>

<file path=ppt/tags/tag134.xml><?xml version="1.0" encoding="utf-8"?>
<p:tagLst xmlns:a="http://schemas.openxmlformats.org/drawingml/2006/main" xmlns:r="http://schemas.openxmlformats.org/officeDocument/2006/relationships" xmlns:p="http://schemas.openxmlformats.org/presentationml/2006/main">
  <p:tag name="NUM" val="3"/>
</p:tagLst>
</file>

<file path=ppt/tags/tag135.xml><?xml version="1.0" encoding="utf-8"?>
<p:tagLst xmlns:a="http://schemas.openxmlformats.org/drawingml/2006/main" xmlns:r="http://schemas.openxmlformats.org/officeDocument/2006/relationships" xmlns:p="http://schemas.openxmlformats.org/presentationml/2006/main">
  <p:tag name="NUM" val="4"/>
</p:tagLst>
</file>

<file path=ppt/tags/tag136.xml><?xml version="1.0" encoding="utf-8"?>
<p:tagLst xmlns:a="http://schemas.openxmlformats.org/drawingml/2006/main" xmlns:r="http://schemas.openxmlformats.org/officeDocument/2006/relationships" xmlns:p="http://schemas.openxmlformats.org/presentationml/2006/main">
  <p:tag name="NUM" val="5"/>
</p:tagLst>
</file>

<file path=ppt/tags/tag137.xml><?xml version="1.0" encoding="utf-8"?>
<p:tagLst xmlns:a="http://schemas.openxmlformats.org/drawingml/2006/main" xmlns:r="http://schemas.openxmlformats.org/officeDocument/2006/relationships" xmlns:p="http://schemas.openxmlformats.org/presentationml/2006/main">
  <p:tag name="NUM" val="6"/>
</p:tagLst>
</file>

<file path=ppt/tags/tag138.xml><?xml version="1.0" encoding="utf-8"?>
<p:tagLst xmlns:a="http://schemas.openxmlformats.org/drawingml/2006/main" xmlns:r="http://schemas.openxmlformats.org/officeDocument/2006/relationships" xmlns:p="http://schemas.openxmlformats.org/presentationml/2006/main">
  <p:tag name="NUM" val="7"/>
</p:tagLst>
</file>

<file path=ppt/tags/tag139.xml><?xml version="1.0" encoding="utf-8"?>
<p:tagLst xmlns:a="http://schemas.openxmlformats.org/drawingml/2006/main" xmlns:r="http://schemas.openxmlformats.org/officeDocument/2006/relationships" xmlns:p="http://schemas.openxmlformats.org/presentationml/2006/main">
  <p:tag name="NUM" val="8"/>
</p:tagLst>
</file>

<file path=ppt/tags/tag14.xml><?xml version="1.0" encoding="utf-8"?>
<p:tagLst xmlns:a="http://schemas.openxmlformats.org/drawingml/2006/main" xmlns:r="http://schemas.openxmlformats.org/officeDocument/2006/relationships" xmlns:p="http://schemas.openxmlformats.org/presentationml/2006/main">
  <p:tag name="NUM" val="5"/>
</p:tagLst>
</file>

<file path=ppt/tags/tag140.xml><?xml version="1.0" encoding="utf-8"?>
<p:tagLst xmlns:a="http://schemas.openxmlformats.org/drawingml/2006/main" xmlns:r="http://schemas.openxmlformats.org/officeDocument/2006/relationships" xmlns:p="http://schemas.openxmlformats.org/presentationml/2006/main">
  <p:tag name="NUM" val="9"/>
</p:tagLst>
</file>

<file path=ppt/tags/tag141.xml><?xml version="1.0" encoding="utf-8"?>
<p:tagLst xmlns:a="http://schemas.openxmlformats.org/drawingml/2006/main" xmlns:r="http://schemas.openxmlformats.org/officeDocument/2006/relationships" xmlns:p="http://schemas.openxmlformats.org/presentationml/2006/main">
  <p:tag name="NUM" val="10"/>
</p:tagLst>
</file>

<file path=ppt/tags/tag142.xml><?xml version="1.0" encoding="utf-8"?>
<p:tagLst xmlns:a="http://schemas.openxmlformats.org/drawingml/2006/main" xmlns:r="http://schemas.openxmlformats.org/officeDocument/2006/relationships" xmlns:p="http://schemas.openxmlformats.org/presentationml/2006/main">
  <p:tag name="NUM" val="11"/>
</p:tagLst>
</file>

<file path=ppt/tags/tag143.xml><?xml version="1.0" encoding="utf-8"?>
<p:tagLst xmlns:a="http://schemas.openxmlformats.org/drawingml/2006/main" xmlns:r="http://schemas.openxmlformats.org/officeDocument/2006/relationships" xmlns:p="http://schemas.openxmlformats.org/presentationml/2006/main">
  <p:tag name="NUM" val="12"/>
</p:tagLst>
</file>

<file path=ppt/tags/tag144.xml><?xml version="1.0" encoding="utf-8"?>
<p:tagLst xmlns:a="http://schemas.openxmlformats.org/drawingml/2006/main" xmlns:r="http://schemas.openxmlformats.org/officeDocument/2006/relationships" xmlns:p="http://schemas.openxmlformats.org/presentationml/2006/main">
  <p:tag name="NUM" val="13"/>
</p:tagLst>
</file>

<file path=ppt/tags/tag145.xml><?xml version="1.0" encoding="utf-8"?>
<p:tagLst xmlns:a="http://schemas.openxmlformats.org/drawingml/2006/main" xmlns:r="http://schemas.openxmlformats.org/officeDocument/2006/relationships" xmlns:p="http://schemas.openxmlformats.org/presentationml/2006/main">
  <p:tag name="NUM" val="14"/>
</p:tagLst>
</file>

<file path=ppt/tags/tag146.xml><?xml version="1.0" encoding="utf-8"?>
<p:tagLst xmlns:a="http://schemas.openxmlformats.org/drawingml/2006/main" xmlns:r="http://schemas.openxmlformats.org/officeDocument/2006/relationships" xmlns:p="http://schemas.openxmlformats.org/presentationml/2006/main">
  <p:tag name="NUM" val="15"/>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6"/>
</p:tagLst>
</file>

<file path=ppt/tags/tag150.xml><?xml version="1.0" encoding="utf-8"?>
<p:tagLst xmlns:a="http://schemas.openxmlformats.org/drawingml/2006/main" xmlns:r="http://schemas.openxmlformats.org/officeDocument/2006/relationships" xmlns:p="http://schemas.openxmlformats.org/presentationml/2006/main">
  <p:tag name="NUM" val="4"/>
</p:tagLst>
</file>

<file path=ppt/tags/tag151.xml><?xml version="1.0" encoding="utf-8"?>
<p:tagLst xmlns:a="http://schemas.openxmlformats.org/drawingml/2006/main" xmlns:r="http://schemas.openxmlformats.org/officeDocument/2006/relationships" xmlns:p="http://schemas.openxmlformats.org/presentationml/2006/main">
  <p:tag name="NUM" val="5"/>
</p:tagLst>
</file>

<file path=ppt/tags/tag152.xml><?xml version="1.0" encoding="utf-8"?>
<p:tagLst xmlns:a="http://schemas.openxmlformats.org/drawingml/2006/main" xmlns:r="http://schemas.openxmlformats.org/officeDocument/2006/relationships" xmlns:p="http://schemas.openxmlformats.org/presentationml/2006/main">
  <p:tag name="NUM" val="6"/>
</p:tagLst>
</file>

<file path=ppt/tags/tag153.xml><?xml version="1.0" encoding="utf-8"?>
<p:tagLst xmlns:a="http://schemas.openxmlformats.org/drawingml/2006/main" xmlns:r="http://schemas.openxmlformats.org/officeDocument/2006/relationships" xmlns:p="http://schemas.openxmlformats.org/presentationml/2006/main">
  <p:tag name="NUM" val="7"/>
</p:tagLst>
</file>

<file path=ppt/tags/tag154.xml><?xml version="1.0" encoding="utf-8"?>
<p:tagLst xmlns:a="http://schemas.openxmlformats.org/drawingml/2006/main" xmlns:r="http://schemas.openxmlformats.org/officeDocument/2006/relationships" xmlns:p="http://schemas.openxmlformats.org/presentationml/2006/main">
  <p:tag name="NUM" val="8"/>
</p:tagLst>
</file>

<file path=ppt/tags/tag155.xml><?xml version="1.0" encoding="utf-8"?>
<p:tagLst xmlns:a="http://schemas.openxmlformats.org/drawingml/2006/main" xmlns:r="http://schemas.openxmlformats.org/officeDocument/2006/relationships" xmlns:p="http://schemas.openxmlformats.org/presentationml/2006/main">
  <p:tag name="NUM" val="9"/>
</p:tagLst>
</file>

<file path=ppt/tags/tag156.xml><?xml version="1.0" encoding="utf-8"?>
<p:tagLst xmlns:a="http://schemas.openxmlformats.org/drawingml/2006/main" xmlns:r="http://schemas.openxmlformats.org/officeDocument/2006/relationships" xmlns:p="http://schemas.openxmlformats.org/presentationml/2006/main">
  <p:tag name="NUM" val="10"/>
</p:tagLst>
</file>

<file path=ppt/tags/tag157.xml><?xml version="1.0" encoding="utf-8"?>
<p:tagLst xmlns:a="http://schemas.openxmlformats.org/drawingml/2006/main" xmlns:r="http://schemas.openxmlformats.org/officeDocument/2006/relationships" xmlns:p="http://schemas.openxmlformats.org/presentationml/2006/main">
  <p:tag name="NUM" val="11"/>
</p:tagLst>
</file>

<file path=ppt/tags/tag158.xml><?xml version="1.0" encoding="utf-8"?>
<p:tagLst xmlns:a="http://schemas.openxmlformats.org/drawingml/2006/main" xmlns:r="http://schemas.openxmlformats.org/officeDocument/2006/relationships" xmlns:p="http://schemas.openxmlformats.org/presentationml/2006/main">
  <p:tag name="NUM" val="12"/>
</p:tagLst>
</file>

<file path=ppt/tags/tag159.xml><?xml version="1.0" encoding="utf-8"?>
<p:tagLst xmlns:a="http://schemas.openxmlformats.org/drawingml/2006/main" xmlns:r="http://schemas.openxmlformats.org/officeDocument/2006/relationships" xmlns:p="http://schemas.openxmlformats.org/presentationml/2006/main">
  <p:tag name="NUM" val="13"/>
</p:tagLst>
</file>

<file path=ppt/tags/tag16.xml><?xml version="1.0" encoding="utf-8"?>
<p:tagLst xmlns:a="http://schemas.openxmlformats.org/drawingml/2006/main" xmlns:r="http://schemas.openxmlformats.org/officeDocument/2006/relationships" xmlns:p="http://schemas.openxmlformats.org/presentationml/2006/main">
  <p:tag name="NUM" val="7"/>
</p:tagLst>
</file>

<file path=ppt/tags/tag160.xml><?xml version="1.0" encoding="utf-8"?>
<p:tagLst xmlns:a="http://schemas.openxmlformats.org/drawingml/2006/main" xmlns:r="http://schemas.openxmlformats.org/officeDocument/2006/relationships" xmlns:p="http://schemas.openxmlformats.org/presentationml/2006/main">
  <p:tag name="NUM" val="14"/>
</p:tagLst>
</file>

<file path=ppt/tags/tag161.xml><?xml version="1.0" encoding="utf-8"?>
<p:tagLst xmlns:a="http://schemas.openxmlformats.org/drawingml/2006/main" xmlns:r="http://schemas.openxmlformats.org/officeDocument/2006/relationships" xmlns:p="http://schemas.openxmlformats.org/presentationml/2006/main">
  <p:tag name="NUM" val="15"/>
</p:tagLst>
</file>

<file path=ppt/tags/tag162.xml><?xml version="1.0" encoding="utf-8"?>
<p:tagLst xmlns:a="http://schemas.openxmlformats.org/drawingml/2006/main" xmlns:r="http://schemas.openxmlformats.org/officeDocument/2006/relationships" xmlns:p="http://schemas.openxmlformats.org/presentationml/2006/main">
  <p:tag name="NUM" val="1"/>
</p:tagLst>
</file>

<file path=ppt/tags/tag163.xml><?xml version="1.0" encoding="utf-8"?>
<p:tagLst xmlns:a="http://schemas.openxmlformats.org/drawingml/2006/main" xmlns:r="http://schemas.openxmlformats.org/officeDocument/2006/relationships" xmlns:p="http://schemas.openxmlformats.org/presentationml/2006/main">
  <p:tag name="NUM" val="2"/>
</p:tagLst>
</file>

<file path=ppt/tags/tag164.xml><?xml version="1.0" encoding="utf-8"?>
<p:tagLst xmlns:a="http://schemas.openxmlformats.org/drawingml/2006/main" xmlns:r="http://schemas.openxmlformats.org/officeDocument/2006/relationships" xmlns:p="http://schemas.openxmlformats.org/presentationml/2006/main">
  <p:tag name="NUM" val="3"/>
</p:tagLst>
</file>

<file path=ppt/tags/tag165.xml><?xml version="1.0" encoding="utf-8"?>
<p:tagLst xmlns:a="http://schemas.openxmlformats.org/drawingml/2006/main" xmlns:r="http://schemas.openxmlformats.org/officeDocument/2006/relationships" xmlns:p="http://schemas.openxmlformats.org/presentationml/2006/main">
  <p:tag name="NUM" val="4"/>
</p:tagLst>
</file>

<file path=ppt/tags/tag166.xml><?xml version="1.0" encoding="utf-8"?>
<p:tagLst xmlns:a="http://schemas.openxmlformats.org/drawingml/2006/main" xmlns:r="http://schemas.openxmlformats.org/officeDocument/2006/relationships" xmlns:p="http://schemas.openxmlformats.org/presentationml/2006/main">
  <p:tag name="NUM" val="5"/>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70.xml><?xml version="1.0" encoding="utf-8"?>
<p:tagLst xmlns:a="http://schemas.openxmlformats.org/drawingml/2006/main" xmlns:r="http://schemas.openxmlformats.org/officeDocument/2006/relationships" xmlns:p="http://schemas.openxmlformats.org/presentationml/2006/main">
  <p:tag name="NUM" val="4"/>
</p:tagLst>
</file>

<file path=ppt/tags/tag171.xml><?xml version="1.0" encoding="utf-8"?>
<p:tagLst xmlns:a="http://schemas.openxmlformats.org/drawingml/2006/main" xmlns:r="http://schemas.openxmlformats.org/officeDocument/2006/relationships" xmlns:p="http://schemas.openxmlformats.org/presentationml/2006/main">
  <p:tag name="NUM" val="5"/>
</p:tagLst>
</file>

<file path=ppt/tags/tag172.xml><?xml version="1.0" encoding="utf-8"?>
<p:tagLst xmlns:a="http://schemas.openxmlformats.org/drawingml/2006/main" xmlns:r="http://schemas.openxmlformats.org/officeDocument/2006/relationships" xmlns:p="http://schemas.openxmlformats.org/presentationml/2006/main">
  <p:tag name="NUM" val="1"/>
</p:tagLst>
</file>

<file path=ppt/tags/tag173.xml><?xml version="1.0" encoding="utf-8"?>
<p:tagLst xmlns:a="http://schemas.openxmlformats.org/drawingml/2006/main" xmlns:r="http://schemas.openxmlformats.org/officeDocument/2006/relationships" xmlns:p="http://schemas.openxmlformats.org/presentationml/2006/main">
  <p:tag name="NUM" val="2"/>
</p:tagLst>
</file>

<file path=ppt/tags/tag174.xml><?xml version="1.0" encoding="utf-8"?>
<p:tagLst xmlns:a="http://schemas.openxmlformats.org/drawingml/2006/main" xmlns:r="http://schemas.openxmlformats.org/officeDocument/2006/relationships" xmlns:p="http://schemas.openxmlformats.org/presentationml/2006/main">
  <p:tag name="NUM" val="3"/>
</p:tagLst>
</file>

<file path=ppt/tags/tag175.xml><?xml version="1.0" encoding="utf-8"?>
<p:tagLst xmlns:a="http://schemas.openxmlformats.org/drawingml/2006/main" xmlns:r="http://schemas.openxmlformats.org/officeDocument/2006/relationships" xmlns:p="http://schemas.openxmlformats.org/presentationml/2006/main">
  <p:tag name="NUM" val="4"/>
</p:tagLst>
</file>

<file path=ppt/tags/tag176.xml><?xml version="1.0" encoding="utf-8"?>
<p:tagLst xmlns:a="http://schemas.openxmlformats.org/drawingml/2006/main" xmlns:r="http://schemas.openxmlformats.org/officeDocument/2006/relationships" xmlns:p="http://schemas.openxmlformats.org/presentationml/2006/main">
  <p:tag name="NUM" val="5"/>
</p:tagLst>
</file>

<file path=ppt/tags/tag177.xml><?xml version="1.0" encoding="utf-8"?>
<p:tagLst xmlns:a="http://schemas.openxmlformats.org/drawingml/2006/main" xmlns:r="http://schemas.openxmlformats.org/officeDocument/2006/relationships" xmlns:p="http://schemas.openxmlformats.org/presentationml/2006/main">
  <p:tag name="NUM" val="6"/>
</p:tagLst>
</file>

<file path=ppt/tags/tag178.xml><?xml version="1.0" encoding="utf-8"?>
<p:tagLst xmlns:a="http://schemas.openxmlformats.org/drawingml/2006/main" xmlns:r="http://schemas.openxmlformats.org/officeDocument/2006/relationships" xmlns:p="http://schemas.openxmlformats.org/presentationml/2006/main">
  <p:tag name="NUM" val="7"/>
</p:tagLst>
</file>

<file path=ppt/tags/tag179.xml><?xml version="1.0" encoding="utf-8"?>
<p:tagLst xmlns:a="http://schemas.openxmlformats.org/drawingml/2006/main" xmlns:r="http://schemas.openxmlformats.org/officeDocument/2006/relationships" xmlns:p="http://schemas.openxmlformats.org/presentationml/2006/main">
  <p:tag name="NUM" val="8"/>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80.xml><?xml version="1.0" encoding="utf-8"?>
<p:tagLst xmlns:a="http://schemas.openxmlformats.org/drawingml/2006/main" xmlns:r="http://schemas.openxmlformats.org/officeDocument/2006/relationships" xmlns:p="http://schemas.openxmlformats.org/presentationml/2006/main">
  <p:tag name="NUM" val="9"/>
</p:tagLst>
</file>

<file path=ppt/tags/tag181.xml><?xml version="1.0" encoding="utf-8"?>
<p:tagLst xmlns:a="http://schemas.openxmlformats.org/drawingml/2006/main" xmlns:r="http://schemas.openxmlformats.org/officeDocument/2006/relationships" xmlns:p="http://schemas.openxmlformats.org/presentationml/2006/main">
  <p:tag name="NUM" val="10"/>
</p:tagLst>
</file>

<file path=ppt/tags/tag182.xml><?xml version="1.0" encoding="utf-8"?>
<p:tagLst xmlns:a="http://schemas.openxmlformats.org/drawingml/2006/main" xmlns:r="http://schemas.openxmlformats.org/officeDocument/2006/relationships" xmlns:p="http://schemas.openxmlformats.org/presentationml/2006/main">
  <p:tag name="NUM" val="11"/>
</p:tagLst>
</file>

<file path=ppt/tags/tag183.xml><?xml version="1.0" encoding="utf-8"?>
<p:tagLst xmlns:a="http://schemas.openxmlformats.org/drawingml/2006/main" xmlns:r="http://schemas.openxmlformats.org/officeDocument/2006/relationships" xmlns:p="http://schemas.openxmlformats.org/presentationml/2006/main">
  <p:tag name="NUM" val="12"/>
</p:tagLst>
</file>

<file path=ppt/tags/tag184.xml><?xml version="1.0" encoding="utf-8"?>
<p:tagLst xmlns:a="http://schemas.openxmlformats.org/drawingml/2006/main" xmlns:r="http://schemas.openxmlformats.org/officeDocument/2006/relationships" xmlns:p="http://schemas.openxmlformats.org/presentationml/2006/main">
  <p:tag name="NUM" val="13"/>
</p:tagLst>
</file>

<file path=ppt/tags/tag185.xml><?xml version="1.0" encoding="utf-8"?>
<p:tagLst xmlns:a="http://schemas.openxmlformats.org/drawingml/2006/main" xmlns:r="http://schemas.openxmlformats.org/officeDocument/2006/relationships" xmlns:p="http://schemas.openxmlformats.org/presentationml/2006/main">
  <p:tag name="NUM" val="14"/>
</p:tagLst>
</file>

<file path=ppt/tags/tag186.xml><?xml version="1.0" encoding="utf-8"?>
<p:tagLst xmlns:a="http://schemas.openxmlformats.org/drawingml/2006/main" xmlns:r="http://schemas.openxmlformats.org/officeDocument/2006/relationships" xmlns:p="http://schemas.openxmlformats.org/presentationml/2006/main">
  <p:tag name="NUM" val="15"/>
</p:tagLst>
</file>

<file path=ppt/tags/tag187.xml><?xml version="1.0" encoding="utf-8"?>
<p:tagLst xmlns:a="http://schemas.openxmlformats.org/drawingml/2006/main" xmlns:r="http://schemas.openxmlformats.org/officeDocument/2006/relationships" xmlns:p="http://schemas.openxmlformats.org/presentationml/2006/main">
  <p:tag name="NUM" val="16"/>
</p:tagLst>
</file>

<file path=ppt/tags/tag188.xml><?xml version="1.0" encoding="utf-8"?>
<p:tagLst xmlns:a="http://schemas.openxmlformats.org/drawingml/2006/main" xmlns:r="http://schemas.openxmlformats.org/officeDocument/2006/relationships" xmlns:p="http://schemas.openxmlformats.org/presentationml/2006/main">
  <p:tag name="NUM" val="1"/>
</p:tagLst>
</file>

<file path=ppt/tags/tag189.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190.xml><?xml version="1.0" encoding="utf-8"?>
<p:tagLst xmlns:a="http://schemas.openxmlformats.org/drawingml/2006/main" xmlns:r="http://schemas.openxmlformats.org/officeDocument/2006/relationships" xmlns:p="http://schemas.openxmlformats.org/presentationml/2006/main">
  <p:tag name="NUM" val="3"/>
</p:tagLst>
</file>

<file path=ppt/tags/tag191.xml><?xml version="1.0" encoding="utf-8"?>
<p:tagLst xmlns:a="http://schemas.openxmlformats.org/drawingml/2006/main" xmlns:r="http://schemas.openxmlformats.org/officeDocument/2006/relationships" xmlns:p="http://schemas.openxmlformats.org/presentationml/2006/main">
  <p:tag name="NUM" val="4"/>
</p:tagLst>
</file>

<file path=ppt/tags/tag192.xml><?xml version="1.0" encoding="utf-8"?>
<p:tagLst xmlns:a="http://schemas.openxmlformats.org/drawingml/2006/main" xmlns:r="http://schemas.openxmlformats.org/officeDocument/2006/relationships" xmlns:p="http://schemas.openxmlformats.org/presentationml/2006/main">
  <p:tag name="NUM" val="5"/>
</p:tagLst>
</file>

<file path=ppt/tags/tag193.xml><?xml version="1.0" encoding="utf-8"?>
<p:tagLst xmlns:a="http://schemas.openxmlformats.org/drawingml/2006/main" xmlns:r="http://schemas.openxmlformats.org/officeDocument/2006/relationships" xmlns:p="http://schemas.openxmlformats.org/presentationml/2006/main">
  <p:tag name="NUM" val="1"/>
</p:tagLst>
</file>

<file path=ppt/tags/tag194.xml><?xml version="1.0" encoding="utf-8"?>
<p:tagLst xmlns:a="http://schemas.openxmlformats.org/drawingml/2006/main" xmlns:r="http://schemas.openxmlformats.org/officeDocument/2006/relationships" xmlns:p="http://schemas.openxmlformats.org/presentationml/2006/main">
  <p:tag name="NUM" val="2"/>
</p:tagLst>
</file>

<file path=ppt/tags/tag195.xml><?xml version="1.0" encoding="utf-8"?>
<p:tagLst xmlns:a="http://schemas.openxmlformats.org/drawingml/2006/main" xmlns:r="http://schemas.openxmlformats.org/officeDocument/2006/relationships" xmlns:p="http://schemas.openxmlformats.org/presentationml/2006/main">
  <p:tag name="NUM" val="3"/>
</p:tagLst>
</file>

<file path=ppt/tags/tag196.xml><?xml version="1.0" encoding="utf-8"?>
<p:tagLst xmlns:a="http://schemas.openxmlformats.org/drawingml/2006/main" xmlns:r="http://schemas.openxmlformats.org/officeDocument/2006/relationships" xmlns:p="http://schemas.openxmlformats.org/presentationml/2006/main">
  <p:tag name="NUM" val="4"/>
</p:tagLst>
</file>

<file path=ppt/tags/tag197.xml><?xml version="1.0" encoding="utf-8"?>
<p:tagLst xmlns:a="http://schemas.openxmlformats.org/drawingml/2006/main" xmlns:r="http://schemas.openxmlformats.org/officeDocument/2006/relationships" xmlns:p="http://schemas.openxmlformats.org/presentationml/2006/main">
  <p:tag name="NUM" val="1"/>
</p:tagLst>
</file>

<file path=ppt/tags/tag198.xml><?xml version="1.0" encoding="utf-8"?>
<p:tagLst xmlns:a="http://schemas.openxmlformats.org/drawingml/2006/main" xmlns:r="http://schemas.openxmlformats.org/officeDocument/2006/relationships" xmlns:p="http://schemas.openxmlformats.org/presentationml/2006/main">
  <p:tag name="NUM" val="2"/>
</p:tagLst>
</file>

<file path=ppt/tags/tag19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4"/>
</p:tagLst>
</file>

<file path=ppt/tags/tag200.xml><?xml version="1.0" encoding="utf-8"?>
<p:tagLst xmlns:a="http://schemas.openxmlformats.org/drawingml/2006/main" xmlns:r="http://schemas.openxmlformats.org/officeDocument/2006/relationships" xmlns:p="http://schemas.openxmlformats.org/presentationml/2006/main">
  <p:tag name="NUM" val="4"/>
</p:tagLst>
</file>

<file path=ppt/tags/tag201.xml><?xml version="1.0" encoding="utf-8"?>
<p:tagLst xmlns:a="http://schemas.openxmlformats.org/drawingml/2006/main" xmlns:r="http://schemas.openxmlformats.org/officeDocument/2006/relationships" xmlns:p="http://schemas.openxmlformats.org/presentationml/2006/main">
  <p:tag name="NUM" val="1"/>
</p:tagLst>
</file>

<file path=ppt/tags/tag202.xml><?xml version="1.0" encoding="utf-8"?>
<p:tagLst xmlns:a="http://schemas.openxmlformats.org/drawingml/2006/main" xmlns:r="http://schemas.openxmlformats.org/officeDocument/2006/relationships" xmlns:p="http://schemas.openxmlformats.org/presentationml/2006/main">
  <p:tag name="NUM" val="2"/>
</p:tagLst>
</file>

<file path=ppt/tags/tag203.xml><?xml version="1.0" encoding="utf-8"?>
<p:tagLst xmlns:a="http://schemas.openxmlformats.org/drawingml/2006/main" xmlns:r="http://schemas.openxmlformats.org/officeDocument/2006/relationships" xmlns:p="http://schemas.openxmlformats.org/presentationml/2006/main">
  <p:tag name="NUM" val="3"/>
</p:tagLst>
</file>

<file path=ppt/tags/tag204.xml><?xml version="1.0" encoding="utf-8"?>
<p:tagLst xmlns:a="http://schemas.openxmlformats.org/drawingml/2006/main" xmlns:r="http://schemas.openxmlformats.org/officeDocument/2006/relationships" xmlns:p="http://schemas.openxmlformats.org/presentationml/2006/main">
  <p:tag name="NUM" val="4"/>
</p:tagLst>
</file>

<file path=ppt/tags/tag205.xml><?xml version="1.0" encoding="utf-8"?>
<p:tagLst xmlns:a="http://schemas.openxmlformats.org/drawingml/2006/main" xmlns:r="http://schemas.openxmlformats.org/officeDocument/2006/relationships" xmlns:p="http://schemas.openxmlformats.org/presentationml/2006/main">
  <p:tag name="NUM" val="5"/>
</p:tagLst>
</file>

<file path=ppt/tags/tag206.xml><?xml version="1.0" encoding="utf-8"?>
<p:tagLst xmlns:a="http://schemas.openxmlformats.org/drawingml/2006/main" xmlns:r="http://schemas.openxmlformats.org/officeDocument/2006/relationships" xmlns:p="http://schemas.openxmlformats.org/presentationml/2006/main">
  <p:tag name="NUM" val="1"/>
</p:tagLst>
</file>

<file path=ppt/tags/tag207.xml><?xml version="1.0" encoding="utf-8"?>
<p:tagLst xmlns:a="http://schemas.openxmlformats.org/drawingml/2006/main" xmlns:r="http://schemas.openxmlformats.org/officeDocument/2006/relationships" xmlns:p="http://schemas.openxmlformats.org/presentationml/2006/main">
  <p:tag name="NUM" val="2"/>
</p:tagLst>
</file>

<file path=ppt/tags/tag208.xml><?xml version="1.0" encoding="utf-8"?>
<p:tagLst xmlns:a="http://schemas.openxmlformats.org/drawingml/2006/main" xmlns:r="http://schemas.openxmlformats.org/officeDocument/2006/relationships" xmlns:p="http://schemas.openxmlformats.org/presentationml/2006/main">
  <p:tag name="NUM" val="3"/>
</p:tagLst>
</file>

<file path=ppt/tags/tag209.xml><?xml version="1.0" encoding="utf-8"?>
<p:tagLst xmlns:a="http://schemas.openxmlformats.org/drawingml/2006/main" xmlns:r="http://schemas.openxmlformats.org/officeDocument/2006/relationships" xmlns:p="http://schemas.openxmlformats.org/presentationml/2006/main">
  <p:tag name="NUM" val="4"/>
</p:tagLst>
</file>

<file path=ppt/tags/tag21.xml><?xml version="1.0" encoding="utf-8"?>
<p:tagLst xmlns:a="http://schemas.openxmlformats.org/drawingml/2006/main" xmlns:r="http://schemas.openxmlformats.org/officeDocument/2006/relationships" xmlns:p="http://schemas.openxmlformats.org/presentationml/2006/main">
  <p:tag name="NUM" val="5"/>
</p:tagLst>
</file>

<file path=ppt/tags/tag210.xml><?xml version="1.0" encoding="utf-8"?>
<p:tagLst xmlns:a="http://schemas.openxmlformats.org/drawingml/2006/main" xmlns:r="http://schemas.openxmlformats.org/officeDocument/2006/relationships" xmlns:p="http://schemas.openxmlformats.org/presentationml/2006/main">
  <p:tag name="NUM" val="5"/>
</p:tagLst>
</file>

<file path=ppt/tags/tag211.xml><?xml version="1.0" encoding="utf-8"?>
<p:tagLst xmlns:a="http://schemas.openxmlformats.org/drawingml/2006/main" xmlns:r="http://schemas.openxmlformats.org/officeDocument/2006/relationships" xmlns:p="http://schemas.openxmlformats.org/presentationml/2006/main">
  <p:tag name="NUM" val="6"/>
</p:tagLst>
</file>

<file path=ppt/tags/tag212.xml><?xml version="1.0" encoding="utf-8"?>
<p:tagLst xmlns:a="http://schemas.openxmlformats.org/drawingml/2006/main" xmlns:r="http://schemas.openxmlformats.org/officeDocument/2006/relationships" xmlns:p="http://schemas.openxmlformats.org/presentationml/2006/main">
  <p:tag name="NUM" val="7"/>
</p:tagLst>
</file>

<file path=ppt/tags/tag213.xml><?xml version="1.0" encoding="utf-8"?>
<p:tagLst xmlns:a="http://schemas.openxmlformats.org/drawingml/2006/main" xmlns:r="http://schemas.openxmlformats.org/officeDocument/2006/relationships" xmlns:p="http://schemas.openxmlformats.org/presentationml/2006/main">
  <p:tag name="NUM" val="8"/>
</p:tagLst>
</file>

<file path=ppt/tags/tag214.xml><?xml version="1.0" encoding="utf-8"?>
<p:tagLst xmlns:a="http://schemas.openxmlformats.org/drawingml/2006/main" xmlns:r="http://schemas.openxmlformats.org/officeDocument/2006/relationships" xmlns:p="http://schemas.openxmlformats.org/presentationml/2006/main">
  <p:tag name="NUM" val="9"/>
</p:tagLst>
</file>

<file path=ppt/tags/tag215.xml><?xml version="1.0" encoding="utf-8"?>
<p:tagLst xmlns:a="http://schemas.openxmlformats.org/drawingml/2006/main" xmlns:r="http://schemas.openxmlformats.org/officeDocument/2006/relationships" xmlns:p="http://schemas.openxmlformats.org/presentationml/2006/main">
  <p:tag name="NUM" val="10"/>
</p:tagLst>
</file>

<file path=ppt/tags/tag216.xml><?xml version="1.0" encoding="utf-8"?>
<p:tagLst xmlns:a="http://schemas.openxmlformats.org/drawingml/2006/main" xmlns:r="http://schemas.openxmlformats.org/officeDocument/2006/relationships" xmlns:p="http://schemas.openxmlformats.org/presentationml/2006/main">
  <p:tag name="NUM" val="11"/>
</p:tagLst>
</file>

<file path=ppt/tags/tag217.xml><?xml version="1.0" encoding="utf-8"?>
<p:tagLst xmlns:a="http://schemas.openxmlformats.org/drawingml/2006/main" xmlns:r="http://schemas.openxmlformats.org/officeDocument/2006/relationships" xmlns:p="http://schemas.openxmlformats.org/presentationml/2006/main">
  <p:tag name="NUM" val="12"/>
</p:tagLst>
</file>

<file path=ppt/tags/tag218.xml><?xml version="1.0" encoding="utf-8"?>
<p:tagLst xmlns:a="http://schemas.openxmlformats.org/drawingml/2006/main" xmlns:r="http://schemas.openxmlformats.org/officeDocument/2006/relationships" xmlns:p="http://schemas.openxmlformats.org/presentationml/2006/main">
  <p:tag name="NUM" val="1"/>
</p:tagLst>
</file>

<file path=ppt/tags/tag219.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20.xml><?xml version="1.0" encoding="utf-8"?>
<p:tagLst xmlns:a="http://schemas.openxmlformats.org/drawingml/2006/main" xmlns:r="http://schemas.openxmlformats.org/officeDocument/2006/relationships" xmlns:p="http://schemas.openxmlformats.org/presentationml/2006/main">
  <p:tag name="NUM" val="3"/>
</p:tagLst>
</file>

<file path=ppt/tags/tag221.xml><?xml version="1.0" encoding="utf-8"?>
<p:tagLst xmlns:a="http://schemas.openxmlformats.org/drawingml/2006/main" xmlns:r="http://schemas.openxmlformats.org/officeDocument/2006/relationships" xmlns:p="http://schemas.openxmlformats.org/presentationml/2006/main">
  <p:tag name="NUM" val="4"/>
</p:tagLst>
</file>

<file path=ppt/tags/tag222.xml><?xml version="1.0" encoding="utf-8"?>
<p:tagLst xmlns:a="http://schemas.openxmlformats.org/drawingml/2006/main" xmlns:r="http://schemas.openxmlformats.org/officeDocument/2006/relationships" xmlns:p="http://schemas.openxmlformats.org/presentationml/2006/main">
  <p:tag name="NUM" val="1"/>
</p:tagLst>
</file>

<file path=ppt/tags/tag223.xml><?xml version="1.0" encoding="utf-8"?>
<p:tagLst xmlns:a="http://schemas.openxmlformats.org/drawingml/2006/main" xmlns:r="http://schemas.openxmlformats.org/officeDocument/2006/relationships" xmlns:p="http://schemas.openxmlformats.org/presentationml/2006/main">
  <p:tag name="NUM" val="2"/>
</p:tagLst>
</file>

<file path=ppt/tags/tag224.xml><?xml version="1.0" encoding="utf-8"?>
<p:tagLst xmlns:a="http://schemas.openxmlformats.org/drawingml/2006/main" xmlns:r="http://schemas.openxmlformats.org/officeDocument/2006/relationships" xmlns:p="http://schemas.openxmlformats.org/presentationml/2006/main">
  <p:tag name="NUM" val="3"/>
</p:tagLst>
</file>

<file path=ppt/tags/tag225.xml><?xml version="1.0" encoding="utf-8"?>
<p:tagLst xmlns:a="http://schemas.openxmlformats.org/drawingml/2006/main" xmlns:r="http://schemas.openxmlformats.org/officeDocument/2006/relationships" xmlns:p="http://schemas.openxmlformats.org/presentationml/2006/main">
  <p:tag name="NUM" val="4"/>
</p:tagLst>
</file>

<file path=ppt/tags/tag226.xml><?xml version="1.0" encoding="utf-8"?>
<p:tagLst xmlns:a="http://schemas.openxmlformats.org/drawingml/2006/main" xmlns:r="http://schemas.openxmlformats.org/officeDocument/2006/relationships" xmlns:p="http://schemas.openxmlformats.org/presentationml/2006/main">
  <p:tag name="NUM" val="5"/>
</p:tagLst>
</file>

<file path=ppt/tags/tag227.xml><?xml version="1.0" encoding="utf-8"?>
<p:tagLst xmlns:a="http://schemas.openxmlformats.org/drawingml/2006/main" xmlns:r="http://schemas.openxmlformats.org/officeDocument/2006/relationships" xmlns:p="http://schemas.openxmlformats.org/presentationml/2006/main">
  <p:tag name="NUM" val="6"/>
</p:tagLst>
</file>

<file path=ppt/tags/tag228.xml><?xml version="1.0" encoding="utf-8"?>
<p:tagLst xmlns:a="http://schemas.openxmlformats.org/drawingml/2006/main" xmlns:r="http://schemas.openxmlformats.org/officeDocument/2006/relationships" xmlns:p="http://schemas.openxmlformats.org/presentationml/2006/main">
  <p:tag name="NUM" val="7"/>
</p:tagLst>
</file>

<file path=ppt/tags/tag229.xml><?xml version="1.0" encoding="utf-8"?>
<p:tagLst xmlns:a="http://schemas.openxmlformats.org/drawingml/2006/main" xmlns:r="http://schemas.openxmlformats.org/officeDocument/2006/relationships" xmlns:p="http://schemas.openxmlformats.org/presentationml/2006/main">
  <p:tag name="NUM" val="8"/>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30.xml><?xml version="1.0" encoding="utf-8"?>
<p:tagLst xmlns:a="http://schemas.openxmlformats.org/drawingml/2006/main" xmlns:r="http://schemas.openxmlformats.org/officeDocument/2006/relationships" xmlns:p="http://schemas.openxmlformats.org/presentationml/2006/main">
  <p:tag name="NUM" val="9"/>
</p:tagLst>
</file>

<file path=ppt/tags/tag231.xml><?xml version="1.0" encoding="utf-8"?>
<p:tagLst xmlns:a="http://schemas.openxmlformats.org/drawingml/2006/main" xmlns:r="http://schemas.openxmlformats.org/officeDocument/2006/relationships" xmlns:p="http://schemas.openxmlformats.org/presentationml/2006/main">
  <p:tag name="NUM" val="10"/>
</p:tagLst>
</file>

<file path=ppt/tags/tag232.xml><?xml version="1.0" encoding="utf-8"?>
<p:tagLst xmlns:a="http://schemas.openxmlformats.org/drawingml/2006/main" xmlns:r="http://schemas.openxmlformats.org/officeDocument/2006/relationships" xmlns:p="http://schemas.openxmlformats.org/presentationml/2006/main">
  <p:tag name="NUM" val="1"/>
</p:tagLst>
</file>

<file path=ppt/tags/tag233.xml><?xml version="1.0" encoding="utf-8"?>
<p:tagLst xmlns:a="http://schemas.openxmlformats.org/drawingml/2006/main" xmlns:r="http://schemas.openxmlformats.org/officeDocument/2006/relationships" xmlns:p="http://schemas.openxmlformats.org/presentationml/2006/main">
  <p:tag name="NUM" val="2"/>
</p:tagLst>
</file>

<file path=ppt/tags/tag234.xml><?xml version="1.0" encoding="utf-8"?>
<p:tagLst xmlns:a="http://schemas.openxmlformats.org/drawingml/2006/main" xmlns:r="http://schemas.openxmlformats.org/officeDocument/2006/relationships" xmlns:p="http://schemas.openxmlformats.org/presentationml/2006/main">
  <p:tag name="NUM" val="3"/>
</p:tagLst>
</file>

<file path=ppt/tags/tag235.xml><?xml version="1.0" encoding="utf-8"?>
<p:tagLst xmlns:a="http://schemas.openxmlformats.org/drawingml/2006/main" xmlns:r="http://schemas.openxmlformats.org/officeDocument/2006/relationships" xmlns:p="http://schemas.openxmlformats.org/presentationml/2006/main">
  <p:tag name="NUM" val="1"/>
</p:tagLst>
</file>

<file path=ppt/tags/tag236.xml><?xml version="1.0" encoding="utf-8"?>
<p:tagLst xmlns:a="http://schemas.openxmlformats.org/drawingml/2006/main" xmlns:r="http://schemas.openxmlformats.org/officeDocument/2006/relationships" xmlns:p="http://schemas.openxmlformats.org/presentationml/2006/main">
  <p:tag name="NUM" val="2"/>
</p:tagLst>
</file>

<file path=ppt/tags/tag237.xml><?xml version="1.0" encoding="utf-8"?>
<p:tagLst xmlns:a="http://schemas.openxmlformats.org/drawingml/2006/main" xmlns:r="http://schemas.openxmlformats.org/officeDocument/2006/relationships" xmlns:p="http://schemas.openxmlformats.org/presentationml/2006/main">
  <p:tag name="NUM" val="3"/>
</p:tagLst>
</file>

<file path=ppt/tags/tag238.xml><?xml version="1.0" encoding="utf-8"?>
<p:tagLst xmlns:a="http://schemas.openxmlformats.org/drawingml/2006/main" xmlns:r="http://schemas.openxmlformats.org/officeDocument/2006/relationships" xmlns:p="http://schemas.openxmlformats.org/presentationml/2006/main">
  <p:tag name="NUM" val="4"/>
</p:tagLst>
</file>

<file path=ppt/tags/tag239.xml><?xml version="1.0" encoding="utf-8"?>
<p:tagLst xmlns:a="http://schemas.openxmlformats.org/drawingml/2006/main" xmlns:r="http://schemas.openxmlformats.org/officeDocument/2006/relationships" xmlns:p="http://schemas.openxmlformats.org/presentationml/2006/main">
  <p:tag name="NUM" val="5"/>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40.xml><?xml version="1.0" encoding="utf-8"?>
<p:tagLst xmlns:a="http://schemas.openxmlformats.org/drawingml/2006/main" xmlns:r="http://schemas.openxmlformats.org/officeDocument/2006/relationships" xmlns:p="http://schemas.openxmlformats.org/presentationml/2006/main">
  <p:tag name="NUM" val="6"/>
</p:tagLst>
</file>

<file path=ppt/tags/tag241.xml><?xml version="1.0" encoding="utf-8"?>
<p:tagLst xmlns:a="http://schemas.openxmlformats.org/drawingml/2006/main" xmlns:r="http://schemas.openxmlformats.org/officeDocument/2006/relationships" xmlns:p="http://schemas.openxmlformats.org/presentationml/2006/main">
  <p:tag name="NUM" val="1"/>
</p:tagLst>
</file>

<file path=ppt/tags/tag242.xml><?xml version="1.0" encoding="utf-8"?>
<p:tagLst xmlns:a="http://schemas.openxmlformats.org/drawingml/2006/main" xmlns:r="http://schemas.openxmlformats.org/officeDocument/2006/relationships" xmlns:p="http://schemas.openxmlformats.org/presentationml/2006/main">
  <p:tag name="NUM" val="2"/>
</p:tagLst>
</file>

<file path=ppt/tags/tag243.xml><?xml version="1.0" encoding="utf-8"?>
<p:tagLst xmlns:a="http://schemas.openxmlformats.org/drawingml/2006/main" xmlns:r="http://schemas.openxmlformats.org/officeDocument/2006/relationships" xmlns:p="http://schemas.openxmlformats.org/presentationml/2006/main">
  <p:tag name="NUM" val="3"/>
</p:tagLst>
</file>

<file path=ppt/tags/tag244.xml><?xml version="1.0" encoding="utf-8"?>
<p:tagLst xmlns:a="http://schemas.openxmlformats.org/drawingml/2006/main" xmlns:r="http://schemas.openxmlformats.org/officeDocument/2006/relationships" xmlns:p="http://schemas.openxmlformats.org/presentationml/2006/main">
  <p:tag name="NUM" val="4"/>
</p:tagLst>
</file>

<file path=ppt/tags/tag245.xml><?xml version="1.0" encoding="utf-8"?>
<p:tagLst xmlns:a="http://schemas.openxmlformats.org/drawingml/2006/main" xmlns:r="http://schemas.openxmlformats.org/officeDocument/2006/relationships" xmlns:p="http://schemas.openxmlformats.org/presentationml/2006/main">
  <p:tag name="NUM" val="5"/>
</p:tagLst>
</file>

<file path=ppt/tags/tag246.xml><?xml version="1.0" encoding="utf-8"?>
<p:tagLst xmlns:a="http://schemas.openxmlformats.org/drawingml/2006/main" xmlns:r="http://schemas.openxmlformats.org/officeDocument/2006/relationships" xmlns:p="http://schemas.openxmlformats.org/presentationml/2006/main">
  <p:tag name="NUM" val="6"/>
</p:tagLst>
</file>

<file path=ppt/tags/tag247.xml><?xml version="1.0" encoding="utf-8"?>
<p:tagLst xmlns:a="http://schemas.openxmlformats.org/drawingml/2006/main" xmlns:r="http://schemas.openxmlformats.org/officeDocument/2006/relationships" xmlns:p="http://schemas.openxmlformats.org/presentationml/2006/main">
  <p:tag name="NUM" val="7"/>
</p:tagLst>
</file>

<file path=ppt/tags/tag248.xml><?xml version="1.0" encoding="utf-8"?>
<p:tagLst xmlns:a="http://schemas.openxmlformats.org/drawingml/2006/main" xmlns:r="http://schemas.openxmlformats.org/officeDocument/2006/relationships" xmlns:p="http://schemas.openxmlformats.org/presentationml/2006/main">
  <p:tag name="NUM" val="8"/>
</p:tagLst>
</file>

<file path=ppt/tags/tag249.xml><?xml version="1.0" encoding="utf-8"?>
<p:tagLst xmlns:a="http://schemas.openxmlformats.org/drawingml/2006/main" xmlns:r="http://schemas.openxmlformats.org/officeDocument/2006/relationships" xmlns:p="http://schemas.openxmlformats.org/presentationml/2006/main">
  <p:tag name="NUM" val="9"/>
</p:tagLst>
</file>

<file path=ppt/tags/tag25.xml><?xml version="1.0" encoding="utf-8"?>
<p:tagLst xmlns:a="http://schemas.openxmlformats.org/drawingml/2006/main" xmlns:r="http://schemas.openxmlformats.org/officeDocument/2006/relationships" xmlns:p="http://schemas.openxmlformats.org/presentationml/2006/main">
  <p:tag name="NUM" val="4"/>
</p:tagLst>
</file>

<file path=ppt/tags/tag250.xml><?xml version="1.0" encoding="utf-8"?>
<p:tagLst xmlns:a="http://schemas.openxmlformats.org/drawingml/2006/main" xmlns:r="http://schemas.openxmlformats.org/officeDocument/2006/relationships" xmlns:p="http://schemas.openxmlformats.org/presentationml/2006/main">
  <p:tag name="NUM" val="10"/>
</p:tagLst>
</file>

<file path=ppt/tags/tag251.xml><?xml version="1.0" encoding="utf-8"?>
<p:tagLst xmlns:a="http://schemas.openxmlformats.org/drawingml/2006/main" xmlns:r="http://schemas.openxmlformats.org/officeDocument/2006/relationships" xmlns:p="http://schemas.openxmlformats.org/presentationml/2006/main">
  <p:tag name="NUM" val="1"/>
</p:tagLst>
</file>

<file path=ppt/tags/tag252.xml><?xml version="1.0" encoding="utf-8"?>
<p:tagLst xmlns:a="http://schemas.openxmlformats.org/drawingml/2006/main" xmlns:r="http://schemas.openxmlformats.org/officeDocument/2006/relationships" xmlns:p="http://schemas.openxmlformats.org/presentationml/2006/main">
  <p:tag name="NUM" val="2"/>
</p:tagLst>
</file>

<file path=ppt/tags/tag253.xml><?xml version="1.0" encoding="utf-8"?>
<p:tagLst xmlns:a="http://schemas.openxmlformats.org/drawingml/2006/main" xmlns:r="http://schemas.openxmlformats.org/officeDocument/2006/relationships" xmlns:p="http://schemas.openxmlformats.org/presentationml/2006/main">
  <p:tag name="NUM" val="3"/>
</p:tagLst>
</file>

<file path=ppt/tags/tag254.xml><?xml version="1.0" encoding="utf-8"?>
<p:tagLst xmlns:a="http://schemas.openxmlformats.org/drawingml/2006/main" xmlns:r="http://schemas.openxmlformats.org/officeDocument/2006/relationships" xmlns:p="http://schemas.openxmlformats.org/presentationml/2006/main">
  <p:tag name="NUM" val="4"/>
</p:tagLst>
</file>

<file path=ppt/tags/tag255.xml><?xml version="1.0" encoding="utf-8"?>
<p:tagLst xmlns:a="http://schemas.openxmlformats.org/drawingml/2006/main" xmlns:r="http://schemas.openxmlformats.org/officeDocument/2006/relationships" xmlns:p="http://schemas.openxmlformats.org/presentationml/2006/main">
  <p:tag name="NUM" val="1"/>
</p:tagLst>
</file>

<file path=ppt/tags/tag256.xml><?xml version="1.0" encoding="utf-8"?>
<p:tagLst xmlns:a="http://schemas.openxmlformats.org/drawingml/2006/main" xmlns:r="http://schemas.openxmlformats.org/officeDocument/2006/relationships" xmlns:p="http://schemas.openxmlformats.org/presentationml/2006/main">
  <p:tag name="NUM" val="2"/>
</p:tagLst>
</file>

<file path=ppt/tags/tag257.xml><?xml version="1.0" encoding="utf-8"?>
<p:tagLst xmlns:a="http://schemas.openxmlformats.org/drawingml/2006/main" xmlns:r="http://schemas.openxmlformats.org/officeDocument/2006/relationships" xmlns:p="http://schemas.openxmlformats.org/presentationml/2006/main">
  <p:tag name="NUM" val="3"/>
</p:tagLst>
</file>

<file path=ppt/tags/tag258.xml><?xml version="1.0" encoding="utf-8"?>
<p:tagLst xmlns:a="http://schemas.openxmlformats.org/drawingml/2006/main" xmlns:r="http://schemas.openxmlformats.org/officeDocument/2006/relationships" xmlns:p="http://schemas.openxmlformats.org/presentationml/2006/main">
  <p:tag name="NUM" val="4"/>
</p:tagLst>
</file>

<file path=ppt/tags/tag259.xml><?xml version="1.0" encoding="utf-8"?>
<p:tagLst xmlns:a="http://schemas.openxmlformats.org/drawingml/2006/main" xmlns:r="http://schemas.openxmlformats.org/officeDocument/2006/relationships" xmlns:p="http://schemas.openxmlformats.org/presentationml/2006/main">
  <p:tag name="NUM" val="5"/>
</p:tagLst>
</file>

<file path=ppt/tags/tag26.xml><?xml version="1.0" encoding="utf-8"?>
<p:tagLst xmlns:a="http://schemas.openxmlformats.org/drawingml/2006/main" xmlns:r="http://schemas.openxmlformats.org/officeDocument/2006/relationships" xmlns:p="http://schemas.openxmlformats.org/presentationml/2006/main">
  <p:tag name="NUM" val="5"/>
</p:tagLst>
</file>

<file path=ppt/tags/tag260.xml><?xml version="1.0" encoding="utf-8"?>
<p:tagLst xmlns:a="http://schemas.openxmlformats.org/drawingml/2006/main" xmlns:r="http://schemas.openxmlformats.org/officeDocument/2006/relationships" xmlns:p="http://schemas.openxmlformats.org/presentationml/2006/main">
  <p:tag name="NUM" val="6"/>
</p:tagLst>
</file>

<file path=ppt/tags/tag261.xml><?xml version="1.0" encoding="utf-8"?>
<p:tagLst xmlns:a="http://schemas.openxmlformats.org/drawingml/2006/main" xmlns:r="http://schemas.openxmlformats.org/officeDocument/2006/relationships" xmlns:p="http://schemas.openxmlformats.org/presentationml/2006/main">
  <p:tag name="NUM" val="7"/>
</p:tagLst>
</file>

<file path=ppt/tags/tag262.xml><?xml version="1.0" encoding="utf-8"?>
<p:tagLst xmlns:a="http://schemas.openxmlformats.org/drawingml/2006/main" xmlns:r="http://schemas.openxmlformats.org/officeDocument/2006/relationships" xmlns:p="http://schemas.openxmlformats.org/presentationml/2006/main">
  <p:tag name="NUM" val="8"/>
</p:tagLst>
</file>

<file path=ppt/tags/tag263.xml><?xml version="1.0" encoding="utf-8"?>
<p:tagLst xmlns:a="http://schemas.openxmlformats.org/drawingml/2006/main" xmlns:r="http://schemas.openxmlformats.org/officeDocument/2006/relationships" xmlns:p="http://schemas.openxmlformats.org/presentationml/2006/main">
  <p:tag name="NUM" val="9"/>
</p:tagLst>
</file>

<file path=ppt/tags/tag264.xml><?xml version="1.0" encoding="utf-8"?>
<p:tagLst xmlns:a="http://schemas.openxmlformats.org/drawingml/2006/main" xmlns:r="http://schemas.openxmlformats.org/officeDocument/2006/relationships" xmlns:p="http://schemas.openxmlformats.org/presentationml/2006/main">
  <p:tag name="NUM" val="10"/>
</p:tagLst>
</file>

<file path=ppt/tags/tag265.xml><?xml version="1.0" encoding="utf-8"?>
<p:tagLst xmlns:a="http://schemas.openxmlformats.org/drawingml/2006/main" xmlns:r="http://schemas.openxmlformats.org/officeDocument/2006/relationships" xmlns:p="http://schemas.openxmlformats.org/presentationml/2006/main">
  <p:tag name="NUM" val="11"/>
</p:tagLst>
</file>

<file path=ppt/tags/tag266.xml><?xml version="1.0" encoding="utf-8"?>
<p:tagLst xmlns:a="http://schemas.openxmlformats.org/drawingml/2006/main" xmlns:r="http://schemas.openxmlformats.org/officeDocument/2006/relationships" xmlns:p="http://schemas.openxmlformats.org/presentationml/2006/main">
  <p:tag name="NUM" val="12"/>
</p:tagLst>
</file>

<file path=ppt/tags/tag267.xml><?xml version="1.0" encoding="utf-8"?>
<p:tagLst xmlns:a="http://schemas.openxmlformats.org/drawingml/2006/main" xmlns:r="http://schemas.openxmlformats.org/officeDocument/2006/relationships" xmlns:p="http://schemas.openxmlformats.org/presentationml/2006/main">
  <p:tag name="NUM" val="13"/>
</p:tagLst>
</file>

<file path=ppt/tags/tag268.xml><?xml version="1.0" encoding="utf-8"?>
<p:tagLst xmlns:a="http://schemas.openxmlformats.org/drawingml/2006/main" xmlns:r="http://schemas.openxmlformats.org/officeDocument/2006/relationships" xmlns:p="http://schemas.openxmlformats.org/presentationml/2006/main">
  <p:tag name="NUM" val="14"/>
</p:tagLst>
</file>

<file path=ppt/tags/tag269.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6"/>
</p:tagLst>
</file>

<file path=ppt/tags/tag270.xml><?xml version="1.0" encoding="utf-8"?>
<p:tagLst xmlns:a="http://schemas.openxmlformats.org/drawingml/2006/main" xmlns:r="http://schemas.openxmlformats.org/officeDocument/2006/relationships" xmlns:p="http://schemas.openxmlformats.org/presentationml/2006/main">
  <p:tag name="NUM" val="2"/>
</p:tagLst>
</file>

<file path=ppt/tags/tag271.xml><?xml version="1.0" encoding="utf-8"?>
<p:tagLst xmlns:a="http://schemas.openxmlformats.org/drawingml/2006/main" xmlns:r="http://schemas.openxmlformats.org/officeDocument/2006/relationships" xmlns:p="http://schemas.openxmlformats.org/presentationml/2006/main">
  <p:tag name="NUM" val="3"/>
</p:tagLst>
</file>

<file path=ppt/tags/tag272.xml><?xml version="1.0" encoding="utf-8"?>
<p:tagLst xmlns:a="http://schemas.openxmlformats.org/drawingml/2006/main" xmlns:r="http://schemas.openxmlformats.org/officeDocument/2006/relationships" xmlns:p="http://schemas.openxmlformats.org/presentationml/2006/main">
  <p:tag name="NUM" val="1"/>
</p:tagLst>
</file>

<file path=ppt/tags/tag273.xml><?xml version="1.0" encoding="utf-8"?>
<p:tagLst xmlns:a="http://schemas.openxmlformats.org/drawingml/2006/main" xmlns:r="http://schemas.openxmlformats.org/officeDocument/2006/relationships" xmlns:p="http://schemas.openxmlformats.org/presentationml/2006/main">
  <p:tag name="NUM" val="2"/>
</p:tagLst>
</file>

<file path=ppt/tags/tag274.xml><?xml version="1.0" encoding="utf-8"?>
<p:tagLst xmlns:a="http://schemas.openxmlformats.org/drawingml/2006/main" xmlns:r="http://schemas.openxmlformats.org/officeDocument/2006/relationships" xmlns:p="http://schemas.openxmlformats.org/presentationml/2006/main">
  <p:tag name="NUM" val="3"/>
</p:tagLst>
</file>

<file path=ppt/tags/tag275.xml><?xml version="1.0" encoding="utf-8"?>
<p:tagLst xmlns:a="http://schemas.openxmlformats.org/drawingml/2006/main" xmlns:r="http://schemas.openxmlformats.org/officeDocument/2006/relationships" xmlns:p="http://schemas.openxmlformats.org/presentationml/2006/main">
  <p:tag name="NUM" val="4"/>
</p:tagLst>
</file>

<file path=ppt/tags/tag276.xml><?xml version="1.0" encoding="utf-8"?>
<p:tagLst xmlns:a="http://schemas.openxmlformats.org/drawingml/2006/main" xmlns:r="http://schemas.openxmlformats.org/officeDocument/2006/relationships" xmlns:p="http://schemas.openxmlformats.org/presentationml/2006/main">
  <p:tag name="NUM" val="5"/>
</p:tagLst>
</file>

<file path=ppt/tags/tag277.xml><?xml version="1.0" encoding="utf-8"?>
<p:tagLst xmlns:a="http://schemas.openxmlformats.org/drawingml/2006/main" xmlns:r="http://schemas.openxmlformats.org/officeDocument/2006/relationships" xmlns:p="http://schemas.openxmlformats.org/presentationml/2006/main">
  <p:tag name="NUM" val="6"/>
</p:tagLst>
</file>

<file path=ppt/tags/tag278.xml><?xml version="1.0" encoding="utf-8"?>
<p:tagLst xmlns:a="http://schemas.openxmlformats.org/drawingml/2006/main" xmlns:r="http://schemas.openxmlformats.org/officeDocument/2006/relationships" xmlns:p="http://schemas.openxmlformats.org/presentationml/2006/main">
  <p:tag name="NUM" val="7"/>
</p:tagLst>
</file>

<file path=ppt/tags/tag279.xml><?xml version="1.0" encoding="utf-8"?>
<p:tagLst xmlns:a="http://schemas.openxmlformats.org/drawingml/2006/main" xmlns:r="http://schemas.openxmlformats.org/officeDocument/2006/relationships" xmlns:p="http://schemas.openxmlformats.org/presentationml/2006/main">
  <p:tag name="NUM" val="8"/>
</p:tagLst>
</file>

<file path=ppt/tags/tag28.xml><?xml version="1.0" encoding="utf-8"?>
<p:tagLst xmlns:a="http://schemas.openxmlformats.org/drawingml/2006/main" xmlns:r="http://schemas.openxmlformats.org/officeDocument/2006/relationships" xmlns:p="http://schemas.openxmlformats.org/presentationml/2006/main">
  <p:tag name="NUM" val="7"/>
</p:tagLst>
</file>

<file path=ppt/tags/tag280.xml><?xml version="1.0" encoding="utf-8"?>
<p:tagLst xmlns:a="http://schemas.openxmlformats.org/drawingml/2006/main" xmlns:r="http://schemas.openxmlformats.org/officeDocument/2006/relationships" xmlns:p="http://schemas.openxmlformats.org/presentationml/2006/main">
  <p:tag name="NUM" val="9"/>
</p:tagLst>
</file>

<file path=ppt/tags/tag281.xml><?xml version="1.0" encoding="utf-8"?>
<p:tagLst xmlns:a="http://schemas.openxmlformats.org/drawingml/2006/main" xmlns:r="http://schemas.openxmlformats.org/officeDocument/2006/relationships" xmlns:p="http://schemas.openxmlformats.org/presentationml/2006/main">
  <p:tag name="NUM" val="1"/>
</p:tagLst>
</file>

<file path=ppt/tags/tag282.xml><?xml version="1.0" encoding="utf-8"?>
<p:tagLst xmlns:a="http://schemas.openxmlformats.org/drawingml/2006/main" xmlns:r="http://schemas.openxmlformats.org/officeDocument/2006/relationships" xmlns:p="http://schemas.openxmlformats.org/presentationml/2006/main">
  <p:tag name="NUM" val="2"/>
</p:tagLst>
</file>

<file path=ppt/tags/tag283.xml><?xml version="1.0" encoding="utf-8"?>
<p:tagLst xmlns:a="http://schemas.openxmlformats.org/drawingml/2006/main" xmlns:r="http://schemas.openxmlformats.org/officeDocument/2006/relationships" xmlns:p="http://schemas.openxmlformats.org/presentationml/2006/main">
  <p:tag name="NUM" val="3"/>
</p:tagLst>
</file>

<file path=ppt/tags/tag284.xml><?xml version="1.0" encoding="utf-8"?>
<p:tagLst xmlns:a="http://schemas.openxmlformats.org/drawingml/2006/main" xmlns:r="http://schemas.openxmlformats.org/officeDocument/2006/relationships" xmlns:p="http://schemas.openxmlformats.org/presentationml/2006/main">
  <p:tag name="NUM" val="4"/>
</p:tagLst>
</file>

<file path=ppt/tags/tag285.xml><?xml version="1.0" encoding="utf-8"?>
<p:tagLst xmlns:a="http://schemas.openxmlformats.org/drawingml/2006/main" xmlns:r="http://schemas.openxmlformats.org/officeDocument/2006/relationships" xmlns:p="http://schemas.openxmlformats.org/presentationml/2006/main">
  <p:tag name="NUM" val="5"/>
</p:tagLst>
</file>

<file path=ppt/tags/tag286.xml><?xml version="1.0" encoding="utf-8"?>
<p:tagLst xmlns:a="http://schemas.openxmlformats.org/drawingml/2006/main" xmlns:r="http://schemas.openxmlformats.org/officeDocument/2006/relationships" xmlns:p="http://schemas.openxmlformats.org/presentationml/2006/main">
  <p:tag name="NUM" val="1"/>
</p:tagLst>
</file>

<file path=ppt/tags/tag287.xml><?xml version="1.0" encoding="utf-8"?>
<p:tagLst xmlns:a="http://schemas.openxmlformats.org/drawingml/2006/main" xmlns:r="http://schemas.openxmlformats.org/officeDocument/2006/relationships" xmlns:p="http://schemas.openxmlformats.org/presentationml/2006/main">
  <p:tag name="NUM" val="2"/>
</p:tagLst>
</file>

<file path=ppt/tags/tag288.xml><?xml version="1.0" encoding="utf-8"?>
<p:tagLst xmlns:a="http://schemas.openxmlformats.org/drawingml/2006/main" xmlns:r="http://schemas.openxmlformats.org/officeDocument/2006/relationships" xmlns:p="http://schemas.openxmlformats.org/presentationml/2006/main">
  <p:tag name="NUM" val="3"/>
</p:tagLst>
</file>

<file path=ppt/tags/tag289.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8"/>
</p:tagLst>
</file>

<file path=ppt/tags/tag290.xml><?xml version="1.0" encoding="utf-8"?>
<p:tagLst xmlns:a="http://schemas.openxmlformats.org/drawingml/2006/main" xmlns:r="http://schemas.openxmlformats.org/officeDocument/2006/relationships" xmlns:p="http://schemas.openxmlformats.org/presentationml/2006/main">
  <p:tag name="NUM" val="1"/>
</p:tagLst>
</file>

<file path=ppt/tags/tag291.xml><?xml version="1.0" encoding="utf-8"?>
<p:tagLst xmlns:a="http://schemas.openxmlformats.org/drawingml/2006/main" xmlns:r="http://schemas.openxmlformats.org/officeDocument/2006/relationships" xmlns:p="http://schemas.openxmlformats.org/presentationml/2006/main">
  <p:tag name="NUM" val="2"/>
</p:tagLst>
</file>

<file path=ppt/tags/tag292.xml><?xml version="1.0" encoding="utf-8"?>
<p:tagLst xmlns:a="http://schemas.openxmlformats.org/drawingml/2006/main" xmlns:r="http://schemas.openxmlformats.org/officeDocument/2006/relationships" xmlns:p="http://schemas.openxmlformats.org/presentationml/2006/main">
  <p:tag name="NUM" val="3"/>
</p:tagLst>
</file>

<file path=ppt/tags/tag293.xml><?xml version="1.0" encoding="utf-8"?>
<p:tagLst xmlns:a="http://schemas.openxmlformats.org/drawingml/2006/main" xmlns:r="http://schemas.openxmlformats.org/officeDocument/2006/relationships" xmlns:p="http://schemas.openxmlformats.org/presentationml/2006/main">
  <p:tag name="NUM" val="1"/>
</p:tagLst>
</file>

<file path=ppt/tags/tag294.xml><?xml version="1.0" encoding="utf-8"?>
<p:tagLst xmlns:a="http://schemas.openxmlformats.org/drawingml/2006/main" xmlns:r="http://schemas.openxmlformats.org/officeDocument/2006/relationships" xmlns:p="http://schemas.openxmlformats.org/presentationml/2006/main">
  <p:tag name="NUM" val="2"/>
</p:tagLst>
</file>

<file path=ppt/tags/tag295.xml><?xml version="1.0" encoding="utf-8"?>
<p:tagLst xmlns:a="http://schemas.openxmlformats.org/drawingml/2006/main" xmlns:r="http://schemas.openxmlformats.org/officeDocument/2006/relationships" xmlns:p="http://schemas.openxmlformats.org/presentationml/2006/main">
  <p:tag name="NUM" val="3"/>
</p:tagLst>
</file>

<file path=ppt/tags/tag296.xml><?xml version="1.0" encoding="utf-8"?>
<p:tagLst xmlns:a="http://schemas.openxmlformats.org/drawingml/2006/main" xmlns:r="http://schemas.openxmlformats.org/officeDocument/2006/relationships" xmlns:p="http://schemas.openxmlformats.org/presentationml/2006/main">
  <p:tag name="NUM" val="4"/>
</p:tagLst>
</file>

<file path=ppt/tags/tag297.xml><?xml version="1.0" encoding="utf-8"?>
<p:tagLst xmlns:a="http://schemas.openxmlformats.org/drawingml/2006/main" xmlns:r="http://schemas.openxmlformats.org/officeDocument/2006/relationships" xmlns:p="http://schemas.openxmlformats.org/presentationml/2006/main">
  <p:tag name="NUM" val="5"/>
</p:tagLst>
</file>

<file path=ppt/tags/tag298.xml><?xml version="1.0" encoding="utf-8"?>
<p:tagLst xmlns:a="http://schemas.openxmlformats.org/drawingml/2006/main" xmlns:r="http://schemas.openxmlformats.org/officeDocument/2006/relationships" xmlns:p="http://schemas.openxmlformats.org/presentationml/2006/main">
  <p:tag name="NUM" val="6"/>
</p:tagLst>
</file>

<file path=ppt/tags/tag299.xml><?xml version="1.0" encoding="utf-8"?>
<p:tagLst xmlns:a="http://schemas.openxmlformats.org/drawingml/2006/main" xmlns:r="http://schemas.openxmlformats.org/officeDocument/2006/relationships" xmlns:p="http://schemas.openxmlformats.org/presentationml/2006/main">
  <p:tag name="NUM" val="7"/>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9"/>
</p:tagLst>
</file>

<file path=ppt/tags/tag300.xml><?xml version="1.0" encoding="utf-8"?>
<p:tagLst xmlns:a="http://schemas.openxmlformats.org/drawingml/2006/main" xmlns:r="http://schemas.openxmlformats.org/officeDocument/2006/relationships" xmlns:p="http://schemas.openxmlformats.org/presentationml/2006/main">
  <p:tag name="NUM" val="8"/>
</p:tagLst>
</file>

<file path=ppt/tags/tag301.xml><?xml version="1.0" encoding="utf-8"?>
<p:tagLst xmlns:a="http://schemas.openxmlformats.org/drawingml/2006/main" xmlns:r="http://schemas.openxmlformats.org/officeDocument/2006/relationships" xmlns:p="http://schemas.openxmlformats.org/presentationml/2006/main">
  <p:tag name="NUM" val="9"/>
</p:tagLst>
</file>

<file path=ppt/tags/tag302.xml><?xml version="1.0" encoding="utf-8"?>
<p:tagLst xmlns:a="http://schemas.openxmlformats.org/drawingml/2006/main" xmlns:r="http://schemas.openxmlformats.org/officeDocument/2006/relationships" xmlns:p="http://schemas.openxmlformats.org/presentationml/2006/main">
  <p:tag name="NUM" val="10"/>
</p:tagLst>
</file>

<file path=ppt/tags/tag303.xml><?xml version="1.0" encoding="utf-8"?>
<p:tagLst xmlns:a="http://schemas.openxmlformats.org/drawingml/2006/main" xmlns:r="http://schemas.openxmlformats.org/officeDocument/2006/relationships" xmlns:p="http://schemas.openxmlformats.org/presentationml/2006/main">
  <p:tag name="NUM" val="11"/>
</p:tagLst>
</file>

<file path=ppt/tags/tag304.xml><?xml version="1.0" encoding="utf-8"?>
<p:tagLst xmlns:a="http://schemas.openxmlformats.org/drawingml/2006/main" xmlns:r="http://schemas.openxmlformats.org/officeDocument/2006/relationships" xmlns:p="http://schemas.openxmlformats.org/presentationml/2006/main">
  <p:tag name="NUM" val="12"/>
</p:tagLst>
</file>

<file path=ppt/tags/tag305.xml><?xml version="1.0" encoding="utf-8"?>
<p:tagLst xmlns:a="http://schemas.openxmlformats.org/drawingml/2006/main" xmlns:r="http://schemas.openxmlformats.org/officeDocument/2006/relationships" xmlns:p="http://schemas.openxmlformats.org/presentationml/2006/main">
  <p:tag name="NUM" val="13"/>
</p:tagLst>
</file>

<file path=ppt/tags/tag306.xml><?xml version="1.0" encoding="utf-8"?>
<p:tagLst xmlns:a="http://schemas.openxmlformats.org/drawingml/2006/main" xmlns:r="http://schemas.openxmlformats.org/officeDocument/2006/relationships" xmlns:p="http://schemas.openxmlformats.org/presentationml/2006/main">
  <p:tag name="NUM" val="14"/>
</p:tagLst>
</file>

<file path=ppt/tags/tag307.xml><?xml version="1.0" encoding="utf-8"?>
<p:tagLst xmlns:a="http://schemas.openxmlformats.org/drawingml/2006/main" xmlns:r="http://schemas.openxmlformats.org/officeDocument/2006/relationships" xmlns:p="http://schemas.openxmlformats.org/presentationml/2006/main">
  <p:tag name="NUM" val="15"/>
</p:tagLst>
</file>

<file path=ppt/tags/tag308.xml><?xml version="1.0" encoding="utf-8"?>
<p:tagLst xmlns:a="http://schemas.openxmlformats.org/drawingml/2006/main" xmlns:r="http://schemas.openxmlformats.org/officeDocument/2006/relationships" xmlns:p="http://schemas.openxmlformats.org/presentationml/2006/main">
  <p:tag name="NUM" val="1"/>
</p:tagLst>
</file>

<file path=ppt/tags/tag309.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10"/>
</p:tagLst>
</file>

<file path=ppt/tags/tag310.xml><?xml version="1.0" encoding="utf-8"?>
<p:tagLst xmlns:a="http://schemas.openxmlformats.org/drawingml/2006/main" xmlns:r="http://schemas.openxmlformats.org/officeDocument/2006/relationships" xmlns:p="http://schemas.openxmlformats.org/presentationml/2006/main">
  <p:tag name="NUM" val="3"/>
</p:tagLst>
</file>

<file path=ppt/tags/tag311.xml><?xml version="1.0" encoding="utf-8"?>
<p:tagLst xmlns:a="http://schemas.openxmlformats.org/drawingml/2006/main" xmlns:r="http://schemas.openxmlformats.org/officeDocument/2006/relationships" xmlns:p="http://schemas.openxmlformats.org/presentationml/2006/main">
  <p:tag name="NUM" val="4"/>
</p:tagLst>
</file>

<file path=ppt/tags/tag312.xml><?xml version="1.0" encoding="utf-8"?>
<p:tagLst xmlns:a="http://schemas.openxmlformats.org/drawingml/2006/main" xmlns:r="http://schemas.openxmlformats.org/officeDocument/2006/relationships" xmlns:p="http://schemas.openxmlformats.org/presentationml/2006/main">
  <p:tag name="NUM" val="5"/>
</p:tagLst>
</file>

<file path=ppt/tags/tag313.xml><?xml version="1.0" encoding="utf-8"?>
<p:tagLst xmlns:a="http://schemas.openxmlformats.org/drawingml/2006/main" xmlns:r="http://schemas.openxmlformats.org/officeDocument/2006/relationships" xmlns:p="http://schemas.openxmlformats.org/presentationml/2006/main">
  <p:tag name="NUM" val="6"/>
</p:tagLst>
</file>

<file path=ppt/tags/tag314.xml><?xml version="1.0" encoding="utf-8"?>
<p:tagLst xmlns:a="http://schemas.openxmlformats.org/drawingml/2006/main" xmlns:r="http://schemas.openxmlformats.org/officeDocument/2006/relationships" xmlns:p="http://schemas.openxmlformats.org/presentationml/2006/main">
  <p:tag name="NUM" val="7"/>
</p:tagLst>
</file>

<file path=ppt/tags/tag315.xml><?xml version="1.0" encoding="utf-8"?>
<p:tagLst xmlns:a="http://schemas.openxmlformats.org/drawingml/2006/main" xmlns:r="http://schemas.openxmlformats.org/officeDocument/2006/relationships" xmlns:p="http://schemas.openxmlformats.org/presentationml/2006/main">
  <p:tag name="NUM" val="8"/>
</p:tagLst>
</file>

<file path=ppt/tags/tag316.xml><?xml version="1.0" encoding="utf-8"?>
<p:tagLst xmlns:a="http://schemas.openxmlformats.org/drawingml/2006/main" xmlns:r="http://schemas.openxmlformats.org/officeDocument/2006/relationships" xmlns:p="http://schemas.openxmlformats.org/presentationml/2006/main">
  <p:tag name="NUM" val="9"/>
</p:tagLst>
</file>

<file path=ppt/tags/tag317.xml><?xml version="1.0" encoding="utf-8"?>
<p:tagLst xmlns:a="http://schemas.openxmlformats.org/drawingml/2006/main" xmlns:r="http://schemas.openxmlformats.org/officeDocument/2006/relationships" xmlns:p="http://schemas.openxmlformats.org/presentationml/2006/main">
  <p:tag name="NUM" val="10"/>
</p:tagLst>
</file>

<file path=ppt/tags/tag318.xml><?xml version="1.0" encoding="utf-8"?>
<p:tagLst xmlns:a="http://schemas.openxmlformats.org/drawingml/2006/main" xmlns:r="http://schemas.openxmlformats.org/officeDocument/2006/relationships" xmlns:p="http://schemas.openxmlformats.org/presentationml/2006/main">
  <p:tag name="NUM" val="11"/>
</p:tagLst>
</file>

<file path=ppt/tags/tag319.xml><?xml version="1.0" encoding="utf-8"?>
<p:tagLst xmlns:a="http://schemas.openxmlformats.org/drawingml/2006/main" xmlns:r="http://schemas.openxmlformats.org/officeDocument/2006/relationships" xmlns:p="http://schemas.openxmlformats.org/presentationml/2006/main">
  <p:tag name="NUM" val="12"/>
</p:tagLst>
</file>

<file path=ppt/tags/tag32.xml><?xml version="1.0" encoding="utf-8"?>
<p:tagLst xmlns:a="http://schemas.openxmlformats.org/drawingml/2006/main" xmlns:r="http://schemas.openxmlformats.org/officeDocument/2006/relationships" xmlns:p="http://schemas.openxmlformats.org/presentationml/2006/main">
  <p:tag name="NUM" val="11"/>
</p:tagLst>
</file>

<file path=ppt/tags/tag320.xml><?xml version="1.0" encoding="utf-8"?>
<p:tagLst xmlns:a="http://schemas.openxmlformats.org/drawingml/2006/main" xmlns:r="http://schemas.openxmlformats.org/officeDocument/2006/relationships" xmlns:p="http://schemas.openxmlformats.org/presentationml/2006/main">
  <p:tag name="NUM" val="13"/>
</p:tagLst>
</file>

<file path=ppt/tags/tag321.xml><?xml version="1.0" encoding="utf-8"?>
<p:tagLst xmlns:a="http://schemas.openxmlformats.org/drawingml/2006/main" xmlns:r="http://schemas.openxmlformats.org/officeDocument/2006/relationships" xmlns:p="http://schemas.openxmlformats.org/presentationml/2006/main">
  <p:tag name="NUM" val="1"/>
</p:tagLst>
</file>

<file path=ppt/tags/tag322.xml><?xml version="1.0" encoding="utf-8"?>
<p:tagLst xmlns:a="http://schemas.openxmlformats.org/drawingml/2006/main" xmlns:r="http://schemas.openxmlformats.org/officeDocument/2006/relationships" xmlns:p="http://schemas.openxmlformats.org/presentationml/2006/main">
  <p:tag name="NUM" val="2"/>
</p:tagLst>
</file>

<file path=ppt/tags/tag323.xml><?xml version="1.0" encoding="utf-8"?>
<p:tagLst xmlns:a="http://schemas.openxmlformats.org/drawingml/2006/main" xmlns:r="http://schemas.openxmlformats.org/officeDocument/2006/relationships" xmlns:p="http://schemas.openxmlformats.org/presentationml/2006/main">
  <p:tag name="NUM" val="3"/>
</p:tagLst>
</file>

<file path=ppt/tags/tag324.xml><?xml version="1.0" encoding="utf-8"?>
<p:tagLst xmlns:a="http://schemas.openxmlformats.org/drawingml/2006/main" xmlns:r="http://schemas.openxmlformats.org/officeDocument/2006/relationships" xmlns:p="http://schemas.openxmlformats.org/presentationml/2006/main">
  <p:tag name="NUM" val="4"/>
</p:tagLst>
</file>

<file path=ppt/tags/tag325.xml><?xml version="1.0" encoding="utf-8"?>
<p:tagLst xmlns:a="http://schemas.openxmlformats.org/drawingml/2006/main" xmlns:r="http://schemas.openxmlformats.org/officeDocument/2006/relationships" xmlns:p="http://schemas.openxmlformats.org/presentationml/2006/main">
  <p:tag name="NUM" val="5"/>
</p:tagLst>
</file>

<file path=ppt/tags/tag326.xml><?xml version="1.0" encoding="utf-8"?>
<p:tagLst xmlns:a="http://schemas.openxmlformats.org/drawingml/2006/main" xmlns:r="http://schemas.openxmlformats.org/officeDocument/2006/relationships" xmlns:p="http://schemas.openxmlformats.org/presentationml/2006/main">
  <p:tag name="NUM" val="1"/>
</p:tagLst>
</file>

<file path=ppt/tags/tag327.xml><?xml version="1.0" encoding="utf-8"?>
<p:tagLst xmlns:a="http://schemas.openxmlformats.org/drawingml/2006/main" xmlns:r="http://schemas.openxmlformats.org/officeDocument/2006/relationships" xmlns:p="http://schemas.openxmlformats.org/presentationml/2006/main">
  <p:tag name="NUM" val="2"/>
</p:tagLst>
</file>

<file path=ppt/tags/tag328.xml><?xml version="1.0" encoding="utf-8"?>
<p:tagLst xmlns:a="http://schemas.openxmlformats.org/drawingml/2006/main" xmlns:r="http://schemas.openxmlformats.org/officeDocument/2006/relationships" xmlns:p="http://schemas.openxmlformats.org/presentationml/2006/main">
  <p:tag name="NUM" val="3"/>
</p:tagLst>
</file>

<file path=ppt/tags/tag329.xml><?xml version="1.0" encoding="utf-8"?>
<p:tagLst xmlns:a="http://schemas.openxmlformats.org/drawingml/2006/main" xmlns:r="http://schemas.openxmlformats.org/officeDocument/2006/relationships" xmlns:p="http://schemas.openxmlformats.org/presentationml/2006/main">
  <p:tag name="NUM" val="4"/>
</p:tagLst>
</file>

<file path=ppt/tags/tag33.xml><?xml version="1.0" encoding="utf-8"?>
<p:tagLst xmlns:a="http://schemas.openxmlformats.org/drawingml/2006/main" xmlns:r="http://schemas.openxmlformats.org/officeDocument/2006/relationships" xmlns:p="http://schemas.openxmlformats.org/presentationml/2006/main">
  <p:tag name="NUM" val="12"/>
</p:tagLst>
</file>

<file path=ppt/tags/tag330.xml><?xml version="1.0" encoding="utf-8"?>
<p:tagLst xmlns:a="http://schemas.openxmlformats.org/drawingml/2006/main" xmlns:r="http://schemas.openxmlformats.org/officeDocument/2006/relationships" xmlns:p="http://schemas.openxmlformats.org/presentationml/2006/main">
  <p:tag name="NUM" val="5"/>
</p:tagLst>
</file>

<file path=ppt/tags/tag331.xml><?xml version="1.0" encoding="utf-8"?>
<p:tagLst xmlns:a="http://schemas.openxmlformats.org/drawingml/2006/main" xmlns:r="http://schemas.openxmlformats.org/officeDocument/2006/relationships" xmlns:p="http://schemas.openxmlformats.org/presentationml/2006/main">
  <p:tag name="NUM" val="6"/>
</p:tagLst>
</file>

<file path=ppt/tags/tag332.xml><?xml version="1.0" encoding="utf-8"?>
<p:tagLst xmlns:a="http://schemas.openxmlformats.org/drawingml/2006/main" xmlns:r="http://schemas.openxmlformats.org/officeDocument/2006/relationships" xmlns:p="http://schemas.openxmlformats.org/presentationml/2006/main">
  <p:tag name="NUM" val="7"/>
</p:tagLst>
</file>

<file path=ppt/tags/tag333.xml><?xml version="1.0" encoding="utf-8"?>
<p:tagLst xmlns:a="http://schemas.openxmlformats.org/drawingml/2006/main" xmlns:r="http://schemas.openxmlformats.org/officeDocument/2006/relationships" xmlns:p="http://schemas.openxmlformats.org/presentationml/2006/main">
  <p:tag name="NUM" val="8"/>
</p:tagLst>
</file>

<file path=ppt/tags/tag334.xml><?xml version="1.0" encoding="utf-8"?>
<p:tagLst xmlns:a="http://schemas.openxmlformats.org/drawingml/2006/main" xmlns:r="http://schemas.openxmlformats.org/officeDocument/2006/relationships" xmlns:p="http://schemas.openxmlformats.org/presentationml/2006/main">
  <p:tag name="NUM" val="9"/>
</p:tagLst>
</file>

<file path=ppt/tags/tag335.xml><?xml version="1.0" encoding="utf-8"?>
<p:tagLst xmlns:a="http://schemas.openxmlformats.org/drawingml/2006/main" xmlns:r="http://schemas.openxmlformats.org/officeDocument/2006/relationships" xmlns:p="http://schemas.openxmlformats.org/presentationml/2006/main">
  <p:tag name="NUM" val="10"/>
</p:tagLst>
</file>

<file path=ppt/tags/tag336.xml><?xml version="1.0" encoding="utf-8"?>
<p:tagLst xmlns:a="http://schemas.openxmlformats.org/drawingml/2006/main" xmlns:r="http://schemas.openxmlformats.org/officeDocument/2006/relationships" xmlns:p="http://schemas.openxmlformats.org/presentationml/2006/main">
  <p:tag name="NUM" val="11"/>
</p:tagLst>
</file>

<file path=ppt/tags/tag337.xml><?xml version="1.0" encoding="utf-8"?>
<p:tagLst xmlns:a="http://schemas.openxmlformats.org/drawingml/2006/main" xmlns:r="http://schemas.openxmlformats.org/officeDocument/2006/relationships" xmlns:p="http://schemas.openxmlformats.org/presentationml/2006/main">
  <p:tag name="NUM" val="1"/>
</p:tagLst>
</file>

<file path=ppt/tags/tag338.xml><?xml version="1.0" encoding="utf-8"?>
<p:tagLst xmlns:a="http://schemas.openxmlformats.org/drawingml/2006/main" xmlns:r="http://schemas.openxmlformats.org/officeDocument/2006/relationships" xmlns:p="http://schemas.openxmlformats.org/presentationml/2006/main">
  <p:tag name="NUM" val="2"/>
</p:tagLst>
</file>

<file path=ppt/tags/tag339.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13"/>
</p:tagLst>
</file>

<file path=ppt/tags/tag340.xml><?xml version="1.0" encoding="utf-8"?>
<p:tagLst xmlns:a="http://schemas.openxmlformats.org/drawingml/2006/main" xmlns:r="http://schemas.openxmlformats.org/officeDocument/2006/relationships" xmlns:p="http://schemas.openxmlformats.org/presentationml/2006/main">
  <p:tag name="NUM" val="4"/>
</p:tagLst>
</file>

<file path=ppt/tags/tag341.xml><?xml version="1.0" encoding="utf-8"?>
<p:tagLst xmlns:a="http://schemas.openxmlformats.org/drawingml/2006/main" xmlns:r="http://schemas.openxmlformats.org/officeDocument/2006/relationships" xmlns:p="http://schemas.openxmlformats.org/presentationml/2006/main">
  <p:tag name="NUM" val="1"/>
</p:tagLst>
</file>

<file path=ppt/tags/tag342.xml><?xml version="1.0" encoding="utf-8"?>
<p:tagLst xmlns:a="http://schemas.openxmlformats.org/drawingml/2006/main" xmlns:r="http://schemas.openxmlformats.org/officeDocument/2006/relationships" xmlns:p="http://schemas.openxmlformats.org/presentationml/2006/main">
  <p:tag name="NUM" val="2"/>
</p:tagLst>
</file>

<file path=ppt/tags/tag343.xml><?xml version="1.0" encoding="utf-8"?>
<p:tagLst xmlns:a="http://schemas.openxmlformats.org/drawingml/2006/main" xmlns:r="http://schemas.openxmlformats.org/officeDocument/2006/relationships" xmlns:p="http://schemas.openxmlformats.org/presentationml/2006/main">
  <p:tag name="NUM" val="3"/>
</p:tagLst>
</file>

<file path=ppt/tags/tag344.xml><?xml version="1.0" encoding="utf-8"?>
<p:tagLst xmlns:a="http://schemas.openxmlformats.org/drawingml/2006/main" xmlns:r="http://schemas.openxmlformats.org/officeDocument/2006/relationships" xmlns:p="http://schemas.openxmlformats.org/presentationml/2006/main">
  <p:tag name="NUM" val="4"/>
</p:tagLst>
</file>

<file path=ppt/tags/tag345.xml><?xml version="1.0" encoding="utf-8"?>
<p:tagLst xmlns:a="http://schemas.openxmlformats.org/drawingml/2006/main" xmlns:r="http://schemas.openxmlformats.org/officeDocument/2006/relationships" xmlns:p="http://schemas.openxmlformats.org/presentationml/2006/main">
  <p:tag name="NUM" val="5"/>
</p:tagLst>
</file>

<file path=ppt/tags/tag346.xml><?xml version="1.0" encoding="utf-8"?>
<p:tagLst xmlns:a="http://schemas.openxmlformats.org/drawingml/2006/main" xmlns:r="http://schemas.openxmlformats.org/officeDocument/2006/relationships" xmlns:p="http://schemas.openxmlformats.org/presentationml/2006/main">
  <p:tag name="NUM" val="6"/>
</p:tagLst>
</file>

<file path=ppt/tags/tag347.xml><?xml version="1.0" encoding="utf-8"?>
<p:tagLst xmlns:a="http://schemas.openxmlformats.org/drawingml/2006/main" xmlns:r="http://schemas.openxmlformats.org/officeDocument/2006/relationships" xmlns:p="http://schemas.openxmlformats.org/presentationml/2006/main">
  <p:tag name="NUM" val="7"/>
</p:tagLst>
</file>

<file path=ppt/tags/tag348.xml><?xml version="1.0" encoding="utf-8"?>
<p:tagLst xmlns:a="http://schemas.openxmlformats.org/drawingml/2006/main" xmlns:r="http://schemas.openxmlformats.org/officeDocument/2006/relationships" xmlns:p="http://schemas.openxmlformats.org/presentationml/2006/main">
  <p:tag name="NUM" val="8"/>
</p:tagLst>
</file>

<file path=ppt/tags/tag349.xml><?xml version="1.0" encoding="utf-8"?>
<p:tagLst xmlns:a="http://schemas.openxmlformats.org/drawingml/2006/main" xmlns:r="http://schemas.openxmlformats.org/officeDocument/2006/relationships" xmlns:p="http://schemas.openxmlformats.org/presentationml/2006/main">
  <p:tag name="NUM" val="9"/>
</p:tagLst>
</file>

<file path=ppt/tags/tag35.xml><?xml version="1.0" encoding="utf-8"?>
<p:tagLst xmlns:a="http://schemas.openxmlformats.org/drawingml/2006/main" xmlns:r="http://schemas.openxmlformats.org/officeDocument/2006/relationships" xmlns:p="http://schemas.openxmlformats.org/presentationml/2006/main">
  <p:tag name="NUM" val="14"/>
</p:tagLst>
</file>

<file path=ppt/tags/tag36.xml><?xml version="1.0" encoding="utf-8"?>
<p:tagLst xmlns:a="http://schemas.openxmlformats.org/drawingml/2006/main" xmlns:r="http://schemas.openxmlformats.org/officeDocument/2006/relationships" xmlns:p="http://schemas.openxmlformats.org/presentationml/2006/main">
  <p:tag name="NUM" val="15"/>
</p:tagLst>
</file>

<file path=ppt/tags/tag37.xml><?xml version="1.0" encoding="utf-8"?>
<p:tagLst xmlns:a="http://schemas.openxmlformats.org/drawingml/2006/main" xmlns:r="http://schemas.openxmlformats.org/officeDocument/2006/relationships" xmlns:p="http://schemas.openxmlformats.org/presentationml/2006/main">
  <p:tag name="NUM" val="16"/>
</p:tagLst>
</file>

<file path=ppt/tags/tag38.xml><?xml version="1.0" encoding="utf-8"?>
<p:tagLst xmlns:a="http://schemas.openxmlformats.org/drawingml/2006/main" xmlns:r="http://schemas.openxmlformats.org/officeDocument/2006/relationships" xmlns:p="http://schemas.openxmlformats.org/presentationml/2006/main">
  <p:tag name="NUM" val="17"/>
</p:tagLst>
</file>

<file path=ppt/tags/tag39.xml><?xml version="1.0" encoding="utf-8"?>
<p:tagLst xmlns:a="http://schemas.openxmlformats.org/drawingml/2006/main" xmlns:r="http://schemas.openxmlformats.org/officeDocument/2006/relationships" xmlns:p="http://schemas.openxmlformats.org/presentationml/2006/main">
  <p:tag name="NUM" val="18"/>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9"/>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3"/>
</p:tagLst>
</file>

<file path=ppt/tags/tag44.xml><?xml version="1.0" encoding="utf-8"?>
<p:tagLst xmlns:a="http://schemas.openxmlformats.org/drawingml/2006/main" xmlns:r="http://schemas.openxmlformats.org/officeDocument/2006/relationships" xmlns:p="http://schemas.openxmlformats.org/presentationml/2006/main">
  <p:tag name="NUM" val="4"/>
</p:tagLst>
</file>

<file path=ppt/tags/tag45.xml><?xml version="1.0" encoding="utf-8"?>
<p:tagLst xmlns:a="http://schemas.openxmlformats.org/drawingml/2006/main" xmlns:r="http://schemas.openxmlformats.org/officeDocument/2006/relationships" xmlns:p="http://schemas.openxmlformats.org/presentationml/2006/main">
  <p:tag name="NUM" val="5"/>
</p:tagLst>
</file>

<file path=ppt/tags/tag46.xml><?xml version="1.0" encoding="utf-8"?>
<p:tagLst xmlns:a="http://schemas.openxmlformats.org/drawingml/2006/main" xmlns:r="http://schemas.openxmlformats.org/officeDocument/2006/relationships" xmlns:p="http://schemas.openxmlformats.org/presentationml/2006/main">
  <p:tag name="NUM" val="6"/>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4"/>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4"/>
</p:tagLst>
</file>

<file path=ppt/tags/tag55.xml><?xml version="1.0" encoding="utf-8"?>
<p:tagLst xmlns:a="http://schemas.openxmlformats.org/drawingml/2006/main" xmlns:r="http://schemas.openxmlformats.org/officeDocument/2006/relationships" xmlns:p="http://schemas.openxmlformats.org/presentationml/2006/main">
  <p:tag name="NUM" val="5"/>
</p:tagLst>
</file>

<file path=ppt/tags/tag56.xml><?xml version="1.0" encoding="utf-8"?>
<p:tagLst xmlns:a="http://schemas.openxmlformats.org/drawingml/2006/main" xmlns:r="http://schemas.openxmlformats.org/officeDocument/2006/relationships" xmlns:p="http://schemas.openxmlformats.org/presentationml/2006/main">
  <p:tag name="NUM" val="6"/>
</p:tagLst>
</file>

<file path=ppt/tags/tag57.xml><?xml version="1.0" encoding="utf-8"?>
<p:tagLst xmlns:a="http://schemas.openxmlformats.org/drawingml/2006/main" xmlns:r="http://schemas.openxmlformats.org/officeDocument/2006/relationships" xmlns:p="http://schemas.openxmlformats.org/presentationml/2006/main">
  <p:tag name="NUM" val="7"/>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3"/>
</p:tagLst>
</file>

<file path=ppt/tags/tag61.xml><?xml version="1.0" encoding="utf-8"?>
<p:tagLst xmlns:a="http://schemas.openxmlformats.org/drawingml/2006/main" xmlns:r="http://schemas.openxmlformats.org/officeDocument/2006/relationships" xmlns:p="http://schemas.openxmlformats.org/presentationml/2006/main">
  <p:tag name="NUM" val="4"/>
</p:tagLst>
</file>

<file path=ppt/tags/tag62.xml><?xml version="1.0" encoding="utf-8"?>
<p:tagLst xmlns:a="http://schemas.openxmlformats.org/drawingml/2006/main" xmlns:r="http://schemas.openxmlformats.org/officeDocument/2006/relationships" xmlns:p="http://schemas.openxmlformats.org/presentationml/2006/main">
  <p:tag name="NUM" val="5"/>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5"/>
</p:tagLst>
</file>

<file path=ppt/tags/tag68.xml><?xml version="1.0" encoding="utf-8"?>
<p:tagLst xmlns:a="http://schemas.openxmlformats.org/drawingml/2006/main" xmlns:r="http://schemas.openxmlformats.org/officeDocument/2006/relationships" xmlns:p="http://schemas.openxmlformats.org/presentationml/2006/main">
  <p:tag name="NUM" val="6"/>
</p:tagLst>
</file>

<file path=ppt/tags/tag69.xml><?xml version="1.0" encoding="utf-8"?>
<p:tagLst xmlns:a="http://schemas.openxmlformats.org/drawingml/2006/main" xmlns:r="http://schemas.openxmlformats.org/officeDocument/2006/relationships" xmlns:p="http://schemas.openxmlformats.org/presentationml/2006/main">
  <p:tag name="NUM" val="7"/>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8"/>
</p:tagLst>
</file>

<file path=ppt/tags/tag71.xml><?xml version="1.0" encoding="utf-8"?>
<p:tagLst xmlns:a="http://schemas.openxmlformats.org/drawingml/2006/main" xmlns:r="http://schemas.openxmlformats.org/officeDocument/2006/relationships" xmlns:p="http://schemas.openxmlformats.org/presentationml/2006/main">
  <p:tag name="NUM" val="9"/>
</p:tagLst>
</file>

<file path=ppt/tags/tag72.xml><?xml version="1.0" encoding="utf-8"?>
<p:tagLst xmlns:a="http://schemas.openxmlformats.org/drawingml/2006/main" xmlns:r="http://schemas.openxmlformats.org/officeDocument/2006/relationships" xmlns:p="http://schemas.openxmlformats.org/presentationml/2006/main">
  <p:tag name="NUM" val="1"/>
</p:tagLst>
</file>

<file path=ppt/tags/tag73.xml><?xml version="1.0" encoding="utf-8"?>
<p:tagLst xmlns:a="http://schemas.openxmlformats.org/drawingml/2006/main" xmlns:r="http://schemas.openxmlformats.org/officeDocument/2006/relationships" xmlns:p="http://schemas.openxmlformats.org/presentationml/2006/main">
  <p:tag name="NUM" val="2"/>
</p:tagLst>
</file>

<file path=ppt/tags/tag74.xml><?xml version="1.0" encoding="utf-8"?>
<p:tagLst xmlns:a="http://schemas.openxmlformats.org/drawingml/2006/main" xmlns:r="http://schemas.openxmlformats.org/officeDocument/2006/relationships" xmlns:p="http://schemas.openxmlformats.org/presentationml/2006/main">
  <p:tag name="NUM" val="3"/>
</p:tagLst>
</file>

<file path=ppt/tags/tag75.xml><?xml version="1.0" encoding="utf-8"?>
<p:tagLst xmlns:a="http://schemas.openxmlformats.org/drawingml/2006/main" xmlns:r="http://schemas.openxmlformats.org/officeDocument/2006/relationships" xmlns:p="http://schemas.openxmlformats.org/presentationml/2006/main">
  <p:tag name="NUM" val="1"/>
</p:tagLst>
</file>

<file path=ppt/tags/tag76.xml><?xml version="1.0" encoding="utf-8"?>
<p:tagLst xmlns:a="http://schemas.openxmlformats.org/drawingml/2006/main" xmlns:r="http://schemas.openxmlformats.org/officeDocument/2006/relationships" xmlns:p="http://schemas.openxmlformats.org/presentationml/2006/main">
  <p:tag name="NUM" val="2"/>
</p:tagLst>
</file>

<file path=ppt/tags/tag77.xml><?xml version="1.0" encoding="utf-8"?>
<p:tagLst xmlns:a="http://schemas.openxmlformats.org/drawingml/2006/main" xmlns:r="http://schemas.openxmlformats.org/officeDocument/2006/relationships" xmlns:p="http://schemas.openxmlformats.org/presentationml/2006/main">
  <p:tag name="NUM" val="3"/>
</p:tagLst>
</file>

<file path=ppt/tags/tag78.xml><?xml version="1.0" encoding="utf-8"?>
<p:tagLst xmlns:a="http://schemas.openxmlformats.org/drawingml/2006/main" xmlns:r="http://schemas.openxmlformats.org/officeDocument/2006/relationships" xmlns:p="http://schemas.openxmlformats.org/presentationml/2006/main">
  <p:tag name="NUM" val="4"/>
</p:tagLst>
</file>

<file path=ppt/tags/tag79.xml><?xml version="1.0" encoding="utf-8"?>
<p:tagLst xmlns:a="http://schemas.openxmlformats.org/drawingml/2006/main" xmlns:r="http://schemas.openxmlformats.org/officeDocument/2006/relationships" xmlns:p="http://schemas.openxmlformats.org/presentationml/2006/main">
  <p:tag name="NUM" val="5"/>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6"/>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4"/>
</p:tagLst>
</file>

<file path=ppt/tags/tag85.xml><?xml version="1.0" encoding="utf-8"?>
<p:tagLst xmlns:a="http://schemas.openxmlformats.org/drawingml/2006/main" xmlns:r="http://schemas.openxmlformats.org/officeDocument/2006/relationships" xmlns:p="http://schemas.openxmlformats.org/presentationml/2006/main">
  <p:tag name="NUM" val="5"/>
</p:tagLst>
</file>

<file path=ppt/tags/tag86.xml><?xml version="1.0" encoding="utf-8"?>
<p:tagLst xmlns:a="http://schemas.openxmlformats.org/drawingml/2006/main" xmlns:r="http://schemas.openxmlformats.org/officeDocument/2006/relationships" xmlns:p="http://schemas.openxmlformats.org/presentationml/2006/main">
  <p:tag name="NUM" val="6"/>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4"/>
</p:tagLst>
</file>

<file path=ppt/tags/tag91.xml><?xml version="1.0" encoding="utf-8"?>
<p:tagLst xmlns:a="http://schemas.openxmlformats.org/drawingml/2006/main" xmlns:r="http://schemas.openxmlformats.org/officeDocument/2006/relationships" xmlns:p="http://schemas.openxmlformats.org/presentationml/2006/main">
  <p:tag name="NUM" val="5"/>
</p:tagLst>
</file>

<file path=ppt/tags/tag92.xml><?xml version="1.0" encoding="utf-8"?>
<p:tagLst xmlns:a="http://schemas.openxmlformats.org/drawingml/2006/main" xmlns:r="http://schemas.openxmlformats.org/officeDocument/2006/relationships" xmlns:p="http://schemas.openxmlformats.org/presentationml/2006/main">
  <p:tag name="NUM" val="6"/>
</p:tagLst>
</file>

<file path=ppt/tags/tag93.xml><?xml version="1.0" encoding="utf-8"?>
<p:tagLst xmlns:a="http://schemas.openxmlformats.org/drawingml/2006/main" xmlns:r="http://schemas.openxmlformats.org/officeDocument/2006/relationships" xmlns:p="http://schemas.openxmlformats.org/presentationml/2006/main">
  <p:tag name="NUM" val="7"/>
</p:tagLst>
</file>

<file path=ppt/tags/tag94.xml><?xml version="1.0" encoding="utf-8"?>
<p:tagLst xmlns:a="http://schemas.openxmlformats.org/drawingml/2006/main" xmlns:r="http://schemas.openxmlformats.org/officeDocument/2006/relationships" xmlns:p="http://schemas.openxmlformats.org/presentationml/2006/main">
  <p:tag name="NUM" val="8"/>
</p:tagLst>
</file>

<file path=ppt/tags/tag95.xml><?xml version="1.0" encoding="utf-8"?>
<p:tagLst xmlns:a="http://schemas.openxmlformats.org/drawingml/2006/main" xmlns:r="http://schemas.openxmlformats.org/officeDocument/2006/relationships" xmlns:p="http://schemas.openxmlformats.org/presentationml/2006/main">
  <p:tag name="NUM" val="9"/>
</p:tagLst>
</file>

<file path=ppt/tags/tag96.xml><?xml version="1.0" encoding="utf-8"?>
<p:tagLst xmlns:a="http://schemas.openxmlformats.org/drawingml/2006/main" xmlns:r="http://schemas.openxmlformats.org/officeDocument/2006/relationships" xmlns:p="http://schemas.openxmlformats.org/presentationml/2006/main">
  <p:tag name="NUM" val="10"/>
</p:tagLst>
</file>

<file path=ppt/tags/tag97.xml><?xml version="1.0" encoding="utf-8"?>
<p:tagLst xmlns:a="http://schemas.openxmlformats.org/drawingml/2006/main" xmlns:r="http://schemas.openxmlformats.org/officeDocument/2006/relationships" xmlns:p="http://schemas.openxmlformats.org/presentationml/2006/main">
  <p:tag name="NUM" val="11"/>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7" ma:contentTypeDescription="Create a new document." ma:contentTypeScope="" ma:versionID="8d6d8f78285659502ea4a500b108c277">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69a6279e95f3352a26a1594573c20dcf"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416c9de-d322-4079-99ba-8b48fe7f0d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9ccf43e-9806-4a26-bac9-792cd7e927f8}" ma:internalName="TaxCatchAll" ma:showField="CatchAllData" ma:web="51c7e85f-3b6d-46b7-a9e5-37fdb33929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6490c9d-2490-4592-8806-263b5593b936">
      <Terms xmlns="http://schemas.microsoft.com/office/infopath/2007/PartnerControls"/>
    </lcf76f155ced4ddcb4097134ff3c332f>
    <TaxCatchAll xmlns="51c7e85f-3b6d-46b7-a9e5-37fdb3392937" xsi:nil="true"/>
    <SharedWithUsers xmlns="51c7e85f-3b6d-46b7-a9e5-37fdb3392937">
      <UserInfo>
        <DisplayName>Michelle Juba</DisplayName>
        <AccountId>121</AccountId>
        <AccountType/>
      </UserInfo>
    </SharedWithUsers>
  </documentManagement>
</p:properties>
</file>

<file path=customXml/itemProps1.xml><?xml version="1.0" encoding="utf-8"?>
<ds:datastoreItem xmlns:ds="http://schemas.openxmlformats.org/officeDocument/2006/customXml" ds:itemID="{E18833EC-2E6E-4AE3-BCFA-34E423585803}">
  <ds:schemaRefs>
    <ds:schemaRef ds:uri="http://schemas.microsoft.com/sharepoint/v3/contenttype/forms"/>
  </ds:schemaRefs>
</ds:datastoreItem>
</file>

<file path=customXml/itemProps2.xml><?xml version="1.0" encoding="utf-8"?>
<ds:datastoreItem xmlns:ds="http://schemas.openxmlformats.org/officeDocument/2006/customXml" ds:itemID="{A21E9FE9-0001-45D6-BCF6-1E39EC3638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490c9d-2490-4592-8806-263b5593b936"/>
    <ds:schemaRef ds:uri="51c7e85f-3b6d-46b7-a9e5-37fdb33929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94E712-73B8-4F3D-A4B9-D8B9077AEA71}">
  <ds:schemaRefs>
    <ds:schemaRef ds:uri="http://purl.org/dc/terms/"/>
    <ds:schemaRef ds:uri="http://schemas.microsoft.com/office/2006/metadata/properties"/>
    <ds:schemaRef ds:uri="http://purl.org/dc/elements/1.1/"/>
    <ds:schemaRef ds:uri="http://purl.org/dc/dcmitype/"/>
    <ds:schemaRef ds:uri="http://schemas.microsoft.com/office/2006/documentManagement/types"/>
    <ds:schemaRef ds:uri="36490c9d-2490-4592-8806-263b5593b936"/>
    <ds:schemaRef ds:uri="http://schemas.microsoft.com/office/infopath/2007/PartnerControls"/>
    <ds:schemaRef ds:uri="http://schemas.openxmlformats.org/package/2006/metadata/core-properties"/>
    <ds:schemaRef ds:uri="51c7e85f-3b6d-46b7-a9e5-37fdb33929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2168</TotalTime>
  <Words>7751</Words>
  <Application>Microsoft Office PowerPoint</Application>
  <PresentationFormat>Widescreen</PresentationFormat>
  <Paragraphs>477</Paragraphs>
  <Slides>49</Slides>
  <Notes>49</Notes>
  <HiddenSlides>0</HiddenSlides>
  <MMClips>2</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PowerPoint Presentation</vt:lpstr>
      <vt:lpstr>PowerPoint Presentation</vt:lpstr>
      <vt:lpstr>PowerPoint Presentation</vt:lpstr>
      <vt:lpstr>PowerPoint Presentation</vt:lpstr>
      <vt:lpstr>PowerPoint Presentation</vt:lpstr>
      <vt:lpstr>Les cuvettes de marée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 BIODIVERSITÉ ET LES SERVICES ÉCOSYSTÉMIQUES DISPARAISSENT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Needham</dc:creator>
  <cp:lastModifiedBy>Mariane Bolla</cp:lastModifiedBy>
  <cp:revision>35</cp:revision>
  <dcterms:created xsi:type="dcterms:W3CDTF">2022-11-18T14:09:32Z</dcterms:created>
  <dcterms:modified xsi:type="dcterms:W3CDTF">2023-08-23T18:04:52Z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y fmtid="{D5CDD505-2E9C-101B-9397-08002B2CF9AE}" pid="3" name="MediaServiceImageTags">
    <vt:lpwstr/>
  </property>
</Properties>
</file>