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comment1.xml" ContentType="application/vnd.openxmlformats-officedocument.presentationml.comment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75"/>
  </p:notesMasterIdLst>
  <p:sldIdLst>
    <p:sldId id="256" r:id="rId5"/>
    <p:sldId id="257" r:id="rId6"/>
    <p:sldId id="306" r:id="rId7"/>
    <p:sldId id="307" r:id="rId8"/>
    <p:sldId id="337" r:id="rId9"/>
    <p:sldId id="326" r:id="rId10"/>
    <p:sldId id="366" r:id="rId11"/>
    <p:sldId id="258" r:id="rId12"/>
    <p:sldId id="317" r:id="rId13"/>
    <p:sldId id="327" r:id="rId14"/>
    <p:sldId id="319" r:id="rId15"/>
    <p:sldId id="338" r:id="rId16"/>
    <p:sldId id="320" r:id="rId17"/>
    <p:sldId id="339" r:id="rId18"/>
    <p:sldId id="318" r:id="rId19"/>
    <p:sldId id="330" r:id="rId20"/>
    <p:sldId id="321" r:id="rId21"/>
    <p:sldId id="259" r:id="rId22"/>
    <p:sldId id="260" r:id="rId23"/>
    <p:sldId id="261" r:id="rId24"/>
    <p:sldId id="287" r:id="rId25"/>
    <p:sldId id="270" r:id="rId26"/>
    <p:sldId id="271" r:id="rId27"/>
    <p:sldId id="272" r:id="rId28"/>
    <p:sldId id="273" r:id="rId29"/>
    <p:sldId id="276" r:id="rId30"/>
    <p:sldId id="277" r:id="rId31"/>
    <p:sldId id="345" r:id="rId32"/>
    <p:sldId id="346" r:id="rId33"/>
    <p:sldId id="348" r:id="rId34"/>
    <p:sldId id="354" r:id="rId35"/>
    <p:sldId id="323" r:id="rId36"/>
    <p:sldId id="288" r:id="rId37"/>
    <p:sldId id="289" r:id="rId38"/>
    <p:sldId id="324" r:id="rId39"/>
    <p:sldId id="309" r:id="rId40"/>
    <p:sldId id="278" r:id="rId41"/>
    <p:sldId id="310" r:id="rId42"/>
    <p:sldId id="279" r:id="rId43"/>
    <p:sldId id="322" r:id="rId44"/>
    <p:sldId id="325" r:id="rId45"/>
    <p:sldId id="269" r:id="rId46"/>
    <p:sldId id="264" r:id="rId47"/>
    <p:sldId id="265" r:id="rId48"/>
    <p:sldId id="311" r:id="rId49"/>
    <p:sldId id="281" r:id="rId50"/>
    <p:sldId id="282" r:id="rId51"/>
    <p:sldId id="341" r:id="rId52"/>
    <p:sldId id="344" r:id="rId53"/>
    <p:sldId id="342" r:id="rId54"/>
    <p:sldId id="313" r:id="rId55"/>
    <p:sldId id="314" r:id="rId56"/>
    <p:sldId id="266" r:id="rId57"/>
    <p:sldId id="315" r:id="rId58"/>
    <p:sldId id="290" r:id="rId59"/>
    <p:sldId id="283" r:id="rId60"/>
    <p:sldId id="300" r:id="rId61"/>
    <p:sldId id="297" r:id="rId62"/>
    <p:sldId id="302" r:id="rId63"/>
    <p:sldId id="304" r:id="rId64"/>
    <p:sldId id="305" r:id="rId65"/>
    <p:sldId id="294" r:id="rId66"/>
    <p:sldId id="295" r:id="rId67"/>
    <p:sldId id="296" r:id="rId68"/>
    <p:sldId id="293" r:id="rId69"/>
    <p:sldId id="331" r:id="rId70"/>
    <p:sldId id="334" r:id="rId71"/>
    <p:sldId id="335" r:id="rId72"/>
    <p:sldId id="343" r:id="rId73"/>
    <p:sldId id="286" r:id="rId74"/>
  </p:sldIdLst>
  <p:sldSz cx="12192000" cy="6858000"/>
  <p:notesSz cx="6858000" cy="9144000"/>
  <p:embeddedFontLst>
    <p:embeddedFont>
      <p:font typeface="Branding Black" panose="00000A00000000000000" charset="0"/>
      <p:bold r:id="rId76"/>
    </p:embeddedFont>
    <p:embeddedFont>
      <p:font typeface="Branding BlackItalic" panose="00000A00000000000000" charset="0"/>
      <p:bold r:id="rId77"/>
    </p:embeddedFont>
    <p:embeddedFont>
      <p:font typeface="Branding BoldItalic" panose="00000800000000000000" charset="0"/>
      <p:bold r:id="rId78"/>
    </p:embeddedFont>
    <p:embeddedFont>
      <p:font typeface="Branding MediumItalic" panose="00000600000000000000" charset="0"/>
      <p:regular r:id="rId79"/>
    </p:embeddedFont>
    <p:embeddedFont>
      <p:font typeface="Branding SemiBold" panose="00000700000000000000" charset="0"/>
      <p:regular r:id="rId80"/>
      <p:bold r:id="rId81"/>
    </p:embeddedFont>
    <p:embeddedFont>
      <p:font typeface="Branding SemiBoldItalic" panose="00000700000000000000" charset="0"/>
      <p:regular r:id="rId82"/>
      <p:bold r:id="rId83"/>
    </p:embeddedFont>
    <p:embeddedFont>
      <p:font typeface="Branding SemiLightItalic" panose="00000500000000000000" charset="0"/>
      <p:regular r:id="rId84"/>
    </p:embeddedFont>
    <p:embeddedFont>
      <p:font typeface="Calibri" panose="020F0502020204030204" pitchFamily="34" charset="0"/>
      <p:regular r:id="rId85"/>
      <p:bold r:id="rId86"/>
      <p:italic r:id="rId87"/>
      <p:boldItalic r:id="rId8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ane Bolla" initials="MB" lastIdx="66" clrIdx="0">
    <p:extLst>
      <p:ext uri="{19B8F6BF-5375-455C-9EA6-DF929625EA0E}">
        <p15:presenceInfo xmlns:p15="http://schemas.microsoft.com/office/powerpoint/2012/main" userId="S::m_bolla@ducks.ca::0dae2f18-cb79-44f9-8056-9fd0fe141dfb" providerId="AD"/>
      </p:ext>
    </p:extLst>
  </p:cmAuthor>
  <p:cmAuthor id="2" name="Kate Belmore" initials="KB" lastIdx="12" clrIdx="1">
    <p:extLst>
      <p:ext uri="{19B8F6BF-5375-455C-9EA6-DF929625EA0E}">
        <p15:presenceInfo xmlns:p15="http://schemas.microsoft.com/office/powerpoint/2012/main" userId="S::k_belmore@ducks.ca::ffaed782-8387-40be-ab53-d5d79282cd59" providerId="AD"/>
      </p:ext>
    </p:extLst>
  </p:cmAuthor>
  <p:cmAuthor id="3" name="Lauren Bortolotti" initials="LB" lastIdx="7" clrIdx="2">
    <p:extLst>
      <p:ext uri="{19B8F6BF-5375-455C-9EA6-DF929625EA0E}">
        <p15:presenceInfo xmlns:p15="http://schemas.microsoft.com/office/powerpoint/2012/main" userId="S::l_bortolotti@ducks.ca::bb356934-b2ed-4b17-a72c-5c682524560d" providerId="AD"/>
      </p:ext>
    </p:extLst>
  </p:cmAuthor>
  <p:cmAuthor id="4" name="Pascal Badiou" initials="PB" lastIdx="11" clrIdx="3">
    <p:extLst>
      <p:ext uri="{19B8F6BF-5375-455C-9EA6-DF929625EA0E}">
        <p15:presenceInfo xmlns:p15="http://schemas.microsoft.com/office/powerpoint/2012/main" userId="S::p_badiou@ducks.ca::da65b65b-c3de-413a-88d2-9f150f114844" providerId="AD"/>
      </p:ext>
    </p:extLst>
  </p:cmAuthor>
  <p:cmAuthor id="5" name="Ashley Lewis" initials="AL" lastIdx="17" clrIdx="4">
    <p:extLst>
      <p:ext uri="{19B8F6BF-5375-455C-9EA6-DF929625EA0E}">
        <p15:presenceInfo xmlns:p15="http://schemas.microsoft.com/office/powerpoint/2012/main" userId="S::a_lewis@ducks.ca::78d39f0f-515c-46c2-a994-20f451834d77" providerId="AD"/>
      </p:ext>
    </p:extLst>
  </p:cmAuthor>
  <p:cmAuthor id="6" name="Leigh Patterson" initials="LP" lastIdx="5" clrIdx="5">
    <p:extLst>
      <p:ext uri="{19B8F6BF-5375-455C-9EA6-DF929625EA0E}">
        <p15:presenceInfo xmlns:p15="http://schemas.microsoft.com/office/powerpoint/2012/main" userId="S::l_patterson@ducks.ca::7f594db4-087e-416b-b5ce-09cb5580d8d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61"/>
    <a:srgbClr val="E9E642"/>
    <a:srgbClr val="783E63"/>
    <a:srgbClr val="005744"/>
    <a:srgbClr val="007A3D"/>
    <a:srgbClr val="EEECD9"/>
    <a:srgbClr val="FEDB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6942"/>
  </p:normalViewPr>
  <p:slideViewPr>
    <p:cSldViewPr snapToGrid="0">
      <p:cViewPr varScale="1">
        <p:scale>
          <a:sx n="78" d="100"/>
          <a:sy n="78" d="100"/>
        </p:scale>
        <p:origin x="1856"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9.fntdata"/><Relationship Id="rId89" Type="http://schemas.openxmlformats.org/officeDocument/2006/relationships/commentAuthors" Target="commen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font" Target="fonts/font4.fntdata"/><Relationship Id="rId5" Type="http://schemas.openxmlformats.org/officeDocument/2006/relationships/slide" Target="slides/slide1.xml"/><Relationship Id="rId90"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font" Target="fonts/font10.fntdata"/><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83" Type="http://schemas.openxmlformats.org/officeDocument/2006/relationships/font" Target="fonts/font8.fntdata"/><Relationship Id="rId88" Type="http://schemas.openxmlformats.org/officeDocument/2006/relationships/font" Target="fonts/font13.fntdata"/><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12.fntdata"/><Relationship Id="rId61" Type="http://schemas.openxmlformats.org/officeDocument/2006/relationships/slide" Target="slides/slide57.xml"/><Relationship Id="rId82" Type="http://schemas.openxmlformats.org/officeDocument/2006/relationships/font" Target="fonts/font7.fntdata"/><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font" Target="fonts/font2.fntdata"/></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1-28T15:56:11.919" idx="65">
    <p:pos x="10" y="10"/>
    <p:text>[@Kate Belmore] hey, reading the notes here, and I forget what had been the conclusion on our talk with IWWR about the ios comment? was it okay to put it in or was there a warning about it?</p:text>
    <p:extLst>
      <p:ext uri="{C676402C-5697-4E1C-873F-D02D1690AC5C}">
        <p15:threadingInfo xmlns:p15="http://schemas.microsoft.com/office/powerpoint/2012/main" timeZoneBias="360"/>
      </p:ext>
    </p:extLst>
  </p:cm>
  <p:cm authorId="2" dt="2021-01-28T14:06:22" idx="12">
    <p:pos x="10" y="106"/>
    <p:text>From what I remember, it was okay to put it in, but it couldn't be the only focus (they emphasized that large amounts of carbon are transferred to coastal wetlands from the ocean via sediment - that's why I added the second note)
</p:text>
    <p:extLst>
      <p:ext uri="{C676402C-5697-4E1C-873F-D02D1690AC5C}">
        <p15:threadingInfo xmlns:p15="http://schemas.microsoft.com/office/powerpoint/2012/main" timeZoneBias="480">
          <p15:parentCm authorId="1" idx="65"/>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830186-4CF7-490D-9677-E7F63579A414}" type="datetimeFigureOut">
              <a:rPr lang="en-CA" smtClean="0"/>
              <a:t>2023-04-14</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58CE60-DB4C-4F91-8E48-569AC11F1786}" type="slidenum">
              <a:rPr lang="en-CA" smtClean="0"/>
              <a:t>‹#›</a:t>
            </a:fld>
            <a:endParaRPr lang="en-CA"/>
          </a:p>
        </p:txBody>
      </p:sp>
    </p:spTree>
    <p:extLst>
      <p:ext uri="{BB962C8B-B14F-4D97-AF65-F5344CB8AC3E}">
        <p14:creationId xmlns:p14="http://schemas.microsoft.com/office/powerpoint/2010/main" val="1785017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www.ducks.ca/teachingclimatechange" TargetMode="External"/><Relationship Id="rId4" Type="http://schemas.openxmlformats.org/officeDocument/2006/relationships/hyperlink" Target="mailto:education@ducks.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canada.ca/en/environment-climate-change/services/environmental-indicators/greenhouse-gas-emissions.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ducks.ca/sea-level-rise/"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ducks.ca/stories/conservator/rising-sea-levels-on-canadas-coasts/"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hangingclimate.ca/CCCR2019"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ncbi.nlm.nih.gov/pmc/articles/PMC5607314/"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link.springer.com/article/10.1007/s13157-018-1023-8#ref-CR147"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sciencedaily.com/releases/2010/02/100201145432.ht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anada.ca/en/environment-climate-change/services/climate-change/greenhouse-gas-emissions/sources-sinks-executive-summary-2020.html#toc5"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ucks.ca"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ipcc-nggip.iges.or.jp/public/wetlands/"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iwwr.ducks.ca/research/"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ce-education.ducks.ca/index.php/en/"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www.ducks.ca/resources/educators/"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oakhammockmarsh.ca/" TargetMode="External"/><Relationship Id="rId2" Type="http://schemas.openxmlformats.org/officeDocument/2006/relationships/slide" Target="../slides/slide49.xml"/><Relationship Id="rId1" Type="http://schemas.openxmlformats.org/officeDocument/2006/relationships/notesMaster" Target="../notesMasters/notesMaster1.xml"/><Relationship Id="rId6" Type="http://schemas.openxmlformats.org/officeDocument/2006/relationships/hyperlink" Target="https://www.ducks.ca/education" TargetMode="External"/><Relationship Id="rId5" Type="http://schemas.openxmlformats.org/officeDocument/2006/relationships/hyperlink" Target="http://www.ducks.ca/places/new-brunswick/ducks-unlimited-conservation-centre/" TargetMode="External"/><Relationship Id="rId4" Type="http://schemas.openxmlformats.org/officeDocument/2006/relationships/hyperlink" Target="https://wildlifepark.novascotia.ca/wetland-centre.asp"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www.facebook.com/educationducks" TargetMode="Externa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manitoulin.com/autumn-peltier-wiikwemkoongs-islands-voice-at-the-un/"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time.com/person-of-the-year-2019-greta-thunberg/"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cbc.ca/kidsnews/post/more-than-greta-canadian-teen-climate-activists-you-should-know#article-start"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slide" Target="../slides/slide69.xml"/><Relationship Id="rId1" Type="http://schemas.openxmlformats.org/officeDocument/2006/relationships/notesMaster" Target="../notesMasters/notesMaster1.xml"/><Relationship Id="rId4" Type="http://schemas.openxmlformats.org/officeDocument/2006/relationships/hyperlink" Target="http://www.facebook.com/educationducks" TargetMode="External"/></Relationships>
</file>

<file path=ppt/notesSlides/_rels/notesSlide69.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slide" Target="../slides/slide70.xml"/><Relationship Id="rId1" Type="http://schemas.openxmlformats.org/officeDocument/2006/relationships/notesMaster" Target="../notesMasters/notesMaster1.xml"/><Relationship Id="rId5" Type="http://schemas.openxmlformats.org/officeDocument/2006/relationships/hyperlink" Target="https://www.ducks.ca/our-work/education/" TargetMode="External"/><Relationship Id="rId4" Type="http://schemas.openxmlformats.org/officeDocument/2006/relationships/hyperlink" Target="http://www.facebook.com/educationduck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ied.org/nature-based-solutions-for-climate-change-global-ambition-local-actio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wri.org/climate/expert-perspective/changing-behavior-help-meet-long-term-climate-target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2020 © Ducks Unlimited Canada</a:t>
            </a:r>
            <a:endParaRPr lang="en-US" dirty="0"/>
          </a:p>
          <a:p>
            <a:pPr>
              <a:defRPr/>
            </a:pPr>
            <a:r>
              <a:rPr lang="en-US" dirty="0"/>
              <a:t>This presentation is for the use of teachers, Ducks Unlimited Canada (DUC) Ambassadors, and other affiliates or associates for the sole purpose of education. Please respect the photographers who have generously donated the use of their images and do not duplicate or disassemble this presentation other than for its recommended use. For additional information, please see our website at </a:t>
            </a:r>
            <a:r>
              <a:rPr lang="en-CA" dirty="0">
                <a:hlinkClick r:id="rId3"/>
              </a:rPr>
              <a:t>https://www.ducks.ca/our-work/education/</a:t>
            </a:r>
            <a:r>
              <a:rPr lang="en-CA" dirty="0"/>
              <a:t> </a:t>
            </a:r>
            <a:r>
              <a:rPr lang="en-US" dirty="0"/>
              <a:t>For more information or to access images for other purposes, please contact DUC Education at </a:t>
            </a:r>
            <a:r>
              <a:rPr lang="en-US" dirty="0">
                <a:hlinkClick r:id="rId4"/>
              </a:rPr>
              <a:t>education@ducks.ca</a:t>
            </a:r>
            <a:endParaRPr lang="en-US" dirty="0"/>
          </a:p>
          <a:p>
            <a:pPr>
              <a:defRPr/>
            </a:pPr>
            <a:endParaRPr lang="en-US" altLang="en-US" dirty="0">
              <a:ea typeface="ＭＳ Ｐゴシック"/>
            </a:endParaRPr>
          </a:p>
          <a:p>
            <a:pPr>
              <a:defRPr/>
            </a:pPr>
            <a:r>
              <a:rPr lang="en-US" altLang="en-US" dirty="0">
                <a:ea typeface="ＭＳ Ｐゴシック"/>
              </a:rPr>
              <a:t>Please read the notes below each slide to gain insight into teaching material and activity instructions. DUC Education has compiled extensive research on how wetlands play a role in mitigating climate change while also making sure we're teaching youth about climate change in a responsible way that will make them feel empowered. This PowerPoint has a specific flow, please make sure to follow it.</a:t>
            </a:r>
            <a:endParaRPr lang="en-US" altLang="en-US" b="1" dirty="0">
              <a:solidFill>
                <a:srgbClr val="FFFFF4"/>
              </a:solidFill>
              <a:effectLst>
                <a:outerShdw blurRad="38100" dist="38100" dir="2700000" algn="tl">
                  <a:srgbClr val="C0C0C0"/>
                </a:outerShdw>
              </a:effectLst>
              <a:ea typeface="ＭＳ Ｐゴシック" panose="020B0600070205080204" pitchFamily="34" charset="-128"/>
              <a:cs typeface="Calibri"/>
            </a:endParaRPr>
          </a:p>
          <a:p>
            <a:pPr>
              <a:defRPr/>
            </a:pPr>
            <a:endParaRPr lang="en-US" altLang="en-US" dirty="0">
              <a:ea typeface="ＭＳ Ｐゴシック"/>
            </a:endParaRPr>
          </a:p>
          <a:p>
            <a:pPr>
              <a:defRPr/>
            </a:pPr>
            <a:r>
              <a:rPr lang="en-US" altLang="en-US" dirty="0">
                <a:ea typeface="ＭＳ Ｐゴシック"/>
              </a:rPr>
              <a:t>Designed for students of Grade 9 and up. </a:t>
            </a:r>
            <a:endParaRPr lang="en-US" dirty="0"/>
          </a:p>
          <a:p>
            <a:pPr>
              <a:defRPr/>
            </a:pPr>
            <a:endParaRPr lang="en-US" altLang="en-US" dirty="0">
              <a:ea typeface="ＭＳ Ｐゴシック" panose="020B0600070205080204" pitchFamily="34" charset="-128"/>
            </a:endParaRPr>
          </a:p>
          <a:p>
            <a:pPr>
              <a:defRPr/>
            </a:pPr>
            <a:r>
              <a:rPr lang="en-US" altLang="en-US" dirty="0">
                <a:ea typeface="ＭＳ Ｐゴシック"/>
              </a:rPr>
              <a:t>This PowerPoint is part of the Wetland and Climate Change resource pack, make sure to check out the supporting resources here: </a:t>
            </a:r>
            <a:r>
              <a:rPr lang="en-US" altLang="en-US" dirty="0">
                <a:ea typeface="ＭＳ Ｐゴシック"/>
                <a:hlinkClick r:id="rId5"/>
              </a:rPr>
              <a:t>www.ducks.ca/teachingclimatechange</a:t>
            </a:r>
            <a:endParaRPr lang="en-US" altLang="en-US" dirty="0">
              <a:ea typeface="ＭＳ Ｐゴシック" panose="020B0600070205080204" pitchFamily="34" charset="-128"/>
              <a:cs typeface="Calibri"/>
            </a:endParaRPr>
          </a:p>
          <a:p>
            <a:endParaRPr lang="en-US" altLang="en-US" dirty="0">
              <a:ea typeface="ＭＳ Ｐゴシック"/>
              <a:cs typeface="Calibri"/>
            </a:endParaRPr>
          </a:p>
          <a:p>
            <a:r>
              <a:rPr lang="en-CA" b="1" dirty="0"/>
              <a:t>Disclosure</a:t>
            </a:r>
            <a:r>
              <a:rPr lang="en-CA" b="0" dirty="0"/>
              <a:t>: Talking about climate change </a:t>
            </a:r>
            <a:r>
              <a:rPr lang="en-CA" dirty="0"/>
              <a:t>with</a:t>
            </a:r>
            <a:r>
              <a:rPr lang="en-CA" b="0" dirty="0"/>
              <a:t> youth can be stressful and </a:t>
            </a:r>
            <a:r>
              <a:rPr lang="en-CA" dirty="0"/>
              <a:t>may give</a:t>
            </a:r>
            <a:r>
              <a:rPr lang="en-CA" b="0" dirty="0"/>
              <a:t> rise to</a:t>
            </a:r>
            <a:r>
              <a:rPr lang="en-CA" dirty="0"/>
              <a:t> uncomfortable feelings. </a:t>
            </a:r>
            <a:endParaRPr lang="en-CA" dirty="0">
              <a:cs typeface="Calibri"/>
            </a:endParaRPr>
          </a:p>
          <a:p>
            <a:r>
              <a:rPr lang="en-CA" dirty="0"/>
              <a:t>It is important to address these feelings and reassure students it is normal to have them.</a:t>
            </a:r>
            <a:endParaRPr lang="en-CA" dirty="0">
              <a:cs typeface="Calibri" panose="020F0502020204030204"/>
            </a:endParaRPr>
          </a:p>
          <a:p>
            <a:r>
              <a:rPr lang="en-CA" dirty="0"/>
              <a:t>The goal of this PowerPoint is to learn about another great tool we have to limit the effects of climate change: conserving wetlands.</a:t>
            </a:r>
            <a:endParaRPr lang="en-CA" dirty="0">
              <a:cs typeface="Calibri" panose="020F0502020204030204"/>
            </a:endParaRPr>
          </a:p>
          <a:p>
            <a:r>
              <a:rPr lang="en-CA" dirty="0"/>
              <a:t>This presentation highlights student solutions and how they can take action to fight climate change.</a:t>
            </a:r>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a:t>
            </a:fld>
            <a:endParaRPr lang="en-CA"/>
          </a:p>
        </p:txBody>
      </p:sp>
    </p:spTree>
    <p:extLst>
      <p:ext uri="{BB962C8B-B14F-4D97-AF65-F5344CB8AC3E}">
        <p14:creationId xmlns:p14="http://schemas.microsoft.com/office/powerpoint/2010/main" val="2010261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2) Ask the class if these solutions are nature-based or behaviour-based</a:t>
            </a:r>
            <a:endParaRPr lang="en-US"/>
          </a:p>
          <a:p>
            <a:endParaRPr lang="en-US">
              <a:cs typeface="Calibri"/>
            </a:endParaRPr>
          </a:p>
          <a:p>
            <a:r>
              <a:rPr lang="en-US" b="1" i="1">
                <a:cs typeface="Calibri"/>
              </a:rPr>
              <a:t>Click to reveal the answer to the class: </a:t>
            </a:r>
            <a:r>
              <a:rPr lang="en-US" i="0">
                <a:cs typeface="Calibri"/>
              </a:rPr>
              <a:t>t</a:t>
            </a:r>
            <a:r>
              <a:rPr lang="en-US">
                <a:cs typeface="Calibri"/>
              </a:rPr>
              <a:t>he answer is </a:t>
            </a:r>
            <a:r>
              <a:rPr lang="en-US" err="1">
                <a:cs typeface="Calibri"/>
              </a:rPr>
              <a:t>behaviour</a:t>
            </a:r>
            <a:r>
              <a:rPr lang="en-US">
                <a:cs typeface="Calibri"/>
              </a:rPr>
              <a:t>-based solutions (B)!</a:t>
            </a:r>
            <a:endParaRPr lang="en-US"/>
          </a:p>
          <a:p>
            <a:endParaRPr lang="en-US">
              <a:cs typeface="Calibri"/>
            </a:endParaRPr>
          </a:p>
          <a:p>
            <a:r>
              <a:rPr lang="en-US">
                <a:cs typeface="Calibri"/>
              </a:rPr>
              <a:t>Carpooling, biking, walking and taking public transit are </a:t>
            </a:r>
            <a:r>
              <a:rPr lang="en-US" err="1">
                <a:cs typeface="Calibri"/>
              </a:rPr>
              <a:t>behaviour</a:t>
            </a:r>
            <a:r>
              <a:rPr lang="en-US">
                <a:cs typeface="Calibri"/>
              </a:rPr>
              <a:t>-based solutions. These are lifestyle changes we make to reduce greenhouse gas emissions and fight climate change. </a:t>
            </a:r>
          </a:p>
        </p:txBody>
      </p:sp>
      <p:sp>
        <p:nvSpPr>
          <p:cNvPr id="4" name="Slide Number Placeholder 3"/>
          <p:cNvSpPr>
            <a:spLocks noGrp="1"/>
          </p:cNvSpPr>
          <p:nvPr>
            <p:ph type="sldNum" sz="quarter" idx="5"/>
          </p:nvPr>
        </p:nvSpPr>
        <p:spPr/>
        <p:txBody>
          <a:bodyPr/>
          <a:lstStyle/>
          <a:p>
            <a:fld id="{F258CE60-DB4C-4F91-8E48-569AC11F1786}" type="slidenum">
              <a:rPr lang="en-CA" smtClean="0"/>
              <a:t>10</a:t>
            </a:fld>
            <a:endParaRPr lang="en-CA"/>
          </a:p>
        </p:txBody>
      </p:sp>
    </p:spTree>
    <p:extLst>
      <p:ext uri="{BB962C8B-B14F-4D97-AF65-F5344CB8AC3E}">
        <p14:creationId xmlns:p14="http://schemas.microsoft.com/office/powerpoint/2010/main" val="227749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It's game time! </a:t>
            </a:r>
            <a:endParaRPr lang="en-CA"/>
          </a:p>
          <a:p>
            <a:endParaRPr lang="en-CA"/>
          </a:p>
          <a:p>
            <a:r>
              <a:rPr lang="en-CA"/>
              <a:t>1) Ask the class to raise their hands if they have ever heard of turning off lights or unplugging electronics as climate solutions</a:t>
            </a:r>
            <a:endParaRPr lang="en-CA">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11</a:t>
            </a:fld>
            <a:endParaRPr lang="en-CA"/>
          </a:p>
        </p:txBody>
      </p:sp>
    </p:spTree>
    <p:extLst>
      <p:ext uri="{BB962C8B-B14F-4D97-AF65-F5344CB8AC3E}">
        <p14:creationId xmlns:p14="http://schemas.microsoft.com/office/powerpoint/2010/main" val="3630801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2) Ask the class if these solutions are nature-based or behaviour-based</a:t>
            </a:r>
            <a:endParaRPr lang="en-US"/>
          </a:p>
          <a:p>
            <a:endParaRPr lang="en-US">
              <a:cs typeface="Calibri"/>
            </a:endParaRPr>
          </a:p>
          <a:p>
            <a:r>
              <a:rPr lang="en-US" b="1" i="1"/>
              <a:t>Click to reveal the answer to the class: </a:t>
            </a:r>
            <a:r>
              <a:rPr lang="en-US">
                <a:cs typeface="Calibri"/>
              </a:rPr>
              <a:t>the answer is </a:t>
            </a:r>
            <a:r>
              <a:rPr lang="en-US" err="1">
                <a:cs typeface="Calibri"/>
              </a:rPr>
              <a:t>behaviour</a:t>
            </a:r>
            <a:r>
              <a:rPr lang="en-US">
                <a:cs typeface="Calibri"/>
              </a:rPr>
              <a:t>-based solutions (B)!</a:t>
            </a:r>
          </a:p>
          <a:p>
            <a:endParaRPr lang="en-US">
              <a:cs typeface="Calibri"/>
            </a:endParaRPr>
          </a:p>
          <a:p>
            <a:r>
              <a:rPr lang="en-US"/>
              <a:t>Turning off lights and electronics are </a:t>
            </a:r>
            <a:r>
              <a:rPr lang="en-US" err="1"/>
              <a:t>behaviour</a:t>
            </a:r>
            <a:r>
              <a:rPr lang="en-US"/>
              <a:t>-based solutions. These</a:t>
            </a:r>
            <a:r>
              <a:rPr lang="en-US">
                <a:cs typeface="Calibri"/>
              </a:rPr>
              <a:t> are lifestyle changes we make to reduce greenhouse gas emissions and fight climate change. </a:t>
            </a:r>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12</a:t>
            </a:fld>
            <a:endParaRPr lang="en-CA"/>
          </a:p>
        </p:txBody>
      </p:sp>
    </p:spTree>
    <p:extLst>
      <p:ext uri="{BB962C8B-B14F-4D97-AF65-F5344CB8AC3E}">
        <p14:creationId xmlns:p14="http://schemas.microsoft.com/office/powerpoint/2010/main" val="3665793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It's game time! </a:t>
            </a:r>
            <a:endParaRPr lang="en-CA"/>
          </a:p>
          <a:p>
            <a:endParaRPr lang="en-CA"/>
          </a:p>
          <a:p>
            <a:r>
              <a:rPr lang="en-CA"/>
              <a:t>1) Ask the class to raise their hands if they have ever heard of switching to renewable energy or composting as climate solutions</a:t>
            </a:r>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13</a:t>
            </a:fld>
            <a:endParaRPr lang="en-CA"/>
          </a:p>
        </p:txBody>
      </p:sp>
    </p:spTree>
    <p:extLst>
      <p:ext uri="{BB962C8B-B14F-4D97-AF65-F5344CB8AC3E}">
        <p14:creationId xmlns:p14="http://schemas.microsoft.com/office/powerpoint/2010/main" val="2275397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2) Ask the class if these solutions are nature-based or behaviour-based</a:t>
            </a:r>
            <a:endParaRPr lang="en-US"/>
          </a:p>
          <a:p>
            <a:endParaRPr lang="en-US">
              <a:cs typeface="Calibri"/>
            </a:endParaRPr>
          </a:p>
          <a:p>
            <a:r>
              <a:rPr lang="en-US" b="1" i="1"/>
              <a:t>Click to reveal the answer to the class: </a:t>
            </a:r>
            <a:r>
              <a:rPr lang="en-US">
                <a:cs typeface="Calibri"/>
              </a:rPr>
              <a:t>the answer is </a:t>
            </a:r>
            <a:r>
              <a:rPr lang="en-US" err="1">
                <a:cs typeface="Calibri"/>
              </a:rPr>
              <a:t>behaviour</a:t>
            </a:r>
            <a:r>
              <a:rPr lang="en-US">
                <a:cs typeface="Calibri"/>
              </a:rPr>
              <a:t>-based solutions (B)!</a:t>
            </a:r>
            <a:endParaRPr lang="en-US"/>
          </a:p>
          <a:p>
            <a:endParaRPr lang="en-US">
              <a:cs typeface="Calibri"/>
            </a:endParaRPr>
          </a:p>
          <a:p>
            <a:r>
              <a:rPr lang="en-US"/>
              <a:t>Making the switch to renewable energy and composting are </a:t>
            </a:r>
            <a:r>
              <a:rPr lang="en-US" err="1"/>
              <a:t>behaviour</a:t>
            </a:r>
            <a:r>
              <a:rPr lang="en-US"/>
              <a:t>-based solutions</a:t>
            </a:r>
            <a:r>
              <a:rPr lang="en-US">
                <a:cs typeface="Calibri"/>
              </a:rPr>
              <a:t>. These are lifestyle changes we make to reduce greenhouse gas emissions and fight climate change. </a:t>
            </a:r>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14</a:t>
            </a:fld>
            <a:endParaRPr lang="en-CA"/>
          </a:p>
        </p:txBody>
      </p:sp>
    </p:spTree>
    <p:extLst>
      <p:ext uri="{BB962C8B-B14F-4D97-AF65-F5344CB8AC3E}">
        <p14:creationId xmlns:p14="http://schemas.microsoft.com/office/powerpoint/2010/main" val="1231945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It's game time! </a:t>
            </a:r>
            <a:endParaRPr lang="en-CA"/>
          </a:p>
          <a:p>
            <a:endParaRPr lang="en-CA"/>
          </a:p>
          <a:p>
            <a:r>
              <a:rPr lang="en-CA"/>
              <a:t>1) Ask the class to raise their hands if they have ever heard of planting trees, protecting forests or protecting coral reefs as climate solutions</a:t>
            </a:r>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15</a:t>
            </a:fld>
            <a:endParaRPr lang="en-CA"/>
          </a:p>
        </p:txBody>
      </p:sp>
    </p:spTree>
    <p:extLst>
      <p:ext uri="{BB962C8B-B14F-4D97-AF65-F5344CB8AC3E}">
        <p14:creationId xmlns:p14="http://schemas.microsoft.com/office/powerpoint/2010/main" val="248737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2) Ask the class if these solutions are nature-based or behaviour-based</a:t>
            </a:r>
            <a:endParaRPr lang="en-US"/>
          </a:p>
          <a:p>
            <a:endParaRPr lang="en-US">
              <a:cs typeface="Calibri"/>
            </a:endParaRPr>
          </a:p>
          <a:p>
            <a:r>
              <a:rPr lang="en-US" b="1" i="1"/>
              <a:t>Click to reveal the answer to the class: </a:t>
            </a:r>
            <a:r>
              <a:rPr lang="en-US"/>
              <a:t>the answer is nature-based solutions (N)!</a:t>
            </a:r>
          </a:p>
          <a:p>
            <a:endParaRPr lang="en-US"/>
          </a:p>
          <a:p>
            <a:r>
              <a:rPr lang="en-US"/>
              <a:t>Planting trees, protecting forests and protecting coral reefs are all nature-based solutions. In all of these cases, we're using nature to lessen the effects of climate change -- trees and forests collect carbon and help cool temperatures, and coral reefs house fish and help protect us from extreme weather events.</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16</a:t>
            </a:fld>
            <a:endParaRPr lang="en-CA"/>
          </a:p>
        </p:txBody>
      </p:sp>
    </p:spTree>
    <p:extLst>
      <p:ext uri="{BB962C8B-B14F-4D97-AF65-F5344CB8AC3E}">
        <p14:creationId xmlns:p14="http://schemas.microsoft.com/office/powerpoint/2010/main" val="1384712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u="sng"/>
              <a:t>Last question:</a:t>
            </a:r>
            <a:endParaRPr lang="en-CA" u="sng">
              <a:cs typeface="Calibri"/>
            </a:endParaRPr>
          </a:p>
          <a:p>
            <a:pPr>
              <a:defRPr/>
            </a:pPr>
            <a:r>
              <a:rPr lang="en-CA"/>
              <a:t>What about protecting our wetlands? Is this a nature-based or behaviour-based solution to climate change?</a:t>
            </a:r>
            <a:endParaRPr lang="en-CA">
              <a:cs typeface="Calibri"/>
            </a:endParaRPr>
          </a:p>
          <a:p>
            <a:endParaRPr lang="en-CA"/>
          </a:p>
          <a:p>
            <a:r>
              <a:rPr lang="en-US" b="1" i="1"/>
              <a:t>Click to reveal the answer to the class: </a:t>
            </a:r>
            <a:r>
              <a:rPr lang="en-US"/>
              <a:t>the answer is nature-based solution (N)!</a:t>
            </a:r>
            <a:endParaRPr lang="en-CA"/>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17</a:t>
            </a:fld>
            <a:endParaRPr lang="en-CA"/>
          </a:p>
        </p:txBody>
      </p:sp>
    </p:spTree>
    <p:extLst>
      <p:ext uri="{BB962C8B-B14F-4D97-AF65-F5344CB8AC3E}">
        <p14:creationId xmlns:p14="http://schemas.microsoft.com/office/powerpoint/2010/main" val="3634645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It’s a place where it is wet! Wetlands are areas of land that are covered in water for part or most of the year, and help support aquatic plants and animals. Examples of wetlands include bogs, marshes, swamps and fens.</a:t>
            </a: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18</a:t>
            </a:fld>
            <a:endParaRPr lang="en-CA"/>
          </a:p>
        </p:txBody>
      </p:sp>
    </p:spTree>
    <p:extLst>
      <p:ext uri="{BB962C8B-B14F-4D97-AF65-F5344CB8AC3E}">
        <p14:creationId xmlns:p14="http://schemas.microsoft.com/office/powerpoint/2010/main" val="112454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19</a:t>
            </a:fld>
            <a:endParaRPr lang="en-CA"/>
          </a:p>
        </p:txBody>
      </p:sp>
    </p:spTree>
    <p:extLst>
      <p:ext uri="{BB962C8B-B14F-4D97-AF65-F5344CB8AC3E}">
        <p14:creationId xmlns:p14="http://schemas.microsoft.com/office/powerpoint/2010/main" val="4199680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Play National Geographic’s video that reviews the causes and consequences of climate change.</a:t>
            </a:r>
            <a:endParaRPr lang="en-CA">
              <a:cs typeface="Calibri" panose="020F0502020204030204"/>
            </a:endParaRPr>
          </a:p>
          <a:p>
            <a:r>
              <a:rPr lang="en-CA" i="1"/>
              <a:t>It’s important not to spend too much time on “the how” and the consequences of climate change, as it can be very stressful for youth to take in all this information. It’s important to take time to talk about solutions and how we all have a role to play.</a:t>
            </a:r>
            <a:endParaRPr lang="en-CA" i="1">
              <a:cs typeface="Calibri"/>
            </a:endParaRPr>
          </a:p>
          <a:p>
            <a:endParaRPr lang="en-CA"/>
          </a:p>
          <a:p>
            <a:r>
              <a:rPr lang="en-CA"/>
              <a:t>Video summary:</a:t>
            </a:r>
            <a:endParaRPr lang="en-CA">
              <a:cs typeface="Calibri"/>
            </a:endParaRPr>
          </a:p>
          <a:p>
            <a:endParaRPr lang="en-CA" sz="1200" b="0" i="0" u="none" strike="noStrike" kern="1200" baseline="0">
              <a:solidFill>
                <a:schemeClr val="tx1"/>
              </a:solidFill>
              <a:latin typeface="+mn-lt"/>
              <a:cs typeface="Calibri"/>
            </a:endParaRPr>
          </a:p>
          <a:p>
            <a:r>
              <a:rPr lang="en-US" sz="1200" b="0" i="0" kern="1200">
                <a:solidFill>
                  <a:schemeClr val="tx1"/>
                </a:solidFill>
                <a:effectLst/>
                <a:latin typeface="+mn-lt"/>
                <a:ea typeface="+mn-ea"/>
                <a:cs typeface="+mn-cs"/>
              </a:rPr>
              <a:t>Greenhouse gases (GHGs) trap heat in the Earth's atmosphere, just as the glass of a greenhouse keeps warm air inside. Human activity increases the amount of GHGs in the atmosphere, contributing to a warming of the Earth's surface. This is called the</a:t>
            </a:r>
            <a:r>
              <a:rPr lang="en-US"/>
              <a:t> </a:t>
            </a:r>
            <a:r>
              <a:rPr lang="en-US" sz="1200" b="0" i="0" kern="1200">
                <a:solidFill>
                  <a:schemeClr val="tx1"/>
                </a:solidFill>
                <a:effectLst/>
                <a:latin typeface="+mn-lt"/>
                <a:ea typeface="+mn-ea"/>
                <a:cs typeface="+mn-cs"/>
              </a:rPr>
              <a:t>greenhouse effect. Over the past 200 years in particular, humans have released GHGs into the atmosphere primarily from burning fossil fuels. As a result, more heat is trapped and the temperature of the planet </a:t>
            </a:r>
            <a:r>
              <a:rPr lang="en-US"/>
              <a:t>increases</a:t>
            </a:r>
            <a:r>
              <a:rPr lang="en-US" sz="1200" b="0" i="0" kern="1200">
                <a:solidFill>
                  <a:schemeClr val="tx1"/>
                </a:solidFill>
                <a:effectLst/>
                <a:latin typeface="+mn-lt"/>
                <a:ea typeface="+mn-ea"/>
                <a:cs typeface="+mn-cs"/>
              </a:rPr>
              <a:t>. </a:t>
            </a:r>
            <a:r>
              <a:rPr lang="en-US"/>
              <a:t>What are the consequences of climate change? 1) Sea</a:t>
            </a:r>
            <a:r>
              <a:rPr lang="en-US" sz="1200" b="0" i="0" kern="1200">
                <a:solidFill>
                  <a:schemeClr val="tx1"/>
                </a:solidFill>
                <a:effectLst/>
                <a:latin typeface="+mn-lt"/>
                <a:ea typeface="+mn-ea"/>
                <a:cs typeface="+mn-cs"/>
              </a:rPr>
              <a:t> levels </a:t>
            </a:r>
            <a:r>
              <a:rPr lang="en-US"/>
              <a:t>rise</a:t>
            </a:r>
            <a:r>
              <a:rPr lang="en-US" sz="1200" b="0" i="0" kern="1200">
                <a:solidFill>
                  <a:schemeClr val="tx1"/>
                </a:solidFill>
                <a:effectLst/>
                <a:latin typeface="+mn-lt"/>
                <a:ea typeface="+mn-ea"/>
                <a:cs typeface="+mn-cs"/>
              </a:rPr>
              <a:t> as Arctic ice melts, </a:t>
            </a:r>
            <a:r>
              <a:rPr lang="en-US"/>
              <a:t>causing the flooding of coastal regions. 2) Warmer temperatures make weather more extreme (floods, storms, droughts) 3) Our ability to grow food is affected: growing crops becomes more difficult and animal habitat shrinks. 4) Smog in urban areas increases with high temperature, which can affect our lung and heart health.  </a:t>
            </a:r>
            <a:endParaRPr lang="en-CA"/>
          </a:p>
          <a:p>
            <a:endParaRPr lang="en-US"/>
          </a:p>
          <a:p>
            <a:r>
              <a:rPr lang="en-US" b="1"/>
              <a:t>More information</a:t>
            </a:r>
            <a:r>
              <a:rPr lang="en-US" sz="1200" b="1" i="0" kern="1200">
                <a:solidFill>
                  <a:schemeClr val="tx1"/>
                </a:solidFill>
                <a:effectLst/>
                <a:latin typeface="+mn-lt"/>
                <a:ea typeface="+mn-ea"/>
                <a:cs typeface="+mn-cs"/>
              </a:rPr>
              <a:t>:</a:t>
            </a:r>
            <a:r>
              <a:rPr lang="en-US" sz="1200" b="0" i="0" kern="1200">
                <a:solidFill>
                  <a:schemeClr val="tx1"/>
                </a:solidFill>
                <a:effectLst/>
                <a:latin typeface="+mn-lt"/>
                <a:ea typeface="+mn-ea"/>
                <a:cs typeface="+mn-cs"/>
              </a:rPr>
              <a:t> </a:t>
            </a:r>
            <a:r>
              <a:rPr lang="en-CA">
                <a:hlinkClick r:id="rId3"/>
              </a:rPr>
              <a:t>https://www.canada.ca/en/environment-climate-change/services/environmental-indicators/greenhouse-gas-emissions.html</a:t>
            </a:r>
            <a:endParaRPr lang="en-CA">
              <a:cs typeface="Calibri"/>
            </a:endParaRPr>
          </a:p>
          <a:p>
            <a:endParaRPr lang="en-CA" sz="1200" b="0" i="0" u="none" strike="noStrike" kern="1200" baseline="0">
              <a:solidFill>
                <a:schemeClr val="tx1"/>
              </a:solidFill>
              <a:latin typeface="+mn-lt"/>
              <a:ea typeface="+mn-ea"/>
              <a:cs typeface="+mn-cs"/>
            </a:endParaRPr>
          </a:p>
          <a:p>
            <a:endParaRPr lang="en-CA" sz="1200" b="0" i="0" u="none" strike="noStrike" kern="1200" baseline="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a:t>
            </a:fld>
            <a:endParaRPr lang="en-CA"/>
          </a:p>
        </p:txBody>
      </p:sp>
    </p:spTree>
    <p:extLst>
      <p:ext uri="{BB962C8B-B14F-4D97-AF65-F5344CB8AC3E}">
        <p14:creationId xmlns:p14="http://schemas.microsoft.com/office/powerpoint/2010/main" val="3374886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a:p>
            <a:pPr lvl="0"/>
            <a:r>
              <a:rPr lang="en-CA" sz="1200" kern="1200">
                <a:solidFill>
                  <a:schemeClr val="tx1"/>
                </a:solidFill>
                <a:effectLst/>
                <a:latin typeface="+mn-lt"/>
                <a:ea typeface="+mn-ea"/>
                <a:cs typeface="+mn-cs"/>
              </a:rPr>
              <a:t>Protect coastal regions from storms</a:t>
            </a:r>
            <a:endParaRPr lang="en-CA">
              <a:ea typeface="+mn-ea"/>
              <a:cs typeface="+mn-cs"/>
            </a:endParaRPr>
          </a:p>
          <a:p>
            <a:r>
              <a:rPr lang="en-CA" sz="1200" kern="1200">
                <a:solidFill>
                  <a:schemeClr val="tx1"/>
                </a:solidFill>
                <a:effectLst/>
                <a:latin typeface="+mn-lt"/>
                <a:ea typeface="+mn-ea"/>
                <a:cs typeface="+mn-cs"/>
              </a:rPr>
              <a:t>1) Vegetation in a coastal wetland acts as a buffer against the waves that hit the coast. The vegetation is sturdy and resilient and stabilizes </a:t>
            </a:r>
            <a:r>
              <a:rPr lang="en-CA"/>
              <a:t>soil, </a:t>
            </a:r>
            <a:r>
              <a:rPr lang="en-CA" sz="1200" kern="1200">
                <a:solidFill>
                  <a:schemeClr val="tx1"/>
                </a:solidFill>
                <a:effectLst/>
                <a:latin typeface="+mn-lt"/>
                <a:ea typeface="+mn-ea"/>
                <a:cs typeface="+mn-cs"/>
              </a:rPr>
              <a:t>so when waves hit a coastal wetland, the energy gets dispersed through the vegetation and dissipates the wave’s power, protecting the coast from erosion.</a:t>
            </a:r>
            <a:r>
              <a:rPr lang="en-CA"/>
              <a:t> </a:t>
            </a:r>
            <a:endParaRPr lang="en-CA" sz="1200" kern="1200">
              <a:solidFill>
                <a:schemeClr val="tx1"/>
              </a:solidFill>
              <a:effectLst/>
              <a:latin typeface="+mn-lt"/>
              <a:cs typeface="Calibri"/>
            </a:endParaRPr>
          </a:p>
          <a:p>
            <a:r>
              <a:rPr lang="en-CA" sz="1200" kern="1200">
                <a:solidFill>
                  <a:schemeClr val="tx1"/>
                </a:solidFill>
                <a:effectLst/>
                <a:latin typeface="+mn-lt"/>
                <a:ea typeface="+mn-ea"/>
                <a:cs typeface="+mn-cs"/>
              </a:rPr>
              <a:t>2) When the sea level rises during a storm surge, coastal wetland vegetation helps slow down the water as it moves inland, making the surge less destructive.</a:t>
            </a:r>
            <a:r>
              <a:rPr lang="en-CA"/>
              <a:t> </a:t>
            </a:r>
            <a:endParaRPr lang="en-CA" sz="1200" kern="1200">
              <a:solidFill>
                <a:schemeClr val="tx1"/>
              </a:solidFill>
              <a:effectLst/>
              <a:latin typeface="+mn-lt"/>
              <a:cs typeface="Calibri"/>
            </a:endParaRPr>
          </a:p>
          <a:p>
            <a:pPr fontAlgn="ctr"/>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20</a:t>
            </a:fld>
            <a:endParaRPr lang="en-CA"/>
          </a:p>
        </p:txBody>
      </p:sp>
    </p:spTree>
    <p:extLst>
      <p:ext uri="{BB962C8B-B14F-4D97-AF65-F5344CB8AC3E}">
        <p14:creationId xmlns:p14="http://schemas.microsoft.com/office/powerpoint/2010/main" val="1860272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Another consequence of climate change is sea level rise. As our planet warms, sea levels rise due to 1) glaciers melting faster in the summer than they can be replenished in the winter and 2) warmer water taking up more space than cooler water (at higher temperatures atoms are moving faster and are farther apart).</a:t>
            </a:r>
            <a:endParaRPr lang="en-US" dirty="0"/>
          </a:p>
          <a:p>
            <a:endParaRPr lang="en-CA"/>
          </a:p>
          <a:p>
            <a:r>
              <a:rPr lang="en-CA" dirty="0"/>
              <a:t>Coastal</a:t>
            </a:r>
            <a:r>
              <a:rPr lang="en-CA" sz="1200" kern="1200" dirty="0">
                <a:solidFill>
                  <a:schemeClr val="tx1"/>
                </a:solidFill>
                <a:effectLst/>
                <a:latin typeface="+mn-lt"/>
                <a:ea typeface="+mn-ea"/>
                <a:cs typeface="+mn-cs"/>
              </a:rPr>
              <a:t> wetlands play an important role in keeping water at bay.</a:t>
            </a:r>
            <a:r>
              <a:rPr lang="en-CA" dirty="0"/>
              <a:t> They reduce wave height and protect against erosion. As well, over time, and with a good source of sediment, salt marshes can grow vertically in line with sea level rise, protecting our coast into the future.</a:t>
            </a:r>
            <a:endParaRPr lang="en-CA" dirty="0">
              <a:cs typeface="Calibri" panose="020F0502020204030204"/>
            </a:endParaRPr>
          </a:p>
          <a:p>
            <a:pPr lvl="0"/>
            <a:endParaRPr lang="en-CA" sz="1200" kern="1200">
              <a:solidFill>
                <a:schemeClr val="tx1"/>
              </a:solidFill>
              <a:effectLst/>
              <a:latin typeface="+mn-lt"/>
              <a:cs typeface="Calibri"/>
            </a:endParaRPr>
          </a:p>
          <a:p>
            <a:r>
              <a:rPr lang="en-CA" b="1" dirty="0">
                <a:cs typeface="Calibri" panose="020F0502020204030204"/>
              </a:rPr>
              <a:t>For more information: </a:t>
            </a:r>
            <a:r>
              <a:rPr lang="en-CA" dirty="0">
                <a:hlinkClick r:id="rId3"/>
              </a:rPr>
              <a:t>https://www.ducks.ca/sea-level-rise/</a:t>
            </a:r>
            <a:endParaRPr lang="en-CA"/>
          </a:p>
          <a:p>
            <a:r>
              <a:rPr lang="en-CA" dirty="0">
                <a:hlinkClick r:id="rId4"/>
              </a:rPr>
              <a:t>https://www.ducks.ca/stories/conservator/rising-sea-levels-on-canadas-coasts/</a:t>
            </a:r>
            <a:endParaRPr lang="en-CA" dirty="0">
              <a:cs typeface="Calibri"/>
              <a:hlinkClick r:id="rId4"/>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21</a:t>
            </a:fld>
            <a:endParaRPr lang="en-CA"/>
          </a:p>
        </p:txBody>
      </p:sp>
    </p:spTree>
    <p:extLst>
      <p:ext uri="{BB962C8B-B14F-4D97-AF65-F5344CB8AC3E}">
        <p14:creationId xmlns:p14="http://schemas.microsoft.com/office/powerpoint/2010/main" val="3520762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t>Because wetlands are depressions (“holes”) on the landscape, they fill up with water and are essential to regulate the water flow of the area.</a:t>
            </a:r>
          </a:p>
          <a:p>
            <a:pPr>
              <a:defRPr/>
            </a:pPr>
            <a:endParaRPr lang="en-CA"/>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CA" sz="1200" kern="1200">
                <a:solidFill>
                  <a:schemeClr val="tx1"/>
                </a:solidFill>
                <a:effectLst/>
                <a:latin typeface="+mn-lt"/>
                <a:ea typeface="+mn-ea"/>
                <a:cs typeface="+mn-cs"/>
              </a:rPr>
              <a:t>Wetlands are more than just the water we see – they are connected to water underground, helping to recharge groundwater and aquifers. </a:t>
            </a:r>
          </a:p>
          <a:p>
            <a:pPr marL="228600" indent="-228600">
              <a:buFontTx/>
              <a:buAutoNum type="arabicParenR"/>
              <a:defRPr/>
            </a:pPr>
            <a:r>
              <a:rPr lang="en-CA" sz="1200" kern="1200">
                <a:solidFill>
                  <a:schemeClr val="tx1"/>
                </a:solidFill>
                <a:effectLst/>
                <a:latin typeface="+mn-lt"/>
                <a:ea typeface="+mn-ea"/>
                <a:cs typeface="+mn-cs"/>
              </a:rPr>
              <a:t>Wetlands can be</a:t>
            </a:r>
            <a:r>
              <a:rPr lang="en-CA"/>
              <a:t> </a:t>
            </a:r>
            <a:r>
              <a:rPr lang="en-CA" sz="1200" kern="1200">
                <a:solidFill>
                  <a:schemeClr val="tx1"/>
                </a:solidFill>
                <a:effectLst/>
                <a:latin typeface="+mn-lt"/>
                <a:ea typeface="+mn-ea"/>
                <a:cs typeface="+mn-cs"/>
              </a:rPr>
              <a:t>a source of water at the surface, but they also help make sure we have sustainable underground water resources during periods of droughts, which can help maintain baseflows in rivers and streams</a:t>
            </a:r>
            <a:r>
              <a:rPr lang="en-CA" sz="900" kern="1200">
                <a:solidFill>
                  <a:schemeClr val="tx1"/>
                </a:solidFill>
                <a:effectLst/>
                <a:latin typeface="+mn-lt"/>
                <a:ea typeface="+mn-ea"/>
                <a:cs typeface="+mn-cs"/>
              </a:rPr>
              <a:t> </a:t>
            </a:r>
            <a:r>
              <a:rPr lang="en-CA" sz="1200" kern="1200">
                <a:solidFill>
                  <a:schemeClr val="tx1"/>
                </a:solidFill>
                <a:effectLst/>
                <a:latin typeface="+mn-lt"/>
                <a:ea typeface="+mn-ea"/>
                <a:cs typeface="+mn-cs"/>
              </a:rPr>
              <a:t>.</a:t>
            </a:r>
            <a:r>
              <a:rPr lang="en-CA"/>
              <a:t> </a:t>
            </a:r>
            <a:endParaRPr lang="en-CA"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CA"/>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22</a:t>
            </a:fld>
            <a:endParaRPr lang="en-CA"/>
          </a:p>
        </p:txBody>
      </p:sp>
    </p:spTree>
    <p:extLst>
      <p:ext uri="{BB962C8B-B14F-4D97-AF65-F5344CB8AC3E}">
        <p14:creationId xmlns:p14="http://schemas.microsoft.com/office/powerpoint/2010/main" val="2951040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a:t>Because wetlands are depressions (“holes”) on the landscape they can “s</a:t>
            </a:r>
            <a:r>
              <a:rPr lang="en-CA" sz="1200" kern="1200">
                <a:solidFill>
                  <a:schemeClr val="tx1"/>
                </a:solidFill>
                <a:effectLst/>
                <a:latin typeface="+mn-lt"/>
                <a:ea typeface="+mn-ea"/>
                <a:cs typeface="+mn-cs"/>
              </a:rPr>
              <a:t>tore” water during floods:</a:t>
            </a:r>
            <a:r>
              <a:rPr lang="en-CA"/>
              <a:t> </a:t>
            </a:r>
            <a:endParaRPr lang="en-CA" sz="1200" kern="1200">
              <a:solidFill>
                <a:schemeClr val="tx1"/>
              </a:solidFill>
              <a:effectLst/>
              <a:latin typeface="+mn-lt"/>
              <a:ea typeface="+mn-ea"/>
              <a:cs typeface="+mn-cs"/>
            </a:endParaRPr>
          </a:p>
          <a:p>
            <a:pPr>
              <a:defRPr/>
            </a:pPr>
            <a:endParaRPr lang="en-CA"/>
          </a:p>
          <a:p>
            <a:pPr marL="228600" indent="-228600">
              <a:buFontTx/>
              <a:buAutoNum type="arabicParenR"/>
              <a:defRPr/>
            </a:pPr>
            <a:r>
              <a:rPr lang="en-CA"/>
              <a:t>Some</a:t>
            </a:r>
            <a:r>
              <a:rPr lang="en-CA" sz="1200" kern="1200">
                <a:solidFill>
                  <a:schemeClr val="tx1"/>
                </a:solidFill>
                <a:effectLst/>
                <a:latin typeface="+mn-lt"/>
                <a:ea typeface="+mn-ea"/>
                <a:cs typeface="+mn-cs"/>
              </a:rPr>
              <a:t> flood water is stored in the wetland basin, trapping the water</a:t>
            </a:r>
            <a:r>
              <a:rPr lang="en-CA"/>
              <a:t> </a:t>
            </a:r>
            <a:r>
              <a:rPr lang="en-CA" sz="1200" kern="1200">
                <a:solidFill>
                  <a:schemeClr val="tx1"/>
                </a:solidFill>
                <a:effectLst/>
                <a:latin typeface="+mn-lt"/>
                <a:ea typeface="+mn-ea"/>
                <a:cs typeface="+mn-cs"/>
              </a:rPr>
              <a:t>instead of having that water cascade down the landscape all at once. (Like a stop sign)</a:t>
            </a:r>
            <a:endParaRPr lang="en-CA" sz="1200" kern="1200">
              <a:solidFill>
                <a:schemeClr val="tx1"/>
              </a:solidFill>
              <a:effectLst/>
              <a:latin typeface="+mn-lt"/>
              <a:cs typeface="Calibri"/>
            </a:endParaRPr>
          </a:p>
          <a:p>
            <a:pPr marL="228600" indent="-228600">
              <a:buFontTx/>
              <a:buAutoNum type="arabicParenR"/>
              <a:defRPr/>
            </a:pPr>
            <a:r>
              <a:rPr lang="en-CA"/>
              <a:t>The </a:t>
            </a:r>
            <a:r>
              <a:rPr lang="en-CA" sz="1200" kern="1200">
                <a:solidFill>
                  <a:schemeClr val="tx1"/>
                </a:solidFill>
                <a:effectLst/>
                <a:latin typeface="+mn-lt"/>
                <a:ea typeface="+mn-ea"/>
                <a:cs typeface="+mn-cs"/>
              </a:rPr>
              <a:t>water that does leave wetlands is slowed down by</a:t>
            </a:r>
            <a:r>
              <a:rPr lang="en-CA"/>
              <a:t> </a:t>
            </a:r>
            <a:r>
              <a:rPr lang="en-CA" sz="1200" kern="1200">
                <a:solidFill>
                  <a:schemeClr val="tx1"/>
                </a:solidFill>
                <a:effectLst/>
                <a:latin typeface="+mn-lt"/>
                <a:ea typeface="+mn-ea"/>
                <a:cs typeface="+mn-cs"/>
              </a:rPr>
              <a:t>vegetation that act like obstacles through which the water must move to exit the wetland. (</a:t>
            </a:r>
            <a:r>
              <a:rPr lang="en-CA"/>
              <a:t>Like</a:t>
            </a:r>
            <a:r>
              <a:rPr lang="en-CA" sz="1200" kern="1200">
                <a:solidFill>
                  <a:schemeClr val="tx1"/>
                </a:solidFill>
                <a:effectLst/>
                <a:latin typeface="+mn-lt"/>
                <a:ea typeface="+mn-ea"/>
                <a:cs typeface="+mn-cs"/>
              </a:rPr>
              <a:t> a lower speed </a:t>
            </a:r>
            <a:r>
              <a:rPr lang="en-CA"/>
              <a:t>zone)</a:t>
            </a:r>
            <a:endParaRPr lang="en-CA" sz="1200" kern="1200">
              <a:solidFill>
                <a:schemeClr val="tx1"/>
              </a:solidFill>
              <a:effectLst/>
              <a:latin typeface="+mn-lt"/>
              <a:cs typeface="Calibri" panose="020F0502020204030204"/>
            </a:endParaRPr>
          </a:p>
          <a:p>
            <a:pPr marL="228600" indent="-228600">
              <a:buFontTx/>
              <a:buAutoNum type="arabicParenR"/>
              <a:defRPr/>
            </a:pPr>
            <a:r>
              <a:rPr lang="en-CA" sz="1200" kern="1200">
                <a:solidFill>
                  <a:schemeClr val="tx1"/>
                </a:solidFill>
                <a:effectLst/>
                <a:latin typeface="+mn-lt"/>
                <a:ea typeface="+mn-ea"/>
                <a:cs typeface="+mn-cs"/>
              </a:rPr>
              <a:t>Wetlands can’t totally stop floods, but by slowing down the movement of water, they reduce the damage and danger caused by floods (e.g</a:t>
            </a:r>
            <a:r>
              <a:rPr lang="en-CA"/>
              <a:t>. </a:t>
            </a:r>
            <a:r>
              <a:rPr lang="en-CA" sz="1200" kern="1200">
                <a:solidFill>
                  <a:schemeClr val="tx1"/>
                </a:solidFill>
                <a:effectLst/>
                <a:latin typeface="+mn-lt"/>
                <a:ea typeface="+mn-ea"/>
                <a:cs typeface="+mn-cs"/>
              </a:rPr>
              <a:t>keeping water out of basements).</a:t>
            </a:r>
            <a:endParaRPr lang="en-CA" sz="1200" kern="120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23</a:t>
            </a:fld>
            <a:endParaRPr lang="en-CA"/>
          </a:p>
        </p:txBody>
      </p:sp>
    </p:spTree>
    <p:extLst>
      <p:ext uri="{BB962C8B-B14F-4D97-AF65-F5344CB8AC3E}">
        <p14:creationId xmlns:p14="http://schemas.microsoft.com/office/powerpoint/2010/main" val="3075832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Have you ever wondered why it feels cooler around a body of water like a lake or wetland than in the city? </a:t>
            </a:r>
          </a:p>
          <a:p>
            <a:endParaRPr lang="en-CA"/>
          </a:p>
          <a:p>
            <a:pPr marL="228600" indent="-228600">
              <a:buAutoNum type="arabicParenR"/>
            </a:pPr>
            <a:r>
              <a:rPr lang="en-CA"/>
              <a:t>The </a:t>
            </a:r>
            <a:r>
              <a:rPr lang="en-CA" sz="1200" kern="1200">
                <a:solidFill>
                  <a:schemeClr val="tx1"/>
                </a:solidFill>
                <a:effectLst/>
                <a:latin typeface="+mn-lt"/>
                <a:ea typeface="+mn-ea"/>
                <a:cs typeface="+mn-cs"/>
              </a:rPr>
              <a:t>water in wetlands can act as a heat sink, decreasing</a:t>
            </a:r>
            <a:r>
              <a:rPr lang="en-CA"/>
              <a:t> the surface</a:t>
            </a:r>
            <a:r>
              <a:rPr lang="en-CA" sz="1200" kern="1200">
                <a:solidFill>
                  <a:schemeClr val="tx1"/>
                </a:solidFill>
                <a:effectLst/>
                <a:latin typeface="+mn-lt"/>
                <a:ea typeface="+mn-ea"/>
                <a:cs typeface="+mn-cs"/>
              </a:rPr>
              <a:t> air </a:t>
            </a:r>
            <a:r>
              <a:rPr lang="en-CA"/>
              <a:t>temperature</a:t>
            </a:r>
            <a:r>
              <a:rPr lang="en-CA" sz="1200" kern="1200">
                <a:solidFill>
                  <a:schemeClr val="tx1"/>
                </a:solidFill>
                <a:effectLst/>
                <a:latin typeface="+mn-lt"/>
                <a:ea typeface="+mn-ea"/>
                <a:cs typeface="+mn-cs"/>
              </a:rPr>
              <a:t> above wetlands relative to those of other surface types (soils, rocks, concrete</a:t>
            </a:r>
            <a:r>
              <a:rPr lang="en-CA"/>
              <a:t>, </a:t>
            </a:r>
            <a:r>
              <a:rPr lang="en-CA" sz="1200" kern="1200">
                <a:solidFill>
                  <a:schemeClr val="tx1"/>
                </a:solidFill>
                <a:effectLst/>
                <a:latin typeface="+mn-lt"/>
                <a:ea typeface="+mn-ea"/>
                <a:cs typeface="+mn-cs"/>
              </a:rPr>
              <a:t>etc.).</a:t>
            </a:r>
            <a:r>
              <a:rPr lang="en-CA"/>
              <a:t> </a:t>
            </a:r>
            <a:endParaRPr lang="en-CA" sz="1200" kern="1200">
              <a:solidFill>
                <a:schemeClr val="tx1"/>
              </a:solidFill>
              <a:effectLst/>
              <a:latin typeface="+mn-lt"/>
              <a:cs typeface="Calibri"/>
            </a:endParaRPr>
          </a:p>
          <a:p>
            <a:pPr marL="228600" indent="-228600">
              <a:buAutoNum type="arabicParenR"/>
            </a:pPr>
            <a:r>
              <a:rPr lang="en-CA"/>
              <a:t>Wetlands</a:t>
            </a:r>
            <a:r>
              <a:rPr lang="en-CA" sz="1200" kern="1200">
                <a:solidFill>
                  <a:schemeClr val="tx1"/>
                </a:solidFill>
                <a:effectLst/>
                <a:latin typeface="+mn-lt"/>
                <a:ea typeface="+mn-ea"/>
                <a:cs typeface="+mn-cs"/>
              </a:rPr>
              <a:t> have high rates of evapotranspiration. This process</a:t>
            </a:r>
            <a:r>
              <a:rPr lang="en-CA"/>
              <a:t>,</a:t>
            </a:r>
            <a:r>
              <a:rPr lang="en-CA" sz="1200" kern="1200">
                <a:solidFill>
                  <a:schemeClr val="tx1"/>
                </a:solidFill>
                <a:effectLst/>
                <a:latin typeface="+mn-lt"/>
                <a:ea typeface="+mn-ea"/>
                <a:cs typeface="+mn-cs"/>
              </a:rPr>
              <a:t> driven by the vegetation in </a:t>
            </a:r>
            <a:r>
              <a:rPr lang="en-CA"/>
              <a:t>wetlands, converts</a:t>
            </a:r>
            <a:r>
              <a:rPr lang="en-CA" sz="1200" kern="1200">
                <a:solidFill>
                  <a:schemeClr val="tx1"/>
                </a:solidFill>
                <a:effectLst/>
                <a:latin typeface="+mn-lt"/>
                <a:ea typeface="+mn-ea"/>
                <a:cs typeface="+mn-cs"/>
              </a:rPr>
              <a:t> water into gas</a:t>
            </a:r>
            <a:r>
              <a:rPr lang="en-CA"/>
              <a:t> and</a:t>
            </a:r>
            <a:r>
              <a:rPr lang="en-CA" sz="1200" kern="1200">
                <a:solidFill>
                  <a:schemeClr val="tx1"/>
                </a:solidFill>
                <a:effectLst/>
                <a:latin typeface="+mn-lt"/>
                <a:ea typeface="+mn-ea"/>
                <a:cs typeface="+mn-cs"/>
              </a:rPr>
              <a:t> </a:t>
            </a:r>
            <a:r>
              <a:rPr lang="en-CA"/>
              <a:t>increases</a:t>
            </a:r>
            <a:r>
              <a:rPr lang="en-CA" sz="1200" kern="1200">
                <a:solidFill>
                  <a:schemeClr val="tx1"/>
                </a:solidFill>
                <a:effectLst/>
                <a:latin typeface="+mn-lt"/>
                <a:ea typeface="+mn-ea"/>
                <a:cs typeface="+mn-cs"/>
              </a:rPr>
              <a:t> humidity of the atmosphere. This process uses heat energy from the air resulting in cooler air temperatures. </a:t>
            </a:r>
            <a:r>
              <a:rPr lang="en-CA" sz="900" kern="1200">
                <a:solidFill>
                  <a:schemeClr val="tx1"/>
                </a:solidFill>
                <a:effectLst/>
                <a:latin typeface="+mn-lt"/>
                <a:ea typeface="+mn-ea"/>
                <a:cs typeface="+mn-cs"/>
              </a:rPr>
              <a:t> </a:t>
            </a:r>
            <a:endParaRPr lang="en-CA" sz="900" kern="1200">
              <a:solidFill>
                <a:schemeClr val="tx1"/>
              </a:solidFill>
              <a:effectLst/>
              <a:latin typeface="+mn-lt"/>
              <a:cs typeface="Calibri"/>
            </a:endParaRPr>
          </a:p>
          <a:p>
            <a:pPr marL="228600" indent="-228600">
              <a:buAutoNum type="arabicParenR"/>
            </a:pPr>
            <a:endParaRPr lang="en-CA" sz="900" kern="1200">
              <a:solidFill>
                <a:schemeClr val="tx1"/>
              </a:solidFill>
              <a:effectLst/>
              <a:latin typeface="+mn-lt"/>
              <a:ea typeface="+mn-ea"/>
              <a:cs typeface="+mn-cs"/>
            </a:endParaRPr>
          </a:p>
          <a:p>
            <a:pPr marL="0" indent="0">
              <a:buNone/>
            </a:pPr>
            <a:r>
              <a:rPr lang="en-CA" sz="900" kern="1200">
                <a:solidFill>
                  <a:schemeClr val="tx1"/>
                </a:solidFill>
                <a:effectLst/>
                <a:latin typeface="+mn-lt"/>
                <a:ea typeface="+mn-ea"/>
                <a:cs typeface="+mn-cs"/>
              </a:rPr>
              <a:t>Ex: Just like when you sweat</a:t>
            </a:r>
            <a:endParaRPr lang="en-CA" sz="900" kern="120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24</a:t>
            </a:fld>
            <a:endParaRPr lang="en-CA"/>
          </a:p>
        </p:txBody>
      </p:sp>
    </p:spTree>
    <p:extLst>
      <p:ext uri="{BB962C8B-B14F-4D97-AF65-F5344CB8AC3E}">
        <p14:creationId xmlns:p14="http://schemas.microsoft.com/office/powerpoint/2010/main" val="1427068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r>
              <a:rPr lang="en-CA" b="1"/>
              <a:t>Important point: wetlands store carbon! </a:t>
            </a:r>
            <a:r>
              <a:rPr lang="en-CA"/>
              <a:t>They are a sink for carbon, one of the greenhouse gases causing climate change.</a:t>
            </a:r>
          </a:p>
          <a:p>
            <a:pPr fontAlgn="ctr"/>
            <a:endParaRPr lang="en-CA" b="1"/>
          </a:p>
          <a:p>
            <a:pPr lvl="0"/>
            <a:r>
              <a:rPr lang="en-CA"/>
              <a:t>But wait, what is a carbon sink?</a:t>
            </a:r>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25</a:t>
            </a:fld>
            <a:endParaRPr lang="en-CA"/>
          </a:p>
        </p:txBody>
      </p:sp>
    </p:spTree>
    <p:extLst>
      <p:ext uri="{BB962C8B-B14F-4D97-AF65-F5344CB8AC3E}">
        <p14:creationId xmlns:p14="http://schemas.microsoft.com/office/powerpoint/2010/main" val="3021303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a:t>A </a:t>
            </a:r>
            <a:r>
              <a:rPr lang="fr-CA" b="1" err="1"/>
              <a:t>carbon</a:t>
            </a:r>
            <a:r>
              <a:rPr lang="fr-CA" b="1"/>
              <a:t> </a:t>
            </a:r>
            <a:r>
              <a:rPr lang="fr-CA" b="1" err="1"/>
              <a:t>sink</a:t>
            </a:r>
            <a:r>
              <a:rPr lang="fr-CA"/>
              <a:t> </a:t>
            </a:r>
            <a:r>
              <a:rPr lang="fr-CA" err="1"/>
              <a:t>is</a:t>
            </a:r>
            <a:r>
              <a:rPr lang="fr-CA"/>
              <a:t> a </a:t>
            </a:r>
            <a:r>
              <a:rPr lang="fr-CA" err="1"/>
              <a:t>natural</a:t>
            </a:r>
            <a:r>
              <a:rPr lang="fr-CA"/>
              <a:t> </a:t>
            </a:r>
            <a:r>
              <a:rPr lang="fr-CA" err="1"/>
              <a:t>environment</a:t>
            </a:r>
            <a:r>
              <a:rPr lang="fr-CA"/>
              <a:t> </a:t>
            </a:r>
            <a:r>
              <a:rPr lang="fr-CA" err="1"/>
              <a:t>that</a:t>
            </a:r>
            <a:r>
              <a:rPr lang="fr-CA"/>
              <a:t> stores more </a:t>
            </a:r>
            <a:r>
              <a:rPr lang="fr-CA" err="1"/>
              <a:t>carbon</a:t>
            </a:r>
            <a:r>
              <a:rPr lang="fr-CA"/>
              <a:t> </a:t>
            </a:r>
            <a:r>
              <a:rPr lang="fr-CA" err="1"/>
              <a:t>than</a:t>
            </a:r>
            <a:r>
              <a:rPr lang="fr-CA"/>
              <a:t> </a:t>
            </a:r>
            <a:r>
              <a:rPr lang="fr-CA" err="1"/>
              <a:t>it</a:t>
            </a:r>
            <a:r>
              <a:rPr lang="fr-CA"/>
              <a:t> releases.</a:t>
            </a:r>
            <a:endParaRPr lang="en-US"/>
          </a:p>
          <a:p>
            <a:endParaRPr lang="fr-CA"/>
          </a:p>
          <a:p>
            <a:r>
              <a:rPr lang="fr-CA"/>
              <a:t>For </a:t>
            </a:r>
            <a:r>
              <a:rPr lang="fr-CA" err="1"/>
              <a:t>example</a:t>
            </a:r>
            <a:r>
              <a:rPr lang="fr-CA"/>
              <a:t>, a </a:t>
            </a:r>
            <a:r>
              <a:rPr lang="fr-CA" err="1"/>
              <a:t>forest</a:t>
            </a:r>
            <a:r>
              <a:rPr lang="fr-CA"/>
              <a:t> stores more </a:t>
            </a:r>
            <a:r>
              <a:rPr lang="fr-CA" err="1"/>
              <a:t>carbon</a:t>
            </a:r>
            <a:r>
              <a:rPr lang="fr-CA"/>
              <a:t> </a:t>
            </a:r>
            <a:r>
              <a:rPr lang="fr-CA" err="1"/>
              <a:t>through</a:t>
            </a:r>
            <a:r>
              <a:rPr lang="fr-CA"/>
              <a:t> </a:t>
            </a:r>
            <a:r>
              <a:rPr lang="fr-CA" err="1"/>
              <a:t>photosynthesis</a:t>
            </a:r>
            <a:r>
              <a:rPr lang="fr-CA"/>
              <a:t> in </a:t>
            </a:r>
            <a:r>
              <a:rPr lang="fr-CA" err="1"/>
              <a:t>its</a:t>
            </a:r>
            <a:r>
              <a:rPr lang="fr-CA"/>
              <a:t> </a:t>
            </a:r>
            <a:r>
              <a:rPr lang="fr-CA" err="1"/>
              <a:t>roots</a:t>
            </a:r>
            <a:r>
              <a:rPr lang="fr-CA"/>
              <a:t>, </a:t>
            </a:r>
            <a:r>
              <a:rPr lang="fr-CA" err="1"/>
              <a:t>trunk</a:t>
            </a:r>
            <a:r>
              <a:rPr lang="fr-CA"/>
              <a:t> and </a:t>
            </a:r>
            <a:r>
              <a:rPr lang="fr-CA" err="1"/>
              <a:t>leaves</a:t>
            </a:r>
            <a:r>
              <a:rPr lang="fr-CA"/>
              <a:t> </a:t>
            </a:r>
            <a:r>
              <a:rPr lang="fr-CA" err="1"/>
              <a:t>than</a:t>
            </a:r>
            <a:r>
              <a:rPr lang="fr-CA"/>
              <a:t> </a:t>
            </a:r>
            <a:r>
              <a:rPr lang="fr-CA" err="1"/>
              <a:t>it</a:t>
            </a:r>
            <a:r>
              <a:rPr lang="fr-CA"/>
              <a:t> </a:t>
            </a:r>
            <a:r>
              <a:rPr lang="fr-CA" err="1"/>
              <a:t>emits</a:t>
            </a:r>
            <a:r>
              <a:rPr lang="fr-CA"/>
              <a:t> at night, </a:t>
            </a:r>
            <a:r>
              <a:rPr lang="fr-CA" err="1"/>
              <a:t>when</a:t>
            </a:r>
            <a:r>
              <a:rPr lang="fr-CA"/>
              <a:t> </a:t>
            </a:r>
            <a:r>
              <a:rPr lang="fr-CA" err="1"/>
              <a:t>there</a:t>
            </a:r>
            <a:r>
              <a:rPr lang="fr-CA"/>
              <a:t> </a:t>
            </a:r>
            <a:r>
              <a:rPr lang="fr-CA" err="1"/>
              <a:t>is</a:t>
            </a:r>
            <a:r>
              <a:rPr lang="fr-CA"/>
              <a:t> no sunlight to </a:t>
            </a:r>
            <a:r>
              <a:rPr lang="fr-CA" err="1"/>
              <a:t>complete</a:t>
            </a:r>
            <a:r>
              <a:rPr lang="fr-CA"/>
              <a:t> </a:t>
            </a:r>
            <a:r>
              <a:rPr lang="fr-CA" err="1"/>
              <a:t>photosynthesis</a:t>
            </a:r>
            <a:r>
              <a:rPr lang="fr-CA"/>
              <a:t>. This balance </a:t>
            </a:r>
            <a:r>
              <a:rPr lang="fr-CA" err="1"/>
              <a:t>makes</a:t>
            </a:r>
            <a:r>
              <a:rPr lang="fr-CA"/>
              <a:t> a </a:t>
            </a:r>
            <a:r>
              <a:rPr lang="fr-CA" err="1"/>
              <a:t>forest</a:t>
            </a:r>
            <a:r>
              <a:rPr lang="fr-CA"/>
              <a:t> a </a:t>
            </a:r>
            <a:r>
              <a:rPr lang="fr-CA" err="1"/>
              <a:t>carbon</a:t>
            </a:r>
            <a:r>
              <a:rPr lang="fr-CA"/>
              <a:t> </a:t>
            </a:r>
            <a:r>
              <a:rPr lang="fr-CA" err="1"/>
              <a:t>sink</a:t>
            </a:r>
            <a:r>
              <a:rPr lang="fr-CA"/>
              <a:t>.</a:t>
            </a:r>
            <a:endParaRPr lang="en-US"/>
          </a:p>
          <a:p>
            <a:endParaRPr lang="en-CA"/>
          </a:p>
          <a:p>
            <a:endParaRPr lang="fr-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26</a:t>
            </a:fld>
            <a:endParaRPr lang="en-CA"/>
          </a:p>
        </p:txBody>
      </p:sp>
    </p:spTree>
    <p:extLst>
      <p:ext uri="{BB962C8B-B14F-4D97-AF65-F5344CB8AC3E}">
        <p14:creationId xmlns:p14="http://schemas.microsoft.com/office/powerpoint/2010/main" val="2866992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err="1"/>
              <a:t>Processes</a:t>
            </a:r>
            <a:r>
              <a:rPr lang="fr-CA"/>
              <a:t> </a:t>
            </a:r>
            <a:r>
              <a:rPr lang="fr-CA" err="1"/>
              <a:t>that</a:t>
            </a:r>
            <a:r>
              <a:rPr lang="fr-CA"/>
              <a:t> release more </a:t>
            </a:r>
            <a:r>
              <a:rPr lang="fr-CA" err="1"/>
              <a:t>carbon</a:t>
            </a:r>
            <a:r>
              <a:rPr lang="fr-CA"/>
              <a:t> </a:t>
            </a:r>
            <a:r>
              <a:rPr lang="fr-CA" err="1"/>
              <a:t>into</a:t>
            </a:r>
            <a:r>
              <a:rPr lang="fr-CA"/>
              <a:t> the </a:t>
            </a:r>
            <a:r>
              <a:rPr lang="fr-CA" err="1"/>
              <a:t>atmosphere</a:t>
            </a:r>
            <a:r>
              <a:rPr lang="fr-CA"/>
              <a:t> </a:t>
            </a:r>
            <a:r>
              <a:rPr lang="fr-CA" err="1"/>
              <a:t>than</a:t>
            </a:r>
            <a:r>
              <a:rPr lang="fr-CA"/>
              <a:t> </a:t>
            </a:r>
            <a:r>
              <a:rPr lang="fr-CA" err="1"/>
              <a:t>they</a:t>
            </a:r>
            <a:r>
              <a:rPr lang="fr-CA"/>
              <a:t> </a:t>
            </a:r>
            <a:r>
              <a:rPr lang="fr-CA" err="1"/>
              <a:t>absorb</a:t>
            </a:r>
            <a:r>
              <a:rPr lang="fr-CA"/>
              <a:t> are </a:t>
            </a:r>
            <a:r>
              <a:rPr lang="fr-CA" err="1"/>
              <a:t>called</a:t>
            </a:r>
            <a:r>
              <a:rPr lang="fr-CA"/>
              <a:t> </a:t>
            </a:r>
            <a:r>
              <a:rPr lang="fr-CA" b="1" err="1"/>
              <a:t>carbon</a:t>
            </a:r>
            <a:r>
              <a:rPr lang="fr-CA" b="1"/>
              <a:t> sources</a:t>
            </a:r>
            <a:r>
              <a:rPr lang="fr-CA"/>
              <a:t>. Our </a:t>
            </a:r>
            <a:r>
              <a:rPr lang="fr-CA" err="1"/>
              <a:t>activities</a:t>
            </a:r>
            <a:r>
              <a:rPr lang="fr-CA"/>
              <a:t> and lifestyle release a lot of </a:t>
            </a:r>
            <a:r>
              <a:rPr lang="fr-CA" err="1"/>
              <a:t>carbon</a:t>
            </a:r>
            <a:r>
              <a:rPr lang="fr-CA"/>
              <a:t> </a:t>
            </a:r>
            <a:r>
              <a:rPr lang="fr-CA" err="1"/>
              <a:t>into</a:t>
            </a:r>
            <a:r>
              <a:rPr lang="fr-CA"/>
              <a:t> the </a:t>
            </a:r>
            <a:r>
              <a:rPr lang="fr-CA" err="1"/>
              <a:t>atmosphere</a:t>
            </a:r>
            <a:r>
              <a:rPr lang="fr-CA"/>
              <a:t>. </a:t>
            </a:r>
            <a:r>
              <a:rPr lang="fr-CA" err="1"/>
              <a:t>Examples</a:t>
            </a:r>
            <a:r>
              <a:rPr lang="fr-CA"/>
              <a:t> </a:t>
            </a:r>
            <a:r>
              <a:rPr lang="fr-CA" err="1"/>
              <a:t>include</a:t>
            </a:r>
            <a:r>
              <a:rPr lang="fr-CA"/>
              <a:t>: </a:t>
            </a:r>
            <a:r>
              <a:rPr lang="fr-CA" err="1"/>
              <a:t>burning</a:t>
            </a:r>
            <a:r>
              <a:rPr lang="fr-CA"/>
              <a:t> </a:t>
            </a:r>
            <a:r>
              <a:rPr lang="fr-CA" err="1"/>
              <a:t>coal</a:t>
            </a:r>
            <a:r>
              <a:rPr lang="fr-CA"/>
              <a:t> to </a:t>
            </a:r>
            <a:r>
              <a:rPr lang="fr-CA" err="1"/>
              <a:t>make</a:t>
            </a:r>
            <a:r>
              <a:rPr lang="fr-CA"/>
              <a:t> </a:t>
            </a:r>
            <a:r>
              <a:rPr lang="fr-CA" err="1"/>
              <a:t>electricity</a:t>
            </a:r>
            <a:r>
              <a:rPr lang="fr-CA"/>
              <a:t>, </a:t>
            </a:r>
            <a:r>
              <a:rPr lang="fr-CA" err="1"/>
              <a:t>using</a:t>
            </a:r>
            <a:r>
              <a:rPr lang="fr-CA"/>
              <a:t> gas-powered </a:t>
            </a:r>
            <a:r>
              <a:rPr lang="fr-CA" err="1"/>
              <a:t>vehicles</a:t>
            </a:r>
            <a:r>
              <a:rPr lang="fr-CA"/>
              <a:t>, and </a:t>
            </a:r>
            <a:r>
              <a:rPr lang="fr-CA" err="1"/>
              <a:t>food</a:t>
            </a:r>
            <a:r>
              <a:rPr lang="fr-CA"/>
              <a:t> </a:t>
            </a:r>
            <a:r>
              <a:rPr lang="fr-CA" err="1"/>
              <a:t>waste</a:t>
            </a:r>
            <a:r>
              <a:rPr lang="fr-CA"/>
              <a:t> fermentation in </a:t>
            </a:r>
            <a:r>
              <a:rPr lang="fr-CA" err="1"/>
              <a:t>garbage</a:t>
            </a:r>
            <a:r>
              <a:rPr lang="fr-CA"/>
              <a:t> dumps. </a:t>
            </a:r>
            <a:endParaRPr lang="fr-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27</a:t>
            </a:fld>
            <a:endParaRPr lang="en-CA"/>
          </a:p>
        </p:txBody>
      </p:sp>
    </p:spTree>
    <p:extLst>
      <p:ext uri="{BB962C8B-B14F-4D97-AF65-F5344CB8AC3E}">
        <p14:creationId xmlns:p14="http://schemas.microsoft.com/office/powerpoint/2010/main" val="1280005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cs typeface="Calibri"/>
              </a:rPr>
              <a:t>It actually has to do with dead plants!</a:t>
            </a:r>
          </a:p>
        </p:txBody>
      </p:sp>
      <p:sp>
        <p:nvSpPr>
          <p:cNvPr id="4" name="Slide Number Placeholder 3"/>
          <p:cNvSpPr>
            <a:spLocks noGrp="1"/>
          </p:cNvSpPr>
          <p:nvPr>
            <p:ph type="sldNum" sz="quarter" idx="5"/>
          </p:nvPr>
        </p:nvSpPr>
        <p:spPr/>
        <p:txBody>
          <a:bodyPr/>
          <a:lstStyle/>
          <a:p>
            <a:fld id="{F258CE60-DB4C-4F91-8E48-569AC11F1786}" type="slidenum">
              <a:rPr lang="en-CA" smtClean="0"/>
              <a:t>28</a:t>
            </a:fld>
            <a:endParaRPr lang="en-CA"/>
          </a:p>
        </p:txBody>
      </p:sp>
    </p:spTree>
    <p:extLst>
      <p:ext uri="{BB962C8B-B14F-4D97-AF65-F5344CB8AC3E}">
        <p14:creationId xmlns:p14="http://schemas.microsoft.com/office/powerpoint/2010/main" val="8081822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kern="1200" dirty="0">
                <a:solidFill>
                  <a:schemeClr val="tx1"/>
                </a:solidFill>
                <a:effectLst/>
                <a:latin typeface="+mn-lt"/>
                <a:ea typeface="+mn-ea"/>
                <a:cs typeface="+mn-cs"/>
              </a:rPr>
              <a:t>On land, when a plant dies, it falls to the ground, starts to decompose and this decomposition process release carbon dioxide into the air. For example, you can imagine it’s the end of autumn, the maples leaves are falling from their trees. Once they hit the ground, these dead leaves start to decompose and release carbon dioxide into the air. Underwater it’s a different story. In wetlands, dead plants sink underwater but they don’t fully decompose, and this stops carbon from being released. </a:t>
            </a:r>
            <a:endParaRPr lang="en-CA" sz="1200" b="0" i="0" u="sng"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29</a:t>
            </a:fld>
            <a:endParaRPr lang="en-CA"/>
          </a:p>
        </p:txBody>
      </p:sp>
    </p:spTree>
    <p:extLst>
      <p:ext uri="{BB962C8B-B14F-4D97-AF65-F5344CB8AC3E}">
        <p14:creationId xmlns:p14="http://schemas.microsoft.com/office/powerpoint/2010/main" val="1366151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Temperatures have increased in all regions of Canada and in the surrounding oceans. Since 1948, when nationwide records became available, Canada’s annual average temperature over land has warmed by a best estimate of 1.7°C, with higher temperature increases observed in the North, the Prairies, and northern British Columbia. Annual average temperature over northern Canada increased by 2.3°C. Both past and future warming in Canada is, on average, about double the magnitude of global warming. Northern Canada has warmed and will continue to warm at even more than double the global rate. </a:t>
            </a:r>
            <a:endParaRPr lang="en-US">
              <a:cs typeface="Calibri"/>
            </a:endParaRPr>
          </a:p>
          <a:p>
            <a:endParaRPr lang="en-US">
              <a:cs typeface="Calibri"/>
            </a:endParaRPr>
          </a:p>
          <a:p>
            <a:r>
              <a:rPr lang="en-US"/>
              <a:t>This finding was reported in Canada's Changing Climate 2019, a government study commissioned by Environment and Climate Change Canada. </a:t>
            </a:r>
            <a:r>
              <a:rPr lang="en-US" b="1"/>
              <a:t>Find the report here: </a:t>
            </a:r>
            <a:r>
              <a:rPr lang="en-US">
                <a:hlinkClick r:id="rId3"/>
              </a:rPr>
              <a:t>https://changingclimate.ca/CCCR2019</a:t>
            </a:r>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3</a:t>
            </a:fld>
            <a:endParaRPr lang="en-CA"/>
          </a:p>
        </p:txBody>
      </p:sp>
    </p:spTree>
    <p:extLst>
      <p:ext uri="{BB962C8B-B14F-4D97-AF65-F5344CB8AC3E}">
        <p14:creationId xmlns:p14="http://schemas.microsoft.com/office/powerpoint/2010/main" val="779879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don’t these plants fully decompose underwater? Why is decomposition so slow underwater? On land, there is oxygen available for decomposition. Underwater there is little to no oxygen available, which makes decomposition </a:t>
            </a:r>
            <a:r>
              <a:rPr lang="en-US" sz="1200" i="1" kern="1200" dirty="0">
                <a:solidFill>
                  <a:schemeClr val="tx1"/>
                </a:solidFill>
                <a:effectLst/>
                <a:latin typeface="+mn-lt"/>
                <a:ea typeface="+mn-ea"/>
                <a:cs typeface="+mn-cs"/>
              </a:rPr>
              <a:t>very</a:t>
            </a:r>
            <a:r>
              <a:rPr lang="en-US" sz="1200" kern="1200" dirty="0">
                <a:solidFill>
                  <a:schemeClr val="tx1"/>
                </a:solidFill>
                <a:effectLst/>
                <a:latin typeface="+mn-lt"/>
                <a:ea typeface="+mn-ea"/>
                <a:cs typeface="+mn-cs"/>
              </a:rPr>
              <a:t> slow. Over time, all of these dead plants accumulate at the bottom of the wetland, holding on to carbon. </a:t>
            </a:r>
            <a:endParaRPr lang="en-CA" sz="1200" kern="1200" dirty="0">
              <a:solidFill>
                <a:schemeClr val="tx1"/>
              </a:solidFill>
              <a:effectLst/>
              <a:latin typeface="+mn-lt"/>
              <a:ea typeface="+mn-ea"/>
              <a:cs typeface="+mn-cs"/>
            </a:endParaRPr>
          </a:p>
          <a:p>
            <a:pPr rtl="0" fontAlgn="base"/>
            <a:endParaRPr lang="en-CA" sz="1200" b="0" i="0" u="non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30</a:t>
            </a:fld>
            <a:endParaRPr lang="en-CA"/>
          </a:p>
        </p:txBody>
      </p:sp>
    </p:spTree>
    <p:extLst>
      <p:ext uri="{BB962C8B-B14F-4D97-AF65-F5344CB8AC3E}">
        <p14:creationId xmlns:p14="http://schemas.microsoft.com/office/powerpoint/2010/main" val="12752917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So to sum up wetland plants absorb carbon dioxide from the air as they grow, then when they die all that carbon they took in doesn’t get released back into the air. Instead the plant sinks underwater, where they can’t fully decompose, and all that carbon is held within it. </a:t>
            </a:r>
            <a:endParaRPr lang="en-CA" sz="1200" b="0" kern="1200" dirty="0">
              <a:solidFill>
                <a:schemeClr val="tx1"/>
              </a:solidFill>
              <a:effectLst/>
              <a:latin typeface="+mn-lt"/>
              <a:ea typeface="+mn-ea"/>
              <a:cs typeface="+mn-cs"/>
            </a:endParaRPr>
          </a:p>
          <a:p>
            <a:endParaRPr lang="en-CA" dirty="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31</a:t>
            </a:fld>
            <a:endParaRPr lang="en-CA"/>
          </a:p>
        </p:txBody>
      </p:sp>
    </p:spTree>
    <p:extLst>
      <p:ext uri="{BB962C8B-B14F-4D97-AF65-F5344CB8AC3E}">
        <p14:creationId xmlns:p14="http://schemas.microsoft.com/office/powerpoint/2010/main" val="1307178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a:t>Wetlands are a massive carbon sink – they store more carbon than boreal forests, tropical forests and temperate grasslands. </a:t>
            </a:r>
            <a:endParaRPr lang="en-US">
              <a:cs typeface="Calibri"/>
            </a:endParaRPr>
          </a:p>
          <a:p>
            <a:pPr>
              <a:defRPr/>
            </a:pPr>
            <a:endParaRPr lang="en-CA">
              <a:cs typeface="Calibri"/>
            </a:endParaRPr>
          </a:p>
          <a:p>
            <a:pPr>
              <a:defRPr/>
            </a:pPr>
            <a:r>
              <a:rPr lang="en-CA"/>
              <a:t>In wetlands, some carbon is stored in the plants, but the majority is trapped in soil. This is because of slow decomposition rates, which lead to the buildup and storage of large amounts of carbon in wetland soil and sediment. When wetland plants die in the water, where there is much less oxygen than on land, the decomposition of the plant material (carbon) is very slow.</a:t>
            </a:r>
          </a:p>
          <a:p>
            <a:endParaRPr lang="en-CA">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32</a:t>
            </a:fld>
            <a:endParaRPr lang="en-CA"/>
          </a:p>
        </p:txBody>
      </p:sp>
    </p:spTree>
    <p:extLst>
      <p:ext uri="{BB962C8B-B14F-4D97-AF65-F5344CB8AC3E}">
        <p14:creationId xmlns:p14="http://schemas.microsoft.com/office/powerpoint/2010/main" val="16459207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What are peatlands? Peatlands are a type of wetland that accumulate peat (partially dead plant material)</a:t>
            </a:r>
            <a:endParaRPr lang="en-CA">
              <a:cs typeface="Calibri"/>
            </a:endParaRPr>
          </a:p>
          <a:p>
            <a:endParaRPr lang="en-CA">
              <a:cs typeface="Calibri"/>
            </a:endParaRPr>
          </a:p>
          <a:p>
            <a:r>
              <a:rPr lang="en-CA">
                <a:cs typeface="Calibri"/>
              </a:rPr>
              <a:t>In </a:t>
            </a:r>
            <a:r>
              <a:rPr lang="en-CA"/>
              <a:t>peatlands</a:t>
            </a:r>
            <a:r>
              <a:rPr lang="en-CA" sz="1200" kern="1200">
                <a:solidFill>
                  <a:schemeClr val="tx1"/>
                </a:solidFill>
                <a:effectLst/>
                <a:latin typeface="+mn-lt"/>
                <a:ea typeface="+mn-ea"/>
                <a:cs typeface="+mn-cs"/>
              </a:rPr>
              <a:t>, decomposition is</a:t>
            </a:r>
            <a:r>
              <a:rPr lang="en-CA"/>
              <a:t> very</a:t>
            </a:r>
            <a:r>
              <a:rPr lang="en-CA" sz="1200" kern="1200">
                <a:solidFill>
                  <a:schemeClr val="tx1"/>
                </a:solidFill>
                <a:effectLst/>
                <a:latin typeface="+mn-lt"/>
                <a:ea typeface="+mn-ea"/>
                <a:cs typeface="+mn-cs"/>
              </a:rPr>
              <a:t> slow</a:t>
            </a:r>
            <a:r>
              <a:rPr lang="en-CA"/>
              <a:t>.</a:t>
            </a:r>
            <a:r>
              <a:rPr lang="en-CA" sz="1200" kern="1200">
                <a:solidFill>
                  <a:schemeClr val="tx1"/>
                </a:solidFill>
                <a:effectLst/>
                <a:latin typeface="+mn-lt"/>
                <a:ea typeface="+mn-ea"/>
                <a:cs typeface="+mn-cs"/>
              </a:rPr>
              <a:t> </a:t>
            </a:r>
            <a:r>
              <a:rPr lang="en-CA"/>
              <a:t>Over</a:t>
            </a:r>
            <a:r>
              <a:rPr lang="en-CA" sz="1200" kern="1200">
                <a:solidFill>
                  <a:schemeClr val="tx1"/>
                </a:solidFill>
                <a:effectLst/>
                <a:latin typeface="+mn-lt"/>
                <a:ea typeface="+mn-ea"/>
                <a:cs typeface="+mn-cs"/>
              </a:rPr>
              <a:t> thousands of years </a:t>
            </a:r>
            <a:r>
              <a:rPr lang="en-CA"/>
              <a:t>dead plant material (carbon) </a:t>
            </a:r>
            <a:r>
              <a:rPr lang="en-CA" sz="1200" kern="1200">
                <a:solidFill>
                  <a:schemeClr val="tx1"/>
                </a:solidFill>
                <a:effectLst/>
                <a:latin typeface="+mn-lt"/>
                <a:ea typeface="+mn-ea"/>
                <a:cs typeface="+mn-cs"/>
              </a:rPr>
              <a:t>accumulates, more than </a:t>
            </a:r>
            <a:r>
              <a:rPr lang="en-CA"/>
              <a:t>in </a:t>
            </a:r>
            <a:r>
              <a:rPr lang="en-CA" sz="1200" kern="1200">
                <a:solidFill>
                  <a:schemeClr val="tx1"/>
                </a:solidFill>
                <a:effectLst/>
                <a:latin typeface="+mn-lt"/>
                <a:ea typeface="+mn-ea"/>
                <a:cs typeface="+mn-cs"/>
              </a:rPr>
              <a:t>any other ecosystems.</a:t>
            </a:r>
            <a:r>
              <a:rPr lang="en-CA"/>
              <a:t> </a:t>
            </a:r>
            <a:endParaRPr lang="en-CA">
              <a:cs typeface="Calibri"/>
            </a:endParaRPr>
          </a:p>
          <a:p>
            <a:endParaRPr lang="en-CA"/>
          </a:p>
          <a:p>
            <a:r>
              <a:rPr lang="en-CA"/>
              <a:t>Fun fact: the peatlands in northern Canada have cooler temperatures which further slow down decomposition and increase carbon sequestration.</a:t>
            </a:r>
            <a:endParaRPr lang="en-CA">
              <a:cs typeface="Calibri"/>
            </a:endParaRPr>
          </a:p>
          <a:p>
            <a:endParaRPr lang="en-CA">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33</a:t>
            </a:fld>
            <a:endParaRPr lang="en-CA"/>
          </a:p>
        </p:txBody>
      </p:sp>
    </p:spTree>
    <p:extLst>
      <p:ext uri="{BB962C8B-B14F-4D97-AF65-F5344CB8AC3E}">
        <p14:creationId xmlns:p14="http://schemas.microsoft.com/office/powerpoint/2010/main" val="3354548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Blue carbon</a:t>
            </a:r>
            <a:r>
              <a:rPr lang="en-CA" dirty="0"/>
              <a:t> is the term for carbon captured by the world's coastal and marine ecosystems (examples: mangroves, salt marshes, seagrass meadows). As sea levels rise, coastal ecosystems build upward, constantly accumulating carbon. Carbon is captured through 1) plants that grow rapidly to keep their heads above water, and 2) in the dead plant matter that continues to accumulate underwater. This makes coastal wetlands a powerful carbon sink.</a:t>
            </a:r>
            <a:endParaRPr lang="en-US" dirty="0"/>
          </a:p>
          <a:p>
            <a:endParaRPr lang="en-CA" dirty="0">
              <a:cs typeface="Calibri"/>
            </a:endParaRPr>
          </a:p>
          <a:p>
            <a:r>
              <a:rPr lang="en-CA" dirty="0">
                <a:cs typeface="Calibri"/>
              </a:rPr>
              <a:t>---------------------------</a:t>
            </a:r>
            <a:endParaRPr lang="en-CA" dirty="0"/>
          </a:p>
          <a:p>
            <a:endParaRPr lang="en-CA" dirty="0">
              <a:cs typeface="Calibri"/>
            </a:endParaRPr>
          </a:p>
          <a:p>
            <a:r>
              <a:rPr lang="en-CA" b="1" dirty="0">
                <a:cs typeface="Calibri"/>
              </a:rPr>
              <a:t>Extra background information:</a:t>
            </a:r>
            <a:r>
              <a:rPr lang="en-CA" dirty="0">
                <a:cs typeface="Calibri"/>
              </a:rPr>
              <a:t> There are a few other reasons why coastal wetlands capture carbon at a high rate. 1) Sulfate</a:t>
            </a:r>
            <a:r>
              <a:rPr lang="en-CA" dirty="0"/>
              <a:t> ions in seawater limit methane emissions. 2) Large amounts of carbon are transferred to coastal wetlands from the ocean via sediment.</a:t>
            </a:r>
            <a:endParaRPr lang="en-US" dirty="0">
              <a:cs typeface="Calibri"/>
            </a:endParaRPr>
          </a:p>
          <a:p>
            <a:endParaRPr lang="en-CA" dirty="0"/>
          </a:p>
          <a:p>
            <a:pPr>
              <a:defRPr/>
            </a:pPr>
            <a:r>
              <a:rPr lang="en-CA" b="1" dirty="0"/>
              <a:t>Background science on how seawater limits methane emissions: </a:t>
            </a:r>
            <a:r>
              <a:rPr lang="en-CA" dirty="0">
                <a:hlinkClick r:id="rId3"/>
              </a:rPr>
              <a:t>https://www.ncbi.nlm.nih.gov/pmc/articles/PMC5607314/</a:t>
            </a:r>
            <a:r>
              <a:rPr lang="en-CA" dirty="0"/>
              <a:t>  "In saline wetlands, including salt marshes, saline mangroves, and seagrass beds, CH4 emissions are typically minor because abundant sulfate ion in seawater limits microbial CH4 production and emission"</a:t>
            </a:r>
            <a:endParaRPr lang="en-CA" dirty="0">
              <a:cs typeface="Calibri"/>
              <a:hlinkClick r:id="rId3"/>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34</a:t>
            </a:fld>
            <a:endParaRPr lang="en-CA"/>
          </a:p>
        </p:txBody>
      </p:sp>
    </p:spTree>
    <p:extLst>
      <p:ext uri="{BB962C8B-B14F-4D97-AF65-F5344CB8AC3E}">
        <p14:creationId xmlns:p14="http://schemas.microsoft.com/office/powerpoint/2010/main" val="3361051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Recall for students: </a:t>
            </a:r>
            <a:r>
              <a:rPr lang="en-US" b="1">
                <a:cs typeface="Calibri"/>
              </a:rPr>
              <a:t>carbon sinks</a:t>
            </a:r>
            <a:r>
              <a:rPr lang="en-US">
                <a:cs typeface="Calibri"/>
              </a:rPr>
              <a:t> capture more carbon than they release, and </a:t>
            </a:r>
            <a:r>
              <a:rPr lang="en-US" b="1">
                <a:cs typeface="Calibri"/>
              </a:rPr>
              <a:t>carbon sources</a:t>
            </a:r>
            <a:r>
              <a:rPr lang="en-US">
                <a:cs typeface="Calibri"/>
              </a:rPr>
              <a:t> release more carbon than they capture. </a:t>
            </a:r>
          </a:p>
        </p:txBody>
      </p:sp>
      <p:sp>
        <p:nvSpPr>
          <p:cNvPr id="4" name="Slide Number Placeholder 3"/>
          <p:cNvSpPr>
            <a:spLocks noGrp="1"/>
          </p:cNvSpPr>
          <p:nvPr>
            <p:ph type="sldNum" sz="quarter" idx="5"/>
          </p:nvPr>
        </p:nvSpPr>
        <p:spPr/>
        <p:txBody>
          <a:bodyPr/>
          <a:lstStyle/>
          <a:p>
            <a:fld id="{F258CE60-DB4C-4F91-8E48-569AC11F1786}" type="slidenum">
              <a:rPr lang="en-CA" smtClean="0"/>
              <a:t>35</a:t>
            </a:fld>
            <a:endParaRPr lang="en-CA"/>
          </a:p>
        </p:txBody>
      </p:sp>
    </p:spTree>
    <p:extLst>
      <p:ext uri="{BB962C8B-B14F-4D97-AF65-F5344CB8AC3E}">
        <p14:creationId xmlns:p14="http://schemas.microsoft.com/office/powerpoint/2010/main" val="1387732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Explanation: </a:t>
            </a:r>
          </a:p>
          <a:p>
            <a:r>
              <a:rPr lang="en-CA"/>
              <a:t>Why? When water is removed, the soil that stored all the carbon is exposed to air (and oxygen), and now bacteria get to work decomposing all of the dead plant material and releasing carbon into the atmosphere as a result. The bacteria involved in decomposition are only active when exposed to oxygen. That's why draining wetlands and exposing the carbon-rich soil underneath is something we want to avoid. Wetlands are important carbon sinks and we need to conserve them.</a:t>
            </a:r>
          </a:p>
          <a:p>
            <a:endParaRPr lang="en-CA"/>
          </a:p>
          <a:p>
            <a:r>
              <a:rPr lang="en-CA" b="1"/>
              <a:t>More information on turning wetlands from carbon sinks to carbon sources: </a:t>
            </a:r>
            <a:r>
              <a:rPr lang="en-US">
                <a:hlinkClick r:id="rId3"/>
              </a:rPr>
              <a:t>https://link.springer.com/article/10.1007/s13157-018-1023-8#ref-CR147</a:t>
            </a:r>
            <a:r>
              <a:rPr lang="en-US"/>
              <a:t> "</a:t>
            </a:r>
            <a:r>
              <a:rPr lang="en-US" sz="1200" b="0" i="0" kern="1200">
                <a:solidFill>
                  <a:schemeClr val="tx1"/>
                </a:solidFill>
                <a:effectLst/>
                <a:latin typeface="+mn-lt"/>
                <a:ea typeface="+mn-ea"/>
                <a:cs typeface="+mn-cs"/>
              </a:rPr>
              <a:t>Drying wetland soils increases microbial decomposition of stored organic </a:t>
            </a:r>
            <a:r>
              <a:rPr lang="en-US"/>
              <a:t>carbon</a:t>
            </a:r>
            <a:r>
              <a:rPr lang="en-US" sz="1200" b="0" i="0" kern="1200">
                <a:solidFill>
                  <a:schemeClr val="tx1"/>
                </a:solidFill>
                <a:effectLst/>
                <a:latin typeface="+mn-lt"/>
                <a:ea typeface="+mn-ea"/>
                <a:cs typeface="+mn-cs"/>
              </a:rPr>
              <a:t> causing these natural sinks to become sources of CO</a:t>
            </a:r>
            <a:r>
              <a:rPr lang="en-US" sz="1200" b="0" i="0" kern="1200" baseline="-25000">
                <a:solidFill>
                  <a:schemeClr val="tx1"/>
                </a:solidFill>
                <a:effectLst/>
                <a:latin typeface="+mn-lt"/>
                <a:ea typeface="+mn-ea"/>
                <a:cs typeface="+mn-cs"/>
              </a:rPr>
              <a:t>2</a:t>
            </a:r>
            <a:r>
              <a:rPr lang="en-US" sz="1200" b="0" i="0" kern="1200">
                <a:solidFill>
                  <a:schemeClr val="tx1"/>
                </a:solidFill>
                <a:effectLst/>
                <a:latin typeface="+mn-lt"/>
                <a:ea typeface="+mn-ea"/>
                <a:cs typeface="+mn-cs"/>
              </a:rPr>
              <a:t> </a:t>
            </a:r>
            <a:r>
              <a:rPr lang="en-US"/>
              <a:t>emissions". </a:t>
            </a:r>
            <a:endParaRPr lang="en-US">
              <a:cs typeface="Calibri"/>
            </a:endParaRPr>
          </a:p>
          <a:p>
            <a:endParaRPr lang="en-US">
              <a:cs typeface="Calibri"/>
            </a:endParaRPr>
          </a:p>
          <a:p>
            <a:endParaRPr lang="en-CA"/>
          </a:p>
          <a:p>
            <a:endParaRPr lang="en-CA">
              <a:cs typeface="Calibri" panose="020F0502020204030204"/>
            </a:endParaRPr>
          </a:p>
          <a:p>
            <a:endParaRPr lang="en-CA" b="1">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36</a:t>
            </a:fld>
            <a:endParaRPr lang="en-CA"/>
          </a:p>
        </p:txBody>
      </p:sp>
    </p:spTree>
    <p:extLst>
      <p:ext uri="{BB962C8B-B14F-4D97-AF65-F5344CB8AC3E}">
        <p14:creationId xmlns:p14="http://schemas.microsoft.com/office/powerpoint/2010/main" val="2617899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37</a:t>
            </a:fld>
            <a:endParaRPr lang="en-CA"/>
          </a:p>
        </p:txBody>
      </p:sp>
    </p:spTree>
    <p:extLst>
      <p:ext uri="{BB962C8B-B14F-4D97-AF65-F5344CB8AC3E}">
        <p14:creationId xmlns:p14="http://schemas.microsoft.com/office/powerpoint/2010/main" val="23376531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Many animals depend on wetlands for habitat, food, and reproduction. The number of consecutive days per year that a wetland is wet determines which animals will live in or visit the wetland. For example, a duck may need 100 days of water at their wetland to complete a breeding cycle. </a:t>
            </a:r>
          </a:p>
        </p:txBody>
      </p:sp>
      <p:sp>
        <p:nvSpPr>
          <p:cNvPr id="4" name="Slide Number Placeholder 3"/>
          <p:cNvSpPr>
            <a:spLocks noGrp="1"/>
          </p:cNvSpPr>
          <p:nvPr>
            <p:ph type="sldNum" sz="quarter" idx="5"/>
          </p:nvPr>
        </p:nvSpPr>
        <p:spPr/>
        <p:txBody>
          <a:bodyPr/>
          <a:lstStyle/>
          <a:p>
            <a:fld id="{F258CE60-DB4C-4F91-8E48-569AC11F1786}" type="slidenum">
              <a:rPr lang="en-CA" smtClean="0"/>
              <a:t>38</a:t>
            </a:fld>
            <a:endParaRPr lang="en-CA"/>
          </a:p>
        </p:txBody>
      </p:sp>
    </p:spTree>
    <p:extLst>
      <p:ext uri="{BB962C8B-B14F-4D97-AF65-F5344CB8AC3E}">
        <p14:creationId xmlns:p14="http://schemas.microsoft.com/office/powerpoint/2010/main" val="10999487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Wetlands’ wet periods, also called hydroperiods, are being affected by climate change. These impacts will be different across Canada -- it is expected that some wetlands will have shorter wet periods due to drought, while other wetlands will have longer wet periods due to increased rainfall/flooding. </a:t>
            </a:r>
            <a:endParaRPr lang="en-US">
              <a:cs typeface="Calibri"/>
            </a:endParaRPr>
          </a:p>
          <a:p>
            <a:endParaRPr lang="en-CA"/>
          </a:p>
          <a:p>
            <a:r>
              <a:rPr lang="en-CA"/>
              <a:t>Consistent weather patterns will no longer be reliable as climate change causes more extreme and fluctuating weather conditions; this inconsistency puts many plants and animals at risk. For example, a duck may need 100 days of water at their wetland to complete a breeding cycle. If their wetland dries up early, they might not have time to raise their young.</a:t>
            </a:r>
            <a:endParaRPr lang="en-CA">
              <a:cs typeface="Calibri"/>
            </a:endParaRPr>
          </a:p>
          <a:p>
            <a:endParaRPr lang="en-CA">
              <a:cs typeface="Calibri"/>
            </a:endParaRPr>
          </a:p>
          <a:p>
            <a:r>
              <a:rPr lang="en-CA" b="1">
                <a:cs typeface="Calibri"/>
              </a:rPr>
              <a:t>More information on climate change affecting wetland and waterfowl loss: </a:t>
            </a:r>
            <a:r>
              <a:rPr lang="en-CA">
                <a:hlinkClick r:id="rId3"/>
              </a:rPr>
              <a:t>https://www.sciencedaily.com/releases/2010/02/100201145432.htm</a:t>
            </a:r>
            <a:endParaRPr lang="en-CA"/>
          </a:p>
          <a:p>
            <a:endParaRPr lang="en-CA"/>
          </a:p>
          <a:p>
            <a:endParaRPr lang="en-CA">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39</a:t>
            </a:fld>
            <a:endParaRPr lang="en-CA"/>
          </a:p>
        </p:txBody>
      </p:sp>
    </p:spTree>
    <p:extLst>
      <p:ext uri="{BB962C8B-B14F-4D97-AF65-F5344CB8AC3E}">
        <p14:creationId xmlns:p14="http://schemas.microsoft.com/office/powerpoint/2010/main" val="2921962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Where do Canada’s emissions come from? </a:t>
            </a:r>
            <a:r>
              <a:rPr lang="en-US"/>
              <a:t>It's important</a:t>
            </a:r>
            <a:r>
              <a:rPr lang="en-US" sz="1200" b="0" i="0" kern="1200">
                <a:solidFill>
                  <a:schemeClr val="tx1"/>
                </a:solidFill>
                <a:effectLst/>
                <a:latin typeface="+mn-lt"/>
                <a:ea typeface="+mn-ea"/>
                <a:cs typeface="+mn-cs"/>
              </a:rPr>
              <a:t> to know the sources so we can find solutions.</a:t>
            </a:r>
          </a:p>
          <a:p>
            <a:endParaRPr lang="en-US">
              <a:cs typeface="Calibri"/>
            </a:endParaRPr>
          </a:p>
          <a:p>
            <a:r>
              <a:rPr lang="en-US"/>
              <a:t>This pie chart displays the breakdown of Canada’s GHG emissions in 2018 by the following seven economic sectors: Oil and Gas, Electricity, Transportation, Heavy Industry, Buildings, Agriculture and Waste &amp; Others. The total GHG emissions equals 729 (Mt CO2 eq.).</a:t>
            </a:r>
            <a:endParaRPr lang="en-US">
              <a:cs typeface="Calibri"/>
            </a:endParaRPr>
          </a:p>
          <a:p>
            <a:endParaRPr lang="en-US">
              <a:cs typeface="Calibri"/>
            </a:endParaRPr>
          </a:p>
          <a:p>
            <a:r>
              <a:rPr lang="en-US" sz="1200" b="0" i="0" kern="1200">
                <a:solidFill>
                  <a:schemeClr val="tx1"/>
                </a:solidFill>
                <a:effectLst/>
                <a:latin typeface="+mn-lt"/>
                <a:ea typeface="+mn-ea"/>
                <a:cs typeface="+mn-cs"/>
              </a:rPr>
              <a:t>Oil and Gas (26%)</a:t>
            </a:r>
          </a:p>
          <a:p>
            <a:r>
              <a:rPr lang="en-US" sz="1200" b="0" i="0" kern="1200">
                <a:solidFill>
                  <a:schemeClr val="tx1"/>
                </a:solidFill>
                <a:effectLst/>
                <a:latin typeface="+mn-lt"/>
                <a:ea typeface="+mn-ea"/>
                <a:cs typeface="+mn-cs"/>
              </a:rPr>
              <a:t>Transportation (25%)</a:t>
            </a:r>
            <a:endParaRPr lang="en-US" sz="1200" b="0" i="0" kern="1200">
              <a:solidFill>
                <a:schemeClr val="tx1"/>
              </a:solidFill>
              <a:effectLst/>
              <a:latin typeface="+mn-lt"/>
              <a:cs typeface="Calibri"/>
            </a:endParaRPr>
          </a:p>
          <a:p>
            <a:r>
              <a:rPr lang="en-US" sz="1200" b="0" i="0" kern="1200">
                <a:solidFill>
                  <a:schemeClr val="tx1"/>
                </a:solidFill>
                <a:effectLst/>
                <a:latin typeface="+mn-lt"/>
                <a:ea typeface="+mn-ea"/>
                <a:cs typeface="+mn-cs"/>
              </a:rPr>
              <a:t>Buildings (13%)</a:t>
            </a:r>
            <a:endParaRPr lang="en-US" sz="1200" b="0" i="0" kern="1200">
              <a:solidFill>
                <a:schemeClr val="tx1"/>
              </a:solidFill>
              <a:effectLst/>
              <a:latin typeface="+mn-lt"/>
              <a:cs typeface="Calibri"/>
            </a:endParaRPr>
          </a:p>
          <a:p>
            <a:r>
              <a:rPr lang="en-US" sz="1200" b="0" i="0" kern="1200">
                <a:solidFill>
                  <a:schemeClr val="tx1"/>
                </a:solidFill>
                <a:effectLst/>
                <a:latin typeface="+mn-lt"/>
                <a:ea typeface="+mn-ea"/>
                <a:cs typeface="+mn-cs"/>
              </a:rPr>
              <a:t>Heavy Industry (11%)</a:t>
            </a:r>
            <a:endParaRPr lang="en-US" sz="1200" b="0" i="0" kern="1200">
              <a:solidFill>
                <a:schemeClr val="tx1"/>
              </a:solidFill>
              <a:effectLst/>
              <a:latin typeface="+mn-lt"/>
              <a:cs typeface="Calibri" panose="020F0502020204030204"/>
            </a:endParaRPr>
          </a:p>
          <a:p>
            <a:r>
              <a:rPr lang="en-US" sz="1200" b="0" i="0" kern="1200">
                <a:solidFill>
                  <a:schemeClr val="tx1"/>
                </a:solidFill>
                <a:effectLst/>
                <a:latin typeface="+mn-lt"/>
                <a:ea typeface="+mn-ea"/>
                <a:cs typeface="+mn-cs"/>
              </a:rPr>
              <a:t>Agriculture (10%)</a:t>
            </a:r>
            <a:endParaRPr lang="en-US" sz="1200" b="0" i="0" kern="1200">
              <a:solidFill>
                <a:schemeClr val="tx1"/>
              </a:solidFill>
              <a:effectLst/>
              <a:latin typeface="+mn-lt"/>
              <a:cs typeface="Calibri"/>
            </a:endParaRPr>
          </a:p>
          <a:p>
            <a:r>
              <a:rPr lang="en-US" sz="1200" b="0" i="0" kern="1200">
                <a:solidFill>
                  <a:schemeClr val="tx1"/>
                </a:solidFill>
                <a:effectLst/>
                <a:latin typeface="+mn-lt"/>
                <a:ea typeface="+mn-ea"/>
                <a:cs typeface="+mn-cs"/>
              </a:rPr>
              <a:t>Electricity (9%)</a:t>
            </a:r>
            <a:endParaRPr lang="en-US" sz="1200" b="0" i="0" kern="1200">
              <a:solidFill>
                <a:schemeClr val="tx1"/>
              </a:solidFill>
              <a:effectLst/>
              <a:latin typeface="+mn-lt"/>
              <a:cs typeface="Calibri" panose="020F0502020204030204"/>
            </a:endParaRPr>
          </a:p>
          <a:p>
            <a:r>
              <a:rPr lang="en-US" sz="1200" b="0" i="0" kern="1200">
                <a:solidFill>
                  <a:schemeClr val="tx1"/>
                </a:solidFill>
                <a:effectLst/>
                <a:latin typeface="+mn-lt"/>
                <a:ea typeface="+mn-ea"/>
                <a:cs typeface="+mn-cs"/>
              </a:rPr>
              <a:t>Waste and others (6%)</a:t>
            </a:r>
            <a:endParaRPr lang="en-US" sz="1200" b="0" i="0" kern="1200">
              <a:solidFill>
                <a:schemeClr val="tx1"/>
              </a:solidFill>
              <a:effectLst/>
              <a:latin typeface="+mn-lt"/>
              <a:cs typeface="Calibri" panose="020F0502020204030204"/>
            </a:endParaRPr>
          </a:p>
          <a:p>
            <a:endParaRPr lang="en-US" sz="1200" b="0" i="0" kern="1200">
              <a:solidFill>
                <a:schemeClr val="tx1"/>
              </a:solidFill>
              <a:effectLst/>
              <a:latin typeface="+mn-lt"/>
              <a:ea typeface="+mn-ea"/>
              <a:cs typeface="+mn-cs"/>
            </a:endParaRPr>
          </a:p>
          <a:p>
            <a:r>
              <a:rPr lang="en-US" sz="1200" b="1" i="0" kern="1200">
                <a:solidFill>
                  <a:schemeClr val="tx1"/>
                </a:solidFill>
                <a:effectLst/>
                <a:latin typeface="+mn-lt"/>
                <a:ea typeface="+mn-ea"/>
                <a:cs typeface="+mn-cs"/>
              </a:rPr>
              <a:t>For more information</a:t>
            </a:r>
            <a:r>
              <a:rPr lang="en-US" b="1"/>
              <a:t>: </a:t>
            </a:r>
            <a:r>
              <a:rPr lang="en-US">
                <a:hlinkClick r:id="rId3"/>
              </a:rPr>
              <a:t>https://www.canada.ca/en/environment-climate-change/services/climate-change/greenhouse-gas-emissions/sources-sinks-executive-summary-2020.html#toc5</a:t>
            </a: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a:t>
            </a:fld>
            <a:endParaRPr lang="en-CA"/>
          </a:p>
        </p:txBody>
      </p:sp>
    </p:spTree>
    <p:extLst>
      <p:ext uri="{BB962C8B-B14F-4D97-AF65-F5344CB8AC3E}">
        <p14:creationId xmlns:p14="http://schemas.microsoft.com/office/powerpoint/2010/main" val="37935600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The balance will be off, and this could alter the benefits for wildlife and people that wetlands provide. Some of the benefits include: housing and feeding many species at risk, providing flood protection, natural filtration of contaminants and acting as a carbon sink. </a:t>
            </a:r>
          </a:p>
        </p:txBody>
      </p:sp>
      <p:sp>
        <p:nvSpPr>
          <p:cNvPr id="4" name="Slide Number Placeholder 3"/>
          <p:cNvSpPr>
            <a:spLocks noGrp="1"/>
          </p:cNvSpPr>
          <p:nvPr>
            <p:ph type="sldNum" sz="quarter" idx="5"/>
          </p:nvPr>
        </p:nvSpPr>
        <p:spPr/>
        <p:txBody>
          <a:bodyPr/>
          <a:lstStyle/>
          <a:p>
            <a:fld id="{F258CE60-DB4C-4F91-8E48-569AC11F1786}" type="slidenum">
              <a:rPr lang="en-CA" smtClean="0"/>
              <a:t>40</a:t>
            </a:fld>
            <a:endParaRPr lang="en-CA"/>
          </a:p>
        </p:txBody>
      </p:sp>
    </p:spTree>
    <p:extLst>
      <p:ext uri="{BB962C8B-B14F-4D97-AF65-F5344CB8AC3E}">
        <p14:creationId xmlns:p14="http://schemas.microsoft.com/office/powerpoint/2010/main" val="11213942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Many people deal with feelings of anxiety, fear, grief, hopelessness when talking about climate change.</a:t>
            </a:r>
            <a:r>
              <a:rPr lang="en-US"/>
              <a:t> It’s a reasonable and healthy response to an existential threat. The first thing we can do is start to recognize these feelings and talk about them.</a:t>
            </a:r>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41</a:t>
            </a:fld>
            <a:endParaRPr lang="en-CA"/>
          </a:p>
        </p:txBody>
      </p:sp>
    </p:spTree>
    <p:extLst>
      <p:ext uri="{BB962C8B-B14F-4D97-AF65-F5344CB8AC3E}">
        <p14:creationId xmlns:p14="http://schemas.microsoft.com/office/powerpoint/2010/main" val="515909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cs typeface="Calibri"/>
              </a:rPr>
              <a:t>It is important to let your students know that it is normal to feel afraid, angry, or hopeless in the face of climate change. They are not alone in their feelings - many people feel the mental health affects of thinking and hearing about climate change constantly. To move forward, we'll need to identify these feelings, and then find ways your students can be heard and supported. To help you discuss these emotions, please visit The Climate Change Conundrum Cartoon and the teacher guide Coping with the Climate Change Conundrum: Addressing the emotions.</a:t>
            </a:r>
            <a:endParaRPr lang="en-CA"/>
          </a:p>
          <a:p>
            <a:endParaRPr lang="en-CA"/>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42</a:t>
            </a:fld>
            <a:endParaRPr lang="en-CA"/>
          </a:p>
        </p:txBody>
      </p:sp>
    </p:spTree>
    <p:extLst>
      <p:ext uri="{BB962C8B-B14F-4D97-AF65-F5344CB8AC3E}">
        <p14:creationId xmlns:p14="http://schemas.microsoft.com/office/powerpoint/2010/main" val="224910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DUC is a leading </a:t>
            </a:r>
            <a:r>
              <a:rPr lang="en-US">
                <a:cs typeface="Calibri"/>
              </a:rPr>
              <a:t>conservation organization. We've been working hard for more than 80 years to protect our wetlands and wildlife, working closely with scientists, landowners and governments to get things done. </a:t>
            </a:r>
            <a:r>
              <a:rPr lang="en-US"/>
              <a:t>In</a:t>
            </a:r>
            <a:r>
              <a:rPr lang="en-US">
                <a:cs typeface="Calibri"/>
              </a:rPr>
              <a:t> the following slides, your students will learn about the different ways DUC is fighting against climate change: through research, conservation and education. </a:t>
            </a:r>
          </a:p>
          <a:p>
            <a:endParaRPr lang="en-US">
              <a:cs typeface="Calibri"/>
            </a:endParaRPr>
          </a:p>
          <a:p>
            <a:r>
              <a:rPr lang="en-US" b="1">
                <a:cs typeface="Calibri"/>
              </a:rPr>
              <a:t>More information:</a:t>
            </a:r>
            <a:r>
              <a:rPr lang="en-US">
                <a:cs typeface="Calibri"/>
              </a:rPr>
              <a:t> </a:t>
            </a:r>
            <a:r>
              <a:rPr lang="en-US">
                <a:cs typeface="Calibri"/>
                <a:hlinkClick r:id="rId3"/>
              </a:rPr>
              <a:t>www.ducks.ca</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43</a:t>
            </a:fld>
            <a:endParaRPr lang="en-CA"/>
          </a:p>
        </p:txBody>
      </p:sp>
    </p:spTree>
    <p:extLst>
      <p:ext uri="{BB962C8B-B14F-4D97-AF65-F5344CB8AC3E}">
        <p14:creationId xmlns:p14="http://schemas.microsoft.com/office/powerpoint/2010/main" val="22772158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Ducks Unlimited Canada is studying the amount of carbon wetlands store and release when they are conserved versus when they are restored.</a:t>
            </a:r>
            <a:endParaRPr lang="en-CA" dirty="0">
              <a:cs typeface="Calibri"/>
            </a:endParaRPr>
          </a:p>
          <a:p>
            <a:endParaRPr lang="en-CA" dirty="0">
              <a:cs typeface="Calibri"/>
            </a:endParaRPr>
          </a:p>
          <a:p>
            <a:r>
              <a:rPr lang="en-CA" b="1" dirty="0">
                <a:cs typeface="Calibri" panose="020F0502020204030204"/>
              </a:rPr>
              <a:t>We know now that conserving an existing wetland stores more carbon</a:t>
            </a:r>
            <a:r>
              <a:rPr lang="en-CA" dirty="0">
                <a:cs typeface="Calibri"/>
              </a:rPr>
              <a:t> (and is therefore more effective at fighting climate change) than restoring a drained wetland. In earlier slides, we saw that draining wetlands turns them from carbon sinks into carbon sources, releasing GHG into the atmosphere. Now we know that working to restore those drained wetlands is less effective at fighting climate change than conserving existing wetlands.</a:t>
            </a:r>
          </a:p>
          <a:p>
            <a:endParaRPr lang="en-CA" dirty="0">
              <a:cs typeface="Calibri"/>
            </a:endParaRPr>
          </a:p>
          <a:p>
            <a:r>
              <a:rPr lang="en-CA" b="1" dirty="0">
                <a:cs typeface="Calibri"/>
              </a:rPr>
              <a:t>Background science:</a:t>
            </a:r>
          </a:p>
          <a:p>
            <a:pPr fontAlgn="ctr"/>
            <a:r>
              <a:rPr lang="en-CA" dirty="0"/>
              <a:t>Research on the emissions released from wetland drainage and CO2 captured through restoring versus conserving wetlands. The results: even after accounting for methane emissions, restoration is predicted to sequester 3.25 tonnes of CO2/ha/</a:t>
            </a:r>
            <a:r>
              <a:rPr lang="en-CA" dirty="0" err="1"/>
              <a:t>yr</a:t>
            </a:r>
            <a:r>
              <a:rPr lang="en-CA" dirty="0"/>
              <a:t>, while wetland drainage results in a loss of 89 tonnes of SOC/ha.</a:t>
            </a:r>
            <a:endParaRPr lang="en-CA" dirty="0">
              <a:cs typeface="Calibri"/>
            </a:endParaRPr>
          </a:p>
          <a:p>
            <a:pPr fontAlgn="ctr"/>
            <a:r>
              <a:rPr lang="en-CA" dirty="0">
                <a:hlinkClick r:id="rId3"/>
              </a:rPr>
              <a:t>https://www.ipcc-nggip.iges.or.jp/public/wetlands/</a:t>
            </a:r>
            <a:endParaRPr lang="en-CA" dirty="0"/>
          </a:p>
          <a:p>
            <a:endParaRPr lang="en-CA" dirty="0"/>
          </a:p>
        </p:txBody>
      </p:sp>
      <p:sp>
        <p:nvSpPr>
          <p:cNvPr id="4" name="Slide Number Placeholder 3"/>
          <p:cNvSpPr>
            <a:spLocks noGrp="1"/>
          </p:cNvSpPr>
          <p:nvPr>
            <p:ph type="sldNum" sz="quarter" idx="5"/>
          </p:nvPr>
        </p:nvSpPr>
        <p:spPr/>
        <p:txBody>
          <a:bodyPr/>
          <a:lstStyle/>
          <a:p>
            <a:fld id="{F258CE60-DB4C-4F91-8E48-569AC11F1786}" type="slidenum">
              <a:rPr lang="en-CA" smtClean="0"/>
              <a:t>44</a:t>
            </a:fld>
            <a:endParaRPr lang="en-CA"/>
          </a:p>
        </p:txBody>
      </p:sp>
    </p:spTree>
    <p:extLst>
      <p:ext uri="{BB962C8B-B14F-4D97-AF65-F5344CB8AC3E}">
        <p14:creationId xmlns:p14="http://schemas.microsoft.com/office/powerpoint/2010/main" val="31340192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Our scientists</a:t>
            </a:r>
            <a:r>
              <a:rPr lang="en-CA" sz="1200" kern="1200">
                <a:solidFill>
                  <a:schemeClr val="tx1"/>
                </a:solidFill>
                <a:effectLst/>
                <a:latin typeface="+mn-lt"/>
                <a:ea typeface="+mn-ea"/>
                <a:cs typeface="+mn-cs"/>
              </a:rPr>
              <a:t> are doing modeling studies on how climate change will affect wetlands, to make sure that the wetland conservation we are doing today is still relevant in the future when the landscapes look different.</a:t>
            </a:r>
            <a:r>
              <a:rPr lang="en-CA"/>
              <a:t> </a:t>
            </a:r>
          </a:p>
          <a:p>
            <a:endParaRPr lang="en-CA">
              <a:cs typeface="Calibri"/>
            </a:endParaRPr>
          </a:p>
          <a:p>
            <a:r>
              <a:rPr lang="en-CA"/>
              <a:t>Extra information on the picture: This is a picture taking from our Wetland Inventory Map in Quebec. Our innovative mapping tools indicate the different types of land cover that exist across Canada. Fun fact: scientists, businesses and governments have all used our Wetland Inventory Maps before!</a:t>
            </a: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45</a:t>
            </a:fld>
            <a:endParaRPr lang="en-CA"/>
          </a:p>
        </p:txBody>
      </p:sp>
    </p:spTree>
    <p:extLst>
      <p:ext uri="{BB962C8B-B14F-4D97-AF65-F5344CB8AC3E}">
        <p14:creationId xmlns:p14="http://schemas.microsoft.com/office/powerpoint/2010/main" val="19567611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Every day DUC biologists are hard at work learning more about how to protect Canada’s wetlands and waterfowl. They study different conservation techniques and determine which conservation areas will have the biggest impact in the fight against climate change. </a:t>
            </a:r>
            <a:endParaRPr lang="en-CA">
              <a:cs typeface="Calibri"/>
            </a:endParaRPr>
          </a:p>
          <a:p>
            <a:endParaRPr lang="en-CA">
              <a:cs typeface="Calibri"/>
            </a:endParaRPr>
          </a:p>
          <a:p>
            <a:r>
              <a:rPr lang="en-CA" b="1">
                <a:cs typeface="Calibri" panose="020F0502020204030204"/>
              </a:rPr>
              <a:t>More information:</a:t>
            </a:r>
            <a:r>
              <a:rPr lang="en-CA">
                <a:cs typeface="Calibri" panose="020F0502020204030204"/>
              </a:rPr>
              <a:t> </a:t>
            </a:r>
            <a:r>
              <a:rPr lang="en-CA">
                <a:hlinkClick r:id="rId3"/>
              </a:rPr>
              <a:t>https://iwwr.ducks.ca/research/</a:t>
            </a:r>
            <a:endParaRPr lang="en-CA">
              <a:cs typeface="Calibri" panose="020F0502020204030204"/>
            </a:endParaRPr>
          </a:p>
          <a:p>
            <a:endParaRPr lang="en-CA">
              <a:cs typeface="Calibri" panose="020F0502020204030204"/>
            </a:endParaRPr>
          </a:p>
          <a:p>
            <a:endParaRPr lang="en-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46</a:t>
            </a:fld>
            <a:endParaRPr lang="en-CA"/>
          </a:p>
        </p:txBody>
      </p:sp>
    </p:spTree>
    <p:extLst>
      <p:ext uri="{BB962C8B-B14F-4D97-AF65-F5344CB8AC3E}">
        <p14:creationId xmlns:p14="http://schemas.microsoft.com/office/powerpoint/2010/main" val="34732989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DUC is often called upon to provide guidance and science to support the development of wetland policies. DUC works with all political parties and at all levels of government (municipal, provincial, federal) to increase wetland protection laws and inform conservation plans. </a:t>
            </a:r>
            <a:endParaRPr lang="en-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47</a:t>
            </a:fld>
            <a:endParaRPr lang="en-CA"/>
          </a:p>
        </p:txBody>
      </p:sp>
    </p:spTree>
    <p:extLst>
      <p:ext uri="{BB962C8B-B14F-4D97-AF65-F5344CB8AC3E}">
        <p14:creationId xmlns:p14="http://schemas.microsoft.com/office/powerpoint/2010/main" val="40332950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a:t>And lastly but importantly, DUC educates the public on the importance of wetlands and supports youth that are working to make a difference. </a:t>
            </a:r>
            <a:endParaRPr lang="en-US"/>
          </a:p>
          <a:p>
            <a:pPr>
              <a:defRPr/>
            </a:pPr>
            <a:endParaRPr lang="en-CA">
              <a:cs typeface="Calibri"/>
            </a:endParaRPr>
          </a:p>
          <a:p>
            <a:pPr>
              <a:defRPr/>
            </a:pPr>
            <a:r>
              <a:rPr lang="en-CA" b="1">
                <a:cs typeface="Calibri"/>
              </a:rPr>
              <a:t>Wetland Centres of Excellence </a:t>
            </a:r>
            <a:r>
              <a:rPr lang="en-CA">
                <a:cs typeface="Calibri"/>
              </a:rPr>
              <a:t>is a network of schools and community partners that engage students </a:t>
            </a:r>
            <a:r>
              <a:rPr lang="en-CA"/>
              <a:t>in wetland conservation through action projects, student-to-student mentored field trips and outreach in their communities. Find out more information at: </a:t>
            </a:r>
            <a:r>
              <a:rPr lang="en-CA">
                <a:hlinkClick r:id="rId3"/>
              </a:rPr>
              <a:t>https://wce-education.ducks.ca/index.php/en/</a:t>
            </a:r>
            <a:endParaRPr lang="en-CA">
              <a:cs typeface="Calibri"/>
            </a:endParaRPr>
          </a:p>
          <a:p>
            <a:pPr>
              <a:defRPr/>
            </a:pPr>
            <a:endParaRPr lang="en-CA">
              <a:cs typeface="Calibri"/>
            </a:endParaRPr>
          </a:p>
          <a:p>
            <a:pPr>
              <a:defRPr/>
            </a:pPr>
            <a:r>
              <a:rPr lang="en-CA" b="1">
                <a:cs typeface="Calibri"/>
              </a:rPr>
              <a:t>Wetland Activities </a:t>
            </a:r>
            <a:r>
              <a:rPr lang="en-CA">
                <a:cs typeface="Calibri"/>
              </a:rPr>
              <a:t>for teachers and students are available on our website: </a:t>
            </a:r>
            <a:r>
              <a:rPr lang="en-CA">
                <a:hlinkClick r:id="rId4"/>
              </a:rPr>
              <a:t>https://www.ducks.ca/resources/educators/</a:t>
            </a:r>
            <a:endParaRPr lang="en-CA">
              <a:cs typeface="Calibri"/>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48</a:t>
            </a:fld>
            <a:endParaRPr lang="en-CA"/>
          </a:p>
        </p:txBody>
      </p:sp>
    </p:spTree>
    <p:extLst>
      <p:ext uri="{BB962C8B-B14F-4D97-AF65-F5344CB8AC3E}">
        <p14:creationId xmlns:p14="http://schemas.microsoft.com/office/powerpoint/2010/main" val="27979237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b="1">
                <a:cs typeface="Calibri"/>
              </a:rPr>
              <a:t>DUC Interpretive Centres </a:t>
            </a:r>
            <a:r>
              <a:rPr lang="en-CA">
                <a:cs typeface="Calibri"/>
              </a:rPr>
              <a:t>located in Manitoba, Nova Scotia and New Brunswick, are centres that connect people of all ages with the wonders of nature. You can find more information for each site below.</a:t>
            </a:r>
          </a:p>
          <a:p>
            <a:pPr>
              <a:defRPr/>
            </a:pPr>
            <a:endParaRPr lang="en-CA">
              <a:cs typeface="Calibri"/>
            </a:endParaRPr>
          </a:p>
          <a:p>
            <a:pPr>
              <a:defRPr/>
            </a:pPr>
            <a:r>
              <a:rPr lang="en-CA">
                <a:hlinkClick r:id="rId3"/>
              </a:rPr>
              <a:t>Harry J. Enns Wetland Discovery Centre</a:t>
            </a:r>
            <a:r>
              <a:rPr lang="en-CA"/>
              <a:t> (formerly Oak Hammock Marsh Interpretive Centre), Manitoba</a:t>
            </a:r>
            <a:endParaRPr lang="en-CA">
              <a:cs typeface="Calibri" panose="020F0502020204030204"/>
            </a:endParaRPr>
          </a:p>
          <a:p>
            <a:pPr>
              <a:defRPr/>
            </a:pPr>
            <a:r>
              <a:rPr lang="en-CA">
                <a:hlinkClick r:id="rId4"/>
              </a:rPr>
              <a:t>Shubenacadie Wetland Centre</a:t>
            </a:r>
            <a:r>
              <a:rPr lang="en-CA"/>
              <a:t>, Nova Scotia</a:t>
            </a:r>
            <a:endParaRPr lang="en-CA">
              <a:cs typeface="Calibri" panose="020F0502020204030204"/>
            </a:endParaRPr>
          </a:p>
          <a:p>
            <a:pPr>
              <a:defRPr/>
            </a:pPr>
            <a:r>
              <a:rPr lang="en-CA">
                <a:hlinkClick r:id="rId5"/>
              </a:rPr>
              <a:t>Ducks Unlimited Canada Conservation Centre</a:t>
            </a:r>
            <a:r>
              <a:rPr lang="en-CA"/>
              <a:t>, New Brunswick</a:t>
            </a:r>
            <a:endParaRPr lang="en-CA">
              <a:cs typeface="Calibri" panose="020F0502020204030204"/>
            </a:endParaRPr>
          </a:p>
          <a:p>
            <a:pPr>
              <a:defRPr/>
            </a:pPr>
            <a:endParaRPr lang="en-CA">
              <a:cs typeface="Calibri" panose="020F0502020204030204"/>
            </a:endParaRPr>
          </a:p>
          <a:p>
            <a:pPr>
              <a:defRPr/>
            </a:pPr>
            <a:r>
              <a:rPr lang="en-CA" b="1">
                <a:cs typeface="Calibri"/>
              </a:rPr>
              <a:t>Starting November 2020, </a:t>
            </a:r>
            <a:r>
              <a:rPr lang="en-CA">
                <a:cs typeface="Calibri"/>
              </a:rPr>
              <a:t>DUC is offering a variety of online education programs. Classes can sign up for a virtual wetland field trip at one of our Interpretive Centres, or check out new multi-media resources on wetlands, climate change, green infrastructure and more. Find out more at: </a:t>
            </a:r>
            <a:r>
              <a:rPr lang="en-CA">
                <a:hlinkClick r:id="rId6"/>
              </a:rPr>
              <a:t>https://www.ducks.ca/education</a:t>
            </a:r>
            <a:endParaRPr lang="en-CA">
              <a:cs typeface="Calibri"/>
            </a:endParaRPr>
          </a:p>
          <a:p>
            <a:pPr>
              <a:defRPr/>
            </a:pPr>
            <a:endParaRPr lang="en-CA">
              <a:cs typeface="Calibri"/>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49</a:t>
            </a:fld>
            <a:endParaRPr lang="en-CA"/>
          </a:p>
        </p:txBody>
      </p:sp>
    </p:spTree>
    <p:extLst>
      <p:ext uri="{BB962C8B-B14F-4D97-AF65-F5344CB8AC3E}">
        <p14:creationId xmlns:p14="http://schemas.microsoft.com/office/powerpoint/2010/main" val="881054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a:t>It’s important to remind students that although human activities have caused climate change, we can also solve the problem.</a:t>
            </a:r>
            <a:endParaRPr lang="en-US" b="0"/>
          </a:p>
          <a:p>
            <a:endParaRPr lang="en-C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b="1">
                <a:cs typeface="Calibri"/>
              </a:rPr>
              <a:t>Our Wetland Heroes Program</a:t>
            </a:r>
            <a:r>
              <a:rPr lang="en-CA">
                <a:cs typeface="Calibri"/>
              </a:rPr>
              <a:t> recognizes young leaders making a difference – big or small – for our wetlands. </a:t>
            </a:r>
            <a:r>
              <a:rPr lang="en-CA"/>
              <a:t>We recognize and support Wetland Heroes by sending them a certificate, publishing a story on the DUC website and social media, and working to get local media interested. </a:t>
            </a:r>
            <a:endParaRPr lang="en-US"/>
          </a:p>
          <a:p>
            <a:pPr>
              <a:defRPr/>
            </a:pPr>
            <a:endParaRPr lang="en-CA"/>
          </a:p>
          <a:p>
            <a:pPr>
              <a:defRPr/>
            </a:pPr>
            <a:r>
              <a:rPr lang="en-CA"/>
              <a:t>Are your students passionate about the environment? Are they working on a wetland conservation project? We want to connect with them! You can reach us at </a:t>
            </a:r>
            <a:r>
              <a:rPr lang="en-CA">
                <a:hlinkClick r:id="rId3"/>
              </a:rPr>
              <a:t>education@ducks.ca</a:t>
            </a:r>
            <a:r>
              <a:rPr lang="en-CA"/>
              <a:t> or at </a:t>
            </a:r>
            <a:r>
              <a:rPr lang="en-CA">
                <a:hlinkClick r:id="rId4"/>
              </a:rPr>
              <a:t>www.facebook.com/educationducks</a:t>
            </a:r>
            <a:endParaRPr lang="en-CA">
              <a:cs typeface="Calibri"/>
              <a:hlinkClick r:id="rId4"/>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50</a:t>
            </a:fld>
            <a:endParaRPr lang="en-CA"/>
          </a:p>
        </p:txBody>
      </p:sp>
    </p:spTree>
    <p:extLst>
      <p:ext uri="{BB962C8B-B14F-4D97-AF65-F5344CB8AC3E}">
        <p14:creationId xmlns:p14="http://schemas.microsoft.com/office/powerpoint/2010/main" val="2424320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Activity time!</a:t>
            </a:r>
            <a:r>
              <a:rPr lang="en-US" dirty="0">
                <a:cs typeface="Calibri"/>
              </a:rPr>
              <a:t> Hand out the My Hobby, Our Climate sheet and follow the teacher instructions. </a:t>
            </a:r>
          </a:p>
          <a:p>
            <a:endParaRPr lang="en-US" dirty="0">
              <a:cs typeface="Calibri"/>
            </a:endParaRPr>
          </a:p>
          <a:p>
            <a:r>
              <a:rPr lang="en-US" dirty="0">
                <a:cs typeface="Calibri"/>
              </a:rPr>
              <a:t>If you want to skip this activity, jump ahead to slide 51.</a:t>
            </a:r>
          </a:p>
          <a:p>
            <a:endParaRPr lang="en-US" dirty="0">
              <a:cs typeface="Calibri"/>
            </a:endParaRPr>
          </a:p>
          <a:p>
            <a:r>
              <a:rPr lang="en-US" b="1" dirty="0">
                <a:cs typeface="Calibri"/>
              </a:rPr>
              <a:t>Resource available at: </a:t>
            </a:r>
            <a:r>
              <a:rPr lang="en-US" dirty="0"/>
              <a:t>https://www.ducks.ca /resources/educators/my-hobby-our-climate/</a:t>
            </a:r>
            <a:endParaRPr lang="en-US" dirty="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51</a:t>
            </a:fld>
            <a:endParaRPr lang="en-CA"/>
          </a:p>
        </p:txBody>
      </p:sp>
    </p:spTree>
    <p:extLst>
      <p:ext uri="{BB962C8B-B14F-4D97-AF65-F5344CB8AC3E}">
        <p14:creationId xmlns:p14="http://schemas.microsoft.com/office/powerpoint/2010/main" val="23666544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a:t>Meet these youth from across Canada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a:p>
            <a:pPr>
              <a:defRPr/>
            </a:pPr>
            <a:r>
              <a:rPr lang="en-CA"/>
              <a:t>Students will help these five teenagers understand how climate change is affecting their hobbies and propose some solutions or actions they can take to make a difference. Students will fill in the blanks, either to describe how climate change is affecting the hobby in question or to list possible solutions to lessen the impact of climate change.</a:t>
            </a:r>
            <a:endParaRPr lang="en-CA">
              <a:cs typeface="Calibri"/>
            </a:endParaRPr>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52</a:t>
            </a:fld>
            <a:endParaRPr lang="en-CA"/>
          </a:p>
        </p:txBody>
      </p:sp>
    </p:spTree>
    <p:extLst>
      <p:ext uri="{BB962C8B-B14F-4D97-AF65-F5344CB8AC3E}">
        <p14:creationId xmlns:p14="http://schemas.microsoft.com/office/powerpoint/2010/main" val="14348953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After students have completed the last part, where they answer the questions but about themselves, have students go up to the board and write down their answer to the question “What activities do you enjoy doing?”</a:t>
            </a:r>
            <a:endParaRPr lang="en-CA" b="1">
              <a:cs typeface="Calibri"/>
            </a:endParaRPr>
          </a:p>
          <a:p>
            <a:r>
              <a:rPr lang="en-CA"/>
              <a:t>Once all their hobbies are written down, go through them and conclude the activity by highlighting ways we can take action together to make sure we can all enjoy these hobbies in the future. </a:t>
            </a:r>
          </a:p>
          <a:p>
            <a:endParaRPr lang="en-CA"/>
          </a:p>
          <a:p>
            <a:r>
              <a:rPr lang="en-CA"/>
              <a:t>Examples:</a:t>
            </a:r>
          </a:p>
          <a:p>
            <a:pPr lvl="2" fontAlgn="ctr"/>
            <a:r>
              <a:rPr lang="en-CA"/>
              <a:t>I like biking to school </a:t>
            </a:r>
            <a:endParaRPr lang="en-CA">
              <a:cs typeface="Calibri"/>
            </a:endParaRPr>
          </a:p>
          <a:p>
            <a:pPr lvl="2" fontAlgn="ctr"/>
            <a:r>
              <a:rPr lang="en-CA"/>
              <a:t>I like going to parks and seeing animals in my neighborhood</a:t>
            </a:r>
            <a:endParaRPr lang="en-CA">
              <a:cs typeface="Calibri"/>
            </a:endParaRPr>
          </a:p>
          <a:p>
            <a:pPr lvl="2" fontAlgn="ctr"/>
            <a:r>
              <a:rPr lang="en-CA">
                <a:cs typeface="Calibri"/>
              </a:rPr>
              <a:t>I like playing sports</a:t>
            </a:r>
          </a:p>
          <a:p>
            <a:pPr lvl="2" fontAlgn="ctr"/>
            <a:r>
              <a:rPr lang="en-CA"/>
              <a:t>I like drawing</a:t>
            </a:r>
            <a:endParaRPr lang="en-CA">
              <a:cs typeface="Calibri"/>
            </a:endParaRPr>
          </a:p>
          <a:p>
            <a:pPr lvl="2" fontAlgn="ctr"/>
            <a:r>
              <a:rPr lang="en-CA"/>
              <a:t>I like hiking</a:t>
            </a:r>
            <a:endParaRPr lang="en-CA">
              <a:cs typeface="Calibri"/>
            </a:endParaRPr>
          </a:p>
          <a:p>
            <a:pPr lvl="2" fontAlgn="ctr"/>
            <a:r>
              <a:rPr lang="en-CA">
                <a:cs typeface="Calibri"/>
              </a:rPr>
              <a:t>I like playing video games</a:t>
            </a:r>
          </a:p>
          <a:p>
            <a:pPr lvl="2"/>
            <a:endParaRPr lang="en-CA">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53</a:t>
            </a:fld>
            <a:endParaRPr lang="en-CA"/>
          </a:p>
        </p:txBody>
      </p:sp>
    </p:spTree>
    <p:extLst>
      <p:ext uri="{BB962C8B-B14F-4D97-AF65-F5344CB8AC3E}">
        <p14:creationId xmlns:p14="http://schemas.microsoft.com/office/powerpoint/2010/main" val="3022256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Referencing all of the hobbies your students wrote down, remind them of the life we want to have for ourselves and for our children. The climate crisis is something we can all take action on together to make sure we're building the future we want. </a:t>
            </a:r>
          </a:p>
        </p:txBody>
      </p:sp>
      <p:sp>
        <p:nvSpPr>
          <p:cNvPr id="4" name="Slide Number Placeholder 3"/>
          <p:cNvSpPr>
            <a:spLocks noGrp="1"/>
          </p:cNvSpPr>
          <p:nvPr>
            <p:ph type="sldNum" sz="quarter" idx="5"/>
          </p:nvPr>
        </p:nvSpPr>
        <p:spPr/>
        <p:txBody>
          <a:bodyPr/>
          <a:lstStyle/>
          <a:p>
            <a:fld id="{F258CE60-DB4C-4F91-8E48-569AC11F1786}" type="slidenum">
              <a:rPr lang="en-CA" smtClean="0"/>
              <a:t>54</a:t>
            </a:fld>
            <a:endParaRPr lang="en-CA"/>
          </a:p>
        </p:txBody>
      </p:sp>
    </p:spTree>
    <p:extLst>
      <p:ext uri="{BB962C8B-B14F-4D97-AF65-F5344CB8AC3E}">
        <p14:creationId xmlns:p14="http://schemas.microsoft.com/office/powerpoint/2010/main" val="9508350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The future </a:t>
            </a:r>
            <a:r>
              <a:rPr lang="fr-CA" err="1"/>
              <a:t>will</a:t>
            </a:r>
            <a:r>
              <a:rPr lang="fr-CA"/>
              <a:t> </a:t>
            </a:r>
            <a:r>
              <a:rPr lang="fr-CA" err="1"/>
              <a:t>be</a:t>
            </a:r>
            <a:r>
              <a:rPr lang="fr-CA"/>
              <a:t> </a:t>
            </a:r>
            <a:r>
              <a:rPr lang="fr-CA" err="1"/>
              <a:t>different</a:t>
            </a:r>
            <a:r>
              <a:rPr lang="fr-CA"/>
              <a:t>, but </a:t>
            </a:r>
            <a:r>
              <a:rPr lang="fr-CA" err="1"/>
              <a:t>it's</a:t>
            </a:r>
            <a:r>
              <a:rPr lang="fr-CA"/>
              <a:t> up to us to </a:t>
            </a:r>
            <a:r>
              <a:rPr lang="fr-CA" err="1"/>
              <a:t>decide</a:t>
            </a:r>
            <a:r>
              <a:rPr lang="fr-CA"/>
              <a:t> </a:t>
            </a:r>
            <a:r>
              <a:rPr lang="fr-CA" err="1"/>
              <a:t>what</a:t>
            </a:r>
            <a:r>
              <a:rPr lang="fr-CA"/>
              <a:t> </a:t>
            </a:r>
            <a:r>
              <a:rPr lang="fr-CA" err="1"/>
              <a:t>our</a:t>
            </a:r>
            <a:r>
              <a:rPr lang="fr-CA"/>
              <a:t> future </a:t>
            </a:r>
            <a:r>
              <a:rPr lang="fr-CA" err="1"/>
              <a:t>will</a:t>
            </a:r>
            <a:r>
              <a:rPr lang="fr-CA"/>
              <a:t> </a:t>
            </a:r>
            <a:r>
              <a:rPr lang="fr-CA" err="1"/>
              <a:t>be</a:t>
            </a:r>
            <a:r>
              <a:rPr lang="fr-CA"/>
              <a:t>. </a:t>
            </a:r>
            <a:r>
              <a:rPr lang="fr-CA" err="1"/>
              <a:t>It's</a:t>
            </a:r>
            <a:r>
              <a:rPr lang="fr-CA"/>
              <a:t> not </a:t>
            </a:r>
            <a:r>
              <a:rPr lang="fr-CA" err="1"/>
              <a:t>too</a:t>
            </a:r>
            <a:r>
              <a:rPr lang="fr-CA"/>
              <a:t> </a:t>
            </a:r>
            <a:r>
              <a:rPr lang="fr-CA" err="1"/>
              <a:t>late</a:t>
            </a:r>
            <a:r>
              <a:rPr lang="fr-CA"/>
              <a:t> to start </a:t>
            </a:r>
            <a:r>
              <a:rPr lang="fr-CA" err="1"/>
              <a:t>taking</a:t>
            </a:r>
            <a:r>
              <a:rPr lang="fr-CA"/>
              <a:t> action and </a:t>
            </a:r>
            <a:r>
              <a:rPr lang="fr-CA" err="1"/>
              <a:t>making</a:t>
            </a:r>
            <a:r>
              <a:rPr lang="fr-CA"/>
              <a:t> a </a:t>
            </a:r>
            <a:r>
              <a:rPr lang="fr-CA" err="1"/>
              <a:t>difference</a:t>
            </a:r>
            <a:r>
              <a:rPr lang="fr-CA"/>
              <a:t> in </a:t>
            </a:r>
            <a:r>
              <a:rPr lang="fr-CA" err="1"/>
              <a:t>our</a:t>
            </a:r>
            <a:r>
              <a:rPr lang="fr-CA"/>
              <a:t> </a:t>
            </a:r>
            <a:r>
              <a:rPr lang="fr-CA" err="1"/>
              <a:t>community</a:t>
            </a:r>
            <a:r>
              <a:rPr lang="fr-CA"/>
              <a:t>. At the </a:t>
            </a:r>
            <a:r>
              <a:rPr lang="fr-CA" err="1"/>
              <a:t>individual</a:t>
            </a:r>
            <a:r>
              <a:rPr lang="fr-CA"/>
              <a:t>, </a:t>
            </a:r>
            <a:r>
              <a:rPr lang="fr-CA" err="1"/>
              <a:t>community</a:t>
            </a:r>
            <a:r>
              <a:rPr lang="fr-CA"/>
              <a:t> and society </a:t>
            </a:r>
            <a:r>
              <a:rPr lang="fr-CA" err="1"/>
              <a:t>level</a:t>
            </a:r>
            <a:r>
              <a:rPr lang="fr-CA"/>
              <a:t>, </a:t>
            </a:r>
            <a:r>
              <a:rPr lang="fr-CA" err="1"/>
              <a:t>we</a:t>
            </a:r>
            <a:r>
              <a:rPr lang="fr-CA"/>
              <a:t> can change </a:t>
            </a:r>
            <a:r>
              <a:rPr lang="fr-CA" err="1"/>
              <a:t>our</a:t>
            </a:r>
            <a:r>
              <a:rPr lang="fr-CA"/>
              <a:t> </a:t>
            </a:r>
            <a:r>
              <a:rPr lang="fr-CA" err="1"/>
              <a:t>behaviour</a:t>
            </a:r>
            <a:r>
              <a:rPr lang="fr-CA"/>
              <a:t> and </a:t>
            </a:r>
            <a:r>
              <a:rPr lang="fr-CA" err="1"/>
              <a:t>fight</a:t>
            </a:r>
            <a:r>
              <a:rPr lang="fr-CA"/>
              <a:t> </a:t>
            </a:r>
            <a:r>
              <a:rPr lang="fr-CA" err="1"/>
              <a:t>climate</a:t>
            </a:r>
            <a:r>
              <a:rPr lang="fr-CA"/>
              <a:t> change.</a:t>
            </a:r>
          </a:p>
          <a:p>
            <a:endParaRPr lang="fr-CA">
              <a:cs typeface="Calibri"/>
            </a:endParaRPr>
          </a:p>
          <a:p>
            <a:r>
              <a:rPr lang="fr-CA" err="1">
                <a:cs typeface="Calibri"/>
              </a:rPr>
              <a:t>Optional</a:t>
            </a:r>
            <a:r>
              <a:rPr lang="fr-CA">
                <a:cs typeface="Calibri"/>
              </a:rPr>
              <a:t>: </a:t>
            </a:r>
            <a:r>
              <a:rPr lang="fr-CA" err="1">
                <a:cs typeface="Calibri"/>
              </a:rPr>
              <a:t>give</a:t>
            </a:r>
            <a:r>
              <a:rPr lang="fr-CA">
                <a:cs typeface="Calibri"/>
              </a:rPr>
              <a:t> an </a:t>
            </a:r>
            <a:r>
              <a:rPr lang="fr-CA" err="1">
                <a:cs typeface="Calibri"/>
              </a:rPr>
              <a:t>example</a:t>
            </a:r>
            <a:r>
              <a:rPr lang="fr-CA">
                <a:cs typeface="Calibri"/>
              </a:rPr>
              <a:t> to </a:t>
            </a:r>
            <a:r>
              <a:rPr lang="fr-CA" err="1">
                <a:cs typeface="Calibri"/>
              </a:rPr>
              <a:t>your</a:t>
            </a:r>
            <a:r>
              <a:rPr lang="fr-CA">
                <a:cs typeface="Calibri"/>
              </a:rPr>
              <a:t> </a:t>
            </a:r>
            <a:r>
              <a:rPr lang="fr-CA" err="1">
                <a:cs typeface="Calibri"/>
              </a:rPr>
              <a:t>students</a:t>
            </a:r>
            <a:r>
              <a:rPr lang="fr-CA">
                <a:cs typeface="Calibri"/>
              </a:rPr>
              <a:t> of </a:t>
            </a:r>
            <a:r>
              <a:rPr lang="fr-CA" err="1">
                <a:cs typeface="Calibri"/>
              </a:rPr>
              <a:t>something</a:t>
            </a:r>
            <a:r>
              <a:rPr lang="fr-CA">
                <a:cs typeface="Calibri"/>
              </a:rPr>
              <a:t> </a:t>
            </a:r>
            <a:r>
              <a:rPr lang="fr-CA" err="1">
                <a:cs typeface="Calibri"/>
              </a:rPr>
              <a:t>you</a:t>
            </a:r>
            <a:r>
              <a:rPr lang="fr-CA">
                <a:cs typeface="Calibri"/>
              </a:rPr>
              <a:t> or </a:t>
            </a:r>
            <a:r>
              <a:rPr lang="fr-CA" err="1">
                <a:cs typeface="Calibri"/>
              </a:rPr>
              <a:t>someone</a:t>
            </a:r>
            <a:r>
              <a:rPr lang="fr-CA">
                <a:cs typeface="Calibri"/>
              </a:rPr>
              <a:t> </a:t>
            </a:r>
            <a:r>
              <a:rPr lang="fr-CA" err="1">
                <a:cs typeface="Calibri"/>
              </a:rPr>
              <a:t>you</a:t>
            </a:r>
            <a:r>
              <a:rPr lang="fr-CA">
                <a:cs typeface="Calibri"/>
              </a:rPr>
              <a:t> know </a:t>
            </a:r>
            <a:r>
              <a:rPr lang="fr-CA" err="1">
                <a:cs typeface="Calibri"/>
              </a:rPr>
              <a:t>is</a:t>
            </a:r>
            <a:r>
              <a:rPr lang="fr-CA">
                <a:cs typeface="Calibri"/>
              </a:rPr>
              <a:t> </a:t>
            </a:r>
            <a:r>
              <a:rPr lang="fr-CA" err="1">
                <a:cs typeface="Calibri"/>
              </a:rPr>
              <a:t>doing</a:t>
            </a:r>
            <a:r>
              <a:rPr lang="fr-CA">
                <a:cs typeface="Calibri"/>
              </a:rPr>
              <a:t> for the </a:t>
            </a:r>
            <a:r>
              <a:rPr lang="fr-CA" err="1">
                <a:cs typeface="Calibri"/>
              </a:rPr>
              <a:t>environment</a:t>
            </a:r>
            <a:r>
              <a:rPr lang="fr-CA">
                <a:cs typeface="Calibri"/>
              </a:rPr>
              <a:t>, big or </a:t>
            </a:r>
            <a:r>
              <a:rPr lang="fr-CA" err="1">
                <a:cs typeface="Calibri"/>
              </a:rPr>
              <a:t>small</a:t>
            </a:r>
            <a:r>
              <a:rPr lang="fr-CA">
                <a:cs typeface="Calibri"/>
              </a:rPr>
              <a:t>. </a:t>
            </a:r>
          </a:p>
        </p:txBody>
      </p:sp>
      <p:sp>
        <p:nvSpPr>
          <p:cNvPr id="4" name="Slide Number Placeholder 3"/>
          <p:cNvSpPr>
            <a:spLocks noGrp="1"/>
          </p:cNvSpPr>
          <p:nvPr>
            <p:ph type="sldNum" sz="quarter" idx="5"/>
          </p:nvPr>
        </p:nvSpPr>
        <p:spPr/>
        <p:txBody>
          <a:bodyPr/>
          <a:lstStyle/>
          <a:p>
            <a:fld id="{F258CE60-DB4C-4F91-8E48-569AC11F1786}" type="slidenum">
              <a:rPr lang="en-CA" smtClean="0"/>
              <a:t>55</a:t>
            </a:fld>
            <a:endParaRPr lang="en-CA"/>
          </a:p>
        </p:txBody>
      </p:sp>
    </p:spTree>
    <p:extLst>
      <p:ext uri="{BB962C8B-B14F-4D97-AF65-F5344CB8AC3E}">
        <p14:creationId xmlns:p14="http://schemas.microsoft.com/office/powerpoint/2010/main" val="12449557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cs typeface="Calibri"/>
              </a:rPr>
              <a:t>Change is hard, particularly if that involves putting in immediate work and effort for a slow, steady gain. Something as widespread and complex as climate change will be difficult to tackle, and that can make us feel frustrated or defeated. The important thing to keep in mind is that change is gradual and there will always be setbacks, and that's okay. We won't be able to solve climate change overnight, and we may not be able to reverse all of the damage we've done, but </a:t>
            </a:r>
            <a:r>
              <a:rPr lang="fr-CA" b="1">
                <a:cs typeface="Calibri"/>
              </a:rPr>
              <a:t>any and all actions make a difference.</a:t>
            </a:r>
          </a:p>
          <a:p>
            <a:endParaRPr lang="fr-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57</a:t>
            </a:fld>
            <a:endParaRPr lang="en-CA"/>
          </a:p>
        </p:txBody>
      </p:sp>
    </p:spTree>
    <p:extLst>
      <p:ext uri="{BB962C8B-B14F-4D97-AF65-F5344CB8AC3E}">
        <p14:creationId xmlns:p14="http://schemas.microsoft.com/office/powerpoint/2010/main" val="30597547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Already we've seen people and communities take action and make positive change for the climate. </a:t>
            </a:r>
            <a:r>
              <a:rPr lang="en-US"/>
              <a:t>And h</a:t>
            </a:r>
            <a:r>
              <a:rPr lang="en-CA" err="1"/>
              <a:t>istory</a:t>
            </a:r>
            <a:r>
              <a:rPr lang="en-CA"/>
              <a:t> has shown that the voices of young people matter! Youth lead global movements and inspire people across the world – on the next slides let's look through some examples together. </a:t>
            </a:r>
            <a:endParaRPr lang="en-US">
              <a:cs typeface="Calibri"/>
            </a:endParaRPr>
          </a:p>
          <a:p>
            <a:pPr marL="171450" indent="-171450">
              <a:buFont typeface="Arial"/>
              <a:buChar char="•"/>
            </a:pPr>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58</a:t>
            </a:fld>
            <a:endParaRPr lang="en-CA"/>
          </a:p>
        </p:txBody>
      </p:sp>
    </p:spTree>
    <p:extLst>
      <p:ext uri="{BB962C8B-B14F-4D97-AF65-F5344CB8AC3E}">
        <p14:creationId xmlns:p14="http://schemas.microsoft.com/office/powerpoint/2010/main" val="34648531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mn-lt"/>
                <a:ea typeface="+mn-ea"/>
                <a:cs typeface="+mn-cs"/>
              </a:rPr>
              <a:t>Example #</a:t>
            </a:r>
            <a:r>
              <a:rPr lang="en-US" b="1"/>
              <a:t>1</a:t>
            </a:r>
            <a:r>
              <a:rPr lang="en-US" sz="1200" b="1" i="0" kern="1200">
                <a:solidFill>
                  <a:schemeClr val="tx1"/>
                </a:solidFill>
                <a:effectLst/>
                <a:latin typeface="+mn-lt"/>
                <a:ea typeface="+mn-ea"/>
                <a:cs typeface="+mn-cs"/>
              </a:rPr>
              <a:t>: </a:t>
            </a:r>
            <a:r>
              <a:rPr lang="en-US" sz="1200" b="0" i="0" kern="1200">
                <a:solidFill>
                  <a:schemeClr val="tx1"/>
                </a:solidFill>
                <a:effectLst/>
                <a:latin typeface="+mn-lt"/>
                <a:ea typeface="+mn-ea"/>
                <a:cs typeface="+mn-cs"/>
              </a:rPr>
              <a:t>Thousands of </a:t>
            </a:r>
            <a:r>
              <a:rPr lang="en-US"/>
              <a:t>student protestors marched</a:t>
            </a:r>
            <a:r>
              <a:rPr lang="en-US" sz="1200" b="0" i="0" kern="1200">
                <a:solidFill>
                  <a:schemeClr val="tx1"/>
                </a:solidFill>
                <a:effectLst/>
                <a:latin typeface="+mn-lt"/>
                <a:ea typeface="+mn-ea"/>
                <a:cs typeface="+mn-cs"/>
              </a:rPr>
              <a:t> through the streets of Montreal in a massive protest against tuition fee hikes.</a:t>
            </a:r>
            <a:r>
              <a:rPr lang="en-US"/>
              <a:t> The strike lasted several months (from February to September 2012) and pitted students against the provincial government – so much so that it became a major election issue. Less than two weeks after the provincial election in 2012, the new minority government cancelled the tuition fee increase.</a:t>
            </a:r>
            <a:endParaRPr lang="en-US">
              <a:cs typeface="Calibri"/>
            </a:endParaRPr>
          </a:p>
          <a:p>
            <a:endParaRPr lang="en-US">
              <a:cs typeface="Calibri"/>
            </a:endParaRPr>
          </a:p>
          <a:p>
            <a:r>
              <a:rPr lang="en-US" b="1">
                <a:cs typeface="Calibri"/>
              </a:rPr>
              <a:t>For more information:</a:t>
            </a:r>
            <a:r>
              <a:rPr lang="en-US">
                <a:cs typeface="Calibri"/>
              </a:rPr>
              <a:t> </a:t>
            </a:r>
            <a:r>
              <a:rPr lang="en-US"/>
              <a:t>https://www.thecanadianencyclopedia.ca/en/article/quebec-student-protest-of-2012</a:t>
            </a:r>
            <a:endParaRPr lang="en-US">
              <a:cs typeface="Calibri"/>
            </a:endParaRPr>
          </a:p>
          <a:p>
            <a:endParaRPr lang="en-US"/>
          </a:p>
          <a:p>
            <a:r>
              <a:rPr lang="en-US"/>
              <a:t>Photo: March</a:t>
            </a:r>
            <a:r>
              <a:rPr lang="en-US" sz="1200" b="0" i="0" kern="1200">
                <a:solidFill>
                  <a:schemeClr val="tx1"/>
                </a:solidFill>
                <a:effectLst/>
                <a:latin typeface="+mn-lt"/>
                <a:ea typeface="+mn-ea"/>
                <a:cs typeface="+mn-cs"/>
              </a:rPr>
              <a:t> 2012. (Ryan </a:t>
            </a:r>
            <a:r>
              <a:rPr lang="en-US" sz="1200" b="0" i="0" kern="1200" err="1">
                <a:solidFill>
                  <a:schemeClr val="tx1"/>
                </a:solidFill>
                <a:effectLst/>
                <a:latin typeface="+mn-lt"/>
                <a:ea typeface="+mn-ea"/>
                <a:cs typeface="+mn-cs"/>
              </a:rPr>
              <a:t>Remiorz</a:t>
            </a:r>
            <a:r>
              <a:rPr lang="en-US" sz="1200" b="0" i="0" kern="1200">
                <a:solidFill>
                  <a:schemeClr val="tx1"/>
                </a:solidFill>
                <a:effectLst/>
                <a:latin typeface="+mn-lt"/>
                <a:ea typeface="+mn-ea"/>
                <a:cs typeface="+mn-cs"/>
              </a:rPr>
              <a:t>/Canadian Press)</a:t>
            </a: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59</a:t>
            </a:fld>
            <a:endParaRPr lang="en-CA"/>
          </a:p>
        </p:txBody>
      </p:sp>
    </p:spTree>
    <p:extLst>
      <p:ext uri="{BB962C8B-B14F-4D97-AF65-F5344CB8AC3E}">
        <p14:creationId xmlns:p14="http://schemas.microsoft.com/office/powerpoint/2010/main" val="4526466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mn-lt"/>
                <a:ea typeface="+mn-ea"/>
                <a:cs typeface="+mn-cs"/>
              </a:rPr>
              <a:t>Example #</a:t>
            </a:r>
            <a:r>
              <a:rPr lang="en-US" b="1"/>
              <a:t>2</a:t>
            </a:r>
            <a:r>
              <a:rPr lang="en-US" sz="1200" b="1" i="0" kern="1200">
                <a:solidFill>
                  <a:schemeClr val="tx1"/>
                </a:solidFill>
                <a:effectLst/>
                <a:latin typeface="+mn-lt"/>
                <a:ea typeface="+mn-ea"/>
                <a:cs typeface="+mn-cs"/>
              </a:rPr>
              <a:t>: </a:t>
            </a:r>
            <a:r>
              <a:rPr lang="en-US" sz="1200" b="0" i="0" kern="1200">
                <a:solidFill>
                  <a:schemeClr val="tx1"/>
                </a:solidFill>
                <a:effectLst/>
                <a:latin typeface="+mn-lt"/>
                <a:ea typeface="+mn-ea"/>
                <a:cs typeface="+mn-cs"/>
              </a:rPr>
              <a:t>Autumn Peltier, a </a:t>
            </a:r>
            <a:r>
              <a:rPr lang="en-US"/>
              <a:t>Canadian teenage</a:t>
            </a:r>
            <a:r>
              <a:rPr lang="en-US" sz="1200" b="0" i="0" kern="1200">
                <a:solidFill>
                  <a:schemeClr val="tx1"/>
                </a:solidFill>
                <a:effectLst/>
                <a:latin typeface="+mn-lt"/>
                <a:ea typeface="+mn-ea"/>
                <a:cs typeface="+mn-cs"/>
              </a:rPr>
              <a:t> activist from </a:t>
            </a:r>
            <a:r>
              <a:rPr lang="en-US" sz="1200" b="0" i="0" kern="1200" err="1">
                <a:solidFill>
                  <a:schemeClr val="tx1"/>
                </a:solidFill>
                <a:effectLst/>
                <a:latin typeface="+mn-lt"/>
                <a:ea typeface="+mn-ea"/>
                <a:cs typeface="+mn-cs"/>
              </a:rPr>
              <a:t>Wiikwemkoong</a:t>
            </a:r>
            <a:r>
              <a:rPr lang="en-US" sz="1200" b="0" i="0" kern="1200">
                <a:solidFill>
                  <a:schemeClr val="tx1"/>
                </a:solidFill>
                <a:effectLst/>
                <a:latin typeface="+mn-lt"/>
                <a:ea typeface="+mn-ea"/>
                <a:cs typeface="+mn-cs"/>
              </a:rPr>
              <a:t> First Nation</a:t>
            </a:r>
            <a:r>
              <a:rPr lang="en-US"/>
              <a:t>,</a:t>
            </a:r>
            <a:r>
              <a:rPr lang="en-US" sz="1200" b="0" i="0" kern="1200">
                <a:solidFill>
                  <a:schemeClr val="tx1"/>
                </a:solidFill>
                <a:effectLst/>
                <a:latin typeface="+mn-lt"/>
                <a:ea typeface="+mn-ea"/>
                <a:cs typeface="+mn-cs"/>
              </a:rPr>
              <a:t> </a:t>
            </a:r>
            <a:r>
              <a:rPr lang="en-US"/>
              <a:t>was named a water warrior for her efforts to protect water. At 13, she addressed</a:t>
            </a:r>
            <a:r>
              <a:rPr lang="en-US" sz="1200" b="0" i="0" kern="1200">
                <a:solidFill>
                  <a:schemeClr val="tx1"/>
                </a:solidFill>
                <a:effectLst/>
                <a:latin typeface="+mn-lt"/>
                <a:ea typeface="+mn-ea"/>
                <a:cs typeface="+mn-cs"/>
              </a:rPr>
              <a:t> the </a:t>
            </a:r>
            <a:r>
              <a:rPr lang="en-US"/>
              <a:t>UN </a:t>
            </a:r>
            <a:r>
              <a:rPr lang="en-US" sz="1200" b="0" i="0" kern="1200">
                <a:solidFill>
                  <a:schemeClr val="tx1"/>
                </a:solidFill>
                <a:effectLst/>
                <a:latin typeface="+mn-lt"/>
                <a:ea typeface="+mn-ea"/>
                <a:cs typeface="+mn-cs"/>
              </a:rPr>
              <a:t>General Assembly</a:t>
            </a:r>
            <a:r>
              <a:rPr lang="en-US"/>
              <a:t>, advocating for clean water in First Nations communities. Earlier that year she confronted Trudeau during an Assembly of First Nations on his record of water protection and his support for pipelines. She inspired the Assembly of First Nations to create the </a:t>
            </a:r>
            <a:r>
              <a:rPr lang="en-US" err="1"/>
              <a:t>Niabi</a:t>
            </a:r>
            <a:r>
              <a:rPr lang="en-US"/>
              <a:t> </a:t>
            </a:r>
            <a:r>
              <a:rPr lang="en-US" err="1"/>
              <a:t>Odacidae</a:t>
            </a:r>
            <a:r>
              <a:rPr lang="en-US"/>
              <a:t> fund to help protect water for future generations. </a:t>
            </a:r>
            <a:endParaRPr lang="en-US" sz="1200" b="0" kern="1200">
              <a:solidFill>
                <a:schemeClr val="tx1"/>
              </a:solidFill>
              <a:effectLst/>
              <a:latin typeface="+mn-lt"/>
              <a:cs typeface="Calibri"/>
            </a:endParaRPr>
          </a:p>
          <a:p>
            <a:endParaRPr lang="en-US" sz="1200" b="0" i="1" kern="1200">
              <a:solidFill>
                <a:schemeClr val="tx1"/>
              </a:solidFill>
              <a:effectLst/>
              <a:latin typeface="+mn-lt"/>
              <a:ea typeface="+mn-ea"/>
              <a:cs typeface="+mn-cs"/>
            </a:endParaRPr>
          </a:p>
          <a:p>
            <a:r>
              <a:rPr lang="en-CA" b="1"/>
              <a:t>For more information: </a:t>
            </a:r>
            <a:r>
              <a:rPr lang="en-CA">
                <a:hlinkClick r:id="rId3"/>
              </a:rPr>
              <a:t>https://www.manitoulin.com/autumn-peltier-wiikwemkoongs-islands-voice-at-the-un/</a:t>
            </a:r>
            <a:endParaRPr lang="en-CA"/>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60</a:t>
            </a:fld>
            <a:endParaRPr lang="en-CA"/>
          </a:p>
        </p:txBody>
      </p:sp>
    </p:spTree>
    <p:extLst>
      <p:ext uri="{BB962C8B-B14F-4D97-AF65-F5344CB8AC3E}">
        <p14:creationId xmlns:p14="http://schemas.microsoft.com/office/powerpoint/2010/main" val="2214999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cs typeface="Calibri"/>
              </a:rPr>
              <a:t>Definitions of nature-based and </a:t>
            </a:r>
            <a:r>
              <a:rPr lang="en-US" b="0" dirty="0" err="1">
                <a:cs typeface="Calibri"/>
              </a:rPr>
              <a:t>behaviour</a:t>
            </a:r>
            <a:r>
              <a:rPr lang="en-US" b="0" dirty="0">
                <a:cs typeface="Calibri"/>
              </a:rPr>
              <a:t>-based solutions are on the next slide. Optional: before giving the definitions of nature-based and </a:t>
            </a:r>
            <a:r>
              <a:rPr lang="en-US" b="0" dirty="0" err="1">
                <a:cs typeface="Calibri"/>
              </a:rPr>
              <a:t>behaviour</a:t>
            </a:r>
            <a:r>
              <a:rPr lang="en-US" b="0" dirty="0">
                <a:cs typeface="Calibri"/>
              </a:rPr>
              <a:t>-based solutions, ask your students what they think nature-based and </a:t>
            </a:r>
            <a:r>
              <a:rPr lang="en-US" b="0" dirty="0" err="1">
                <a:cs typeface="Calibri"/>
              </a:rPr>
              <a:t>behaviour</a:t>
            </a:r>
            <a:r>
              <a:rPr lang="en-US" b="0" dirty="0">
                <a:cs typeface="Calibri"/>
              </a:rPr>
              <a:t>-based solutions mean. Then ask them to provide an example.</a:t>
            </a:r>
          </a:p>
        </p:txBody>
      </p:sp>
      <p:sp>
        <p:nvSpPr>
          <p:cNvPr id="4" name="Slide Number Placeholder 3"/>
          <p:cNvSpPr>
            <a:spLocks noGrp="1"/>
          </p:cNvSpPr>
          <p:nvPr>
            <p:ph type="sldNum" sz="quarter" idx="5"/>
          </p:nvPr>
        </p:nvSpPr>
        <p:spPr/>
        <p:txBody>
          <a:bodyPr/>
          <a:lstStyle/>
          <a:p>
            <a:fld id="{F258CE60-DB4C-4F91-8E48-569AC11F1786}" type="slidenum">
              <a:rPr lang="en-CA" smtClean="0"/>
              <a:t>6</a:t>
            </a:fld>
            <a:endParaRPr lang="en-CA"/>
          </a:p>
        </p:txBody>
      </p:sp>
    </p:spTree>
    <p:extLst>
      <p:ext uri="{BB962C8B-B14F-4D97-AF65-F5344CB8AC3E}">
        <p14:creationId xmlns:p14="http://schemas.microsoft.com/office/powerpoint/2010/main" val="24651496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mn-lt"/>
                <a:ea typeface="+mn-ea"/>
                <a:cs typeface="+mn-cs"/>
              </a:rPr>
              <a:t>Example #</a:t>
            </a:r>
            <a:r>
              <a:rPr lang="en-US" b="1"/>
              <a:t>3</a:t>
            </a:r>
            <a:r>
              <a:rPr lang="en-US" sz="1200" b="0" i="0" kern="1200">
                <a:solidFill>
                  <a:schemeClr val="tx1"/>
                </a:solidFill>
                <a:effectLst/>
                <a:latin typeface="+mn-lt"/>
                <a:ea typeface="+mn-ea"/>
                <a:cs typeface="+mn-cs"/>
              </a:rPr>
              <a:t>: </a:t>
            </a:r>
            <a:r>
              <a:rPr lang="en-US" b="0" i="0" kern="1200">
                <a:effectLst/>
              </a:rPr>
              <a:t>In </a:t>
            </a:r>
            <a:r>
              <a:rPr lang="en-US"/>
              <a:t>August 2018, Greta Thunberg began the school climate strikes, and quickly became an internationally recognized climate activist. She has spoken at many international summits and met with politicians from around the world to discuss climate change. In September 2019, millions of people joined her in over 160 countries around the world – the largest climate demonstration in history. She has been nominated for the Nobel Peace Prize for two consecutive years. </a:t>
            </a:r>
          </a:p>
          <a:p>
            <a:endParaRPr lang="en-US">
              <a:cs typeface="Calibri"/>
            </a:endParaRPr>
          </a:p>
          <a:p>
            <a:r>
              <a:rPr lang="en-US" b="1">
                <a:cs typeface="Calibri"/>
              </a:rPr>
              <a:t>For more information: </a:t>
            </a:r>
            <a:r>
              <a:rPr lang="en-US">
                <a:hlinkClick r:id="rId3"/>
              </a:rPr>
              <a:t>https://time.com/person-of-the-year-2019-greta-thunberg/</a:t>
            </a:r>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61</a:t>
            </a:fld>
            <a:endParaRPr lang="en-CA"/>
          </a:p>
        </p:txBody>
      </p:sp>
    </p:spTree>
    <p:extLst>
      <p:ext uri="{BB962C8B-B14F-4D97-AF65-F5344CB8AC3E}">
        <p14:creationId xmlns:p14="http://schemas.microsoft.com/office/powerpoint/2010/main" val="37630919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Young climate activists in Canada! </a:t>
            </a:r>
            <a:endParaRPr lang="en-US" b="1"/>
          </a:p>
          <a:p>
            <a:endParaRPr lang="en-US"/>
          </a:p>
          <a:p>
            <a:r>
              <a:rPr lang="en-US"/>
              <a:t>Activist #1: Emma worked alongside other climate strikers to encourage Whitehorse Mayor Dan Curtis to declare a climate emergency. She has been working to convince politicians to ban single use plastics in Yukon.</a:t>
            </a:r>
            <a:endParaRPr lang="en-US">
              <a:cs typeface="Calibri"/>
            </a:endParaRPr>
          </a:p>
          <a:p>
            <a:endParaRPr lang="en-US"/>
          </a:p>
          <a:p>
            <a:r>
              <a:rPr lang="en-US"/>
              <a:t>Need to ask permission to use their pictures</a:t>
            </a:r>
          </a:p>
          <a:p>
            <a:r>
              <a:rPr lang="en-CA">
                <a:hlinkClick r:id="rId3"/>
              </a:rPr>
              <a:t>https://www.cbc.ca/kidsnews/post/more-than-greta-canadian-teen-climate-activists-you-should-know#article-start</a:t>
            </a:r>
            <a:endParaRPr lang="en-CA"/>
          </a:p>
          <a:p>
            <a:endParaRPr lang="en-CA">
              <a:cs typeface="Calibri"/>
            </a:endParaRPr>
          </a:p>
          <a:p>
            <a:r>
              <a:rPr lang="en-CA"/>
              <a:t>(Philip Street /CBC, photo submitted by Emma </a:t>
            </a:r>
            <a:r>
              <a:rPr lang="en-CA" err="1"/>
              <a:t>Marnik</a:t>
            </a:r>
            <a:r>
              <a:rPr lang="en-CA"/>
              <a:t>)</a:t>
            </a:r>
          </a:p>
          <a:p>
            <a:endParaRPr lang="en-US">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62</a:t>
            </a:fld>
            <a:endParaRPr lang="en-CA"/>
          </a:p>
        </p:txBody>
      </p:sp>
    </p:spTree>
    <p:extLst>
      <p:ext uri="{BB962C8B-B14F-4D97-AF65-F5344CB8AC3E}">
        <p14:creationId xmlns:p14="http://schemas.microsoft.com/office/powerpoint/2010/main" val="30355650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Young climate activists in Canada! </a:t>
            </a:r>
            <a:endParaRPr lang="en-US"/>
          </a:p>
          <a:p>
            <a:endParaRPr lang="en-US">
              <a:cs typeface="Calibri"/>
            </a:endParaRPr>
          </a:p>
          <a:p>
            <a:r>
              <a:rPr lang="en-US"/>
              <a:t>Activist #2: Chase</a:t>
            </a:r>
            <a:r>
              <a:rPr lang="en-US" sz="1200" b="0" i="0" kern="1200">
                <a:solidFill>
                  <a:schemeClr val="tx1"/>
                </a:solidFill>
                <a:effectLst/>
                <a:latin typeface="+mn-lt"/>
                <a:ea typeface="+mn-ea"/>
                <a:cs typeface="+mn-cs"/>
              </a:rPr>
              <a:t> wants to see “the transition of Alberta’s economy away from fossil fuels and petroleum products and towards renewable energy.”</a:t>
            </a:r>
            <a:r>
              <a:rPr lang="en-US"/>
              <a:t> </a:t>
            </a:r>
            <a:r>
              <a:rPr lang="en-US" sz="1200" b="0" i="0" kern="1200">
                <a:solidFill>
                  <a:schemeClr val="tx1"/>
                </a:solidFill>
                <a:effectLst/>
                <a:latin typeface="+mn-lt"/>
                <a:ea typeface="+mn-ea"/>
                <a:cs typeface="+mn-cs"/>
              </a:rPr>
              <a:t>He has helped organize climate strikes in Calgary and has watched the movement grow from a few members to huge crowds of supporters.</a:t>
            </a:r>
            <a:endParaRPr lang="en-US" sz="1200" b="1" i="0" kern="1200">
              <a:solidFill>
                <a:schemeClr val="tx1"/>
              </a:solidFill>
              <a:effectLst/>
              <a:latin typeface="+mn-lt"/>
              <a:cs typeface="Calibri"/>
            </a:endParaRPr>
          </a:p>
          <a:p>
            <a:endParaRPr lang="en-US">
              <a:cs typeface="Calibri"/>
            </a:endParaRPr>
          </a:p>
          <a:p>
            <a:r>
              <a:rPr lang="en-US"/>
              <a:t>(Philip Street/CBC, photo submitted by Chase Cardinal)</a:t>
            </a:r>
          </a:p>
          <a:p>
            <a:endParaRPr lang="en-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63</a:t>
            </a:fld>
            <a:endParaRPr lang="en-CA"/>
          </a:p>
        </p:txBody>
      </p:sp>
    </p:spTree>
    <p:extLst>
      <p:ext uri="{BB962C8B-B14F-4D97-AF65-F5344CB8AC3E}">
        <p14:creationId xmlns:p14="http://schemas.microsoft.com/office/powerpoint/2010/main" val="7349851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Young climate activists in Canada! </a:t>
            </a:r>
            <a:endParaRPr lang="en-US"/>
          </a:p>
          <a:p>
            <a:endParaRPr lang="en-US" dirty="0">
              <a:cs typeface="Calibri"/>
            </a:endParaRPr>
          </a:p>
          <a:p>
            <a:r>
              <a:rPr lang="en-US" dirty="0"/>
              <a:t>Activist #3: </a:t>
            </a:r>
            <a:r>
              <a:rPr lang="en-US" dirty="0" err="1"/>
              <a:t>Savi</a:t>
            </a:r>
            <a:r>
              <a:rPr lang="en-US" sz="1200" b="0" i="0" kern="1200" dirty="0">
                <a:solidFill>
                  <a:schemeClr val="tx1"/>
                </a:solidFill>
                <a:effectLst/>
                <a:latin typeface="+mn-lt"/>
                <a:ea typeface="+mn-ea"/>
                <a:cs typeface="+mn-cs"/>
              </a:rPr>
              <a:t> joined Climate Justice Toronto in 2019 and has used it as an opportunity to canvas, attend protests, build workshops and gain confidence in her outreach skills.</a:t>
            </a:r>
            <a:endParaRPr lang="en-US" sz="1200" b="1" i="0" kern="1200" dirty="0">
              <a:solidFill>
                <a:schemeClr val="tx1"/>
              </a:solidFill>
              <a:effectLst/>
              <a:latin typeface="+mn-lt"/>
              <a:cs typeface="Calibri"/>
            </a:endParaRPr>
          </a:p>
          <a:p>
            <a:r>
              <a:rPr lang="en-US" sz="1200" b="0" i="0" kern="1200" dirty="0" err="1">
                <a:solidFill>
                  <a:schemeClr val="tx1"/>
                </a:solidFill>
                <a:effectLst/>
                <a:latin typeface="+mn-lt"/>
                <a:ea typeface="+mn-ea"/>
                <a:cs typeface="+mn-cs"/>
              </a:rPr>
              <a:t>Savi</a:t>
            </a:r>
            <a:r>
              <a:rPr lang="en-US" sz="1200" b="0" i="0" kern="1200" dirty="0">
                <a:solidFill>
                  <a:schemeClr val="tx1"/>
                </a:solidFill>
                <a:effectLst/>
                <a:latin typeface="+mn-lt"/>
                <a:ea typeface="+mn-ea"/>
                <a:cs typeface="+mn-cs"/>
              </a:rPr>
              <a:t> says taking part in the global climate movement has </a:t>
            </a:r>
            <a:r>
              <a:rPr lang="en-US" dirty="0"/>
              <a:t>allowed her </a:t>
            </a:r>
            <a:r>
              <a:rPr lang="en-US" sz="1200" b="0" i="0" kern="1200" dirty="0">
                <a:solidFill>
                  <a:schemeClr val="tx1"/>
                </a:solidFill>
                <a:effectLst/>
                <a:latin typeface="+mn-lt"/>
                <a:ea typeface="+mn-ea"/>
                <a:cs typeface="+mn-cs"/>
              </a:rPr>
              <a:t>to become more secure in </a:t>
            </a:r>
            <a:r>
              <a:rPr lang="en-US" dirty="0"/>
              <a:t>her</a:t>
            </a:r>
            <a:r>
              <a:rPr lang="en-US" sz="1200" b="0" i="0" kern="1200" dirty="0">
                <a:solidFill>
                  <a:schemeClr val="tx1"/>
                </a:solidFill>
                <a:effectLst/>
                <a:latin typeface="+mn-lt"/>
                <a:ea typeface="+mn-ea"/>
                <a:cs typeface="+mn-cs"/>
              </a:rPr>
              <a:t> identity</a:t>
            </a:r>
            <a:r>
              <a:rPr lang="en-US" dirty="0"/>
              <a:t>, and her activism is something she is really proud of. </a:t>
            </a:r>
            <a:r>
              <a:rPr lang="en-US" sz="1200" b="0" i="0" kern="1200" dirty="0">
                <a:solidFill>
                  <a:schemeClr val="tx1"/>
                </a:solidFill>
                <a:effectLst/>
                <a:latin typeface="+mn-lt"/>
                <a:ea typeface="+mn-ea"/>
                <a:cs typeface="+mn-cs"/>
              </a:rPr>
              <a:t> </a:t>
            </a:r>
            <a:endParaRPr lang="en-US" sz="1200" b="0" i="0" kern="1200" dirty="0">
              <a:solidFill>
                <a:schemeClr val="tx1"/>
              </a:solidFill>
              <a:effectLst/>
              <a:latin typeface="+mn-lt"/>
              <a:cs typeface="Calibri"/>
            </a:endParaRPr>
          </a:p>
          <a:p>
            <a:endParaRPr lang="en-CA" dirty="0"/>
          </a:p>
          <a:p>
            <a:r>
              <a:rPr lang="en-CA" dirty="0"/>
              <a:t>(Philip Street/CBC, photo submitted by </a:t>
            </a:r>
            <a:r>
              <a:rPr lang="en-CA" dirty="0" err="1"/>
              <a:t>Savi</a:t>
            </a:r>
            <a:r>
              <a:rPr lang="en-CA" dirty="0"/>
              <a:t> </a:t>
            </a:r>
            <a:r>
              <a:rPr lang="en-CA" dirty="0" err="1"/>
              <a:t>Gellatly</a:t>
            </a:r>
            <a:r>
              <a:rPr lang="en-CA" dirty="0"/>
              <a:t>-Ladd)</a:t>
            </a:r>
          </a:p>
        </p:txBody>
      </p:sp>
      <p:sp>
        <p:nvSpPr>
          <p:cNvPr id="4" name="Slide Number Placeholder 3"/>
          <p:cNvSpPr>
            <a:spLocks noGrp="1"/>
          </p:cNvSpPr>
          <p:nvPr>
            <p:ph type="sldNum" sz="quarter" idx="5"/>
          </p:nvPr>
        </p:nvSpPr>
        <p:spPr/>
        <p:txBody>
          <a:bodyPr/>
          <a:lstStyle/>
          <a:p>
            <a:fld id="{F258CE60-DB4C-4F91-8E48-569AC11F1786}" type="slidenum">
              <a:rPr lang="en-CA" smtClean="0"/>
              <a:t>64</a:t>
            </a:fld>
            <a:endParaRPr lang="en-CA"/>
          </a:p>
        </p:txBody>
      </p:sp>
    </p:spTree>
    <p:extLst>
      <p:ext uri="{BB962C8B-B14F-4D97-AF65-F5344CB8AC3E}">
        <p14:creationId xmlns:p14="http://schemas.microsoft.com/office/powerpoint/2010/main" val="18633767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cs typeface="Calibri"/>
              </a:rPr>
              <a:t>Your students may be wondering, "What can I do about it?" Let's talk solutions!</a:t>
            </a:r>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65</a:t>
            </a:fld>
            <a:endParaRPr lang="en-CA"/>
          </a:p>
        </p:txBody>
      </p:sp>
    </p:spTree>
    <p:extLst>
      <p:ext uri="{BB962C8B-B14F-4D97-AF65-F5344CB8AC3E}">
        <p14:creationId xmlns:p14="http://schemas.microsoft.com/office/powerpoint/2010/main" val="32083437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kern="1200">
                <a:solidFill>
                  <a:schemeClr val="tx1"/>
                </a:solidFill>
                <a:effectLst/>
                <a:latin typeface="+mn-lt"/>
                <a:ea typeface="+mn-ea"/>
                <a:cs typeface="+mn-cs"/>
              </a:rPr>
              <a:t>In school:</a:t>
            </a:r>
            <a:endParaRPr lang="en-CA" sz="1200" kern="1200">
              <a:solidFill>
                <a:schemeClr val="tx1"/>
              </a:solidFill>
              <a:effectLst/>
              <a:latin typeface="+mn-lt"/>
              <a:cs typeface="Calibri"/>
            </a:endParaRPr>
          </a:p>
          <a:p>
            <a:pPr lvl="0"/>
            <a:r>
              <a:rPr lang="en-CA" sz="1200" b="1" kern="1200">
                <a:solidFill>
                  <a:schemeClr val="tx1"/>
                </a:solidFill>
                <a:effectLst/>
                <a:latin typeface="+mn-lt"/>
                <a:ea typeface="+mn-ea"/>
                <a:cs typeface="+mn-cs"/>
              </a:rPr>
              <a:t>Advocate for wetland conservation</a:t>
            </a:r>
            <a:endParaRPr lang="en-CA" sz="1200" kern="1200">
              <a:solidFill>
                <a:schemeClr val="tx1"/>
              </a:solidFill>
              <a:effectLst/>
              <a:latin typeface="+mn-lt"/>
              <a:ea typeface="+mn-ea"/>
              <a:cs typeface="+mn-cs"/>
            </a:endParaRPr>
          </a:p>
          <a:p>
            <a:pPr lvl="1"/>
            <a:r>
              <a:rPr lang="en-CA" sz="1200" b="0" kern="1200">
                <a:solidFill>
                  <a:schemeClr val="tx1"/>
                </a:solidFill>
                <a:effectLst/>
                <a:latin typeface="+mn-lt"/>
                <a:ea typeface="+mn-ea"/>
                <a:cs typeface="+mn-cs"/>
              </a:rPr>
              <a:t>Take the pulse of wetland knowledge at your school. </a:t>
            </a:r>
            <a:r>
              <a:rPr lang="en-CA" sz="1200" kern="1200">
                <a:solidFill>
                  <a:schemeClr val="tx1"/>
                </a:solidFill>
                <a:effectLst/>
                <a:latin typeface="+mn-lt"/>
                <a:ea typeface="+mn-ea"/>
                <a:cs typeface="+mn-cs"/>
              </a:rPr>
              <a:t>What do students know about wetlands? Dispel the myths; show how wetlands impact their lives and lessen the effects of climate change.</a:t>
            </a:r>
            <a:endParaRPr lang="en-CA" sz="1200" kern="1200">
              <a:solidFill>
                <a:schemeClr val="tx1"/>
              </a:solidFill>
              <a:effectLst/>
              <a:latin typeface="+mn-lt"/>
              <a:cs typeface="Calibri"/>
            </a:endParaRPr>
          </a:p>
          <a:p>
            <a:pPr lvl="1"/>
            <a:r>
              <a:rPr lang="en-CA" sz="1200" b="0" kern="1200">
                <a:solidFill>
                  <a:schemeClr val="tx1"/>
                </a:solidFill>
                <a:effectLst/>
                <a:latin typeface="+mn-lt"/>
                <a:ea typeface="+mn-ea"/>
                <a:cs typeface="+mn-cs"/>
              </a:rPr>
              <a:t>Promote behaviours </a:t>
            </a:r>
            <a:r>
              <a:rPr lang="en-CA" sz="1200" kern="1200">
                <a:solidFill>
                  <a:schemeClr val="tx1"/>
                </a:solidFill>
                <a:effectLst/>
                <a:latin typeface="+mn-lt"/>
                <a:ea typeface="+mn-ea"/>
                <a:cs typeface="+mn-cs"/>
              </a:rPr>
              <a:t>such as wetland conservation and discourage draining of wetlands.</a:t>
            </a:r>
            <a:endParaRPr lang="en-CA" sz="1200" kern="1200">
              <a:solidFill>
                <a:schemeClr val="tx1"/>
              </a:solidFill>
              <a:effectLst/>
              <a:latin typeface="+mn-lt"/>
              <a:cs typeface="Calibri"/>
            </a:endParaRPr>
          </a:p>
          <a:p>
            <a:r>
              <a:rPr lang="en-CA" b="1">
                <a:cs typeface="Calibri"/>
              </a:rPr>
              <a:t>Look for nature-based solutions your school can implement</a:t>
            </a:r>
          </a:p>
          <a:p>
            <a:pPr lvl="1"/>
            <a:r>
              <a:rPr lang="en-CA">
                <a:cs typeface="Calibri" panose="020F0502020204030204"/>
              </a:rPr>
              <a:t>Planting trees in the schoolyard</a:t>
            </a:r>
          </a:p>
          <a:p>
            <a:pPr lvl="1"/>
            <a:r>
              <a:rPr lang="en-CA">
                <a:cs typeface="Calibri" panose="020F0502020204030204"/>
              </a:rPr>
              <a:t>Installing a green roof</a:t>
            </a:r>
          </a:p>
          <a:p>
            <a:pPr lvl="1"/>
            <a:r>
              <a:rPr lang="en-CA" sz="1200" kern="1200">
                <a:solidFill>
                  <a:schemeClr val="tx1"/>
                </a:solidFill>
                <a:effectLst/>
                <a:latin typeface="+mn-lt"/>
                <a:cs typeface="Calibri"/>
              </a:rPr>
              <a:t>Building new wetlands / protecting existing wetlands on school property</a:t>
            </a:r>
          </a:p>
          <a:p>
            <a:r>
              <a:rPr lang="en-CA" sz="1200" b="1" kern="1200">
                <a:solidFill>
                  <a:schemeClr val="tx1"/>
                </a:solidFill>
                <a:effectLst/>
                <a:latin typeface="+mn-lt"/>
                <a:ea typeface="+mn-ea"/>
                <a:cs typeface="+mn-cs"/>
              </a:rPr>
              <a:t>Advocate for changes to your high school curriculum</a:t>
            </a:r>
            <a:r>
              <a:rPr lang="en-CA" b="1"/>
              <a:t>  </a:t>
            </a:r>
            <a:r>
              <a:rPr lang="en-CA"/>
              <a:t> </a:t>
            </a:r>
            <a:endParaRPr lang="en-CA">
              <a:cs typeface="Calibri"/>
            </a:endParaRPr>
          </a:p>
          <a:p>
            <a:pPr lvl="0"/>
            <a:r>
              <a:rPr lang="en-CA"/>
              <a:t>Request that climate change education and civic action be incorporated in each grade and adapted to each level. If your school offers psychology as an elective, could you learn about climate change through that lens?</a:t>
            </a:r>
          </a:p>
          <a:p>
            <a:pPr lvl="1"/>
            <a:r>
              <a:rPr lang="en-CA" sz="1200" kern="1200">
                <a:solidFill>
                  <a:schemeClr val="tx1"/>
                </a:solidFill>
                <a:effectLst/>
                <a:latin typeface="+mn-lt"/>
                <a:ea typeface="+mn-ea"/>
                <a:cs typeface="+mn-cs"/>
              </a:rPr>
              <a:t>Request that your high school takes on a sustainability pledge! List the changes you want to see and make sure the commitments are met.</a:t>
            </a:r>
            <a:endParaRPr lang="en-CA" sz="1200" kern="1200">
              <a:solidFill>
                <a:schemeClr val="tx1"/>
              </a:solidFill>
              <a:effectLst/>
              <a:latin typeface="+mn-lt"/>
              <a:cs typeface="Calibri"/>
            </a:endParaRPr>
          </a:p>
          <a:p>
            <a:r>
              <a:rPr lang="en-CA" sz="1200" b="1" kern="1200">
                <a:solidFill>
                  <a:schemeClr val="tx1"/>
                </a:solidFill>
                <a:effectLst/>
                <a:latin typeface="+mn-lt"/>
                <a:ea typeface="+mn-ea"/>
                <a:cs typeface="+mn-cs"/>
              </a:rPr>
              <a:t>Promote new behaviours that students can adopt at school in a fun and engaging way:</a:t>
            </a:r>
            <a:r>
              <a:rPr lang="en-CA" b="1"/>
              <a:t> </a:t>
            </a:r>
            <a:endParaRPr lang="en-CA"/>
          </a:p>
          <a:p>
            <a:pPr lvl="0"/>
            <a:r>
              <a:rPr lang="en-CA" sz="1200" kern="1200">
                <a:solidFill>
                  <a:schemeClr val="tx1"/>
                </a:solidFill>
                <a:effectLst/>
                <a:latin typeface="+mn-lt"/>
                <a:ea typeface="+mn-ea"/>
                <a:cs typeface="+mn-cs"/>
              </a:rPr>
              <a:t>Hold a hand-me-down clothing fashion show</a:t>
            </a:r>
            <a:r>
              <a:rPr lang="en-CA"/>
              <a:t> </a:t>
            </a:r>
            <a:endParaRPr lang="en-CA" sz="1200" kern="1200">
              <a:solidFill>
                <a:schemeClr val="tx1"/>
              </a:solidFill>
              <a:effectLst/>
              <a:latin typeface="+mn-lt"/>
              <a:cs typeface="Calibri"/>
            </a:endParaRPr>
          </a:p>
          <a:p>
            <a:pPr lvl="1"/>
            <a:r>
              <a:rPr lang="en-CA" sz="1200" kern="1200">
                <a:solidFill>
                  <a:schemeClr val="tx1"/>
                </a:solidFill>
                <a:effectLst/>
                <a:latin typeface="+mn-lt"/>
                <a:ea typeface="+mn-ea"/>
                <a:cs typeface="+mn-cs"/>
              </a:rPr>
              <a:t>Hold a “one week with no single-use plastic”</a:t>
            </a:r>
            <a:r>
              <a:rPr lang="en-CA"/>
              <a:t> </a:t>
            </a:r>
            <a:r>
              <a:rPr lang="en-CA" sz="1200" kern="1200">
                <a:solidFill>
                  <a:schemeClr val="tx1"/>
                </a:solidFill>
                <a:effectLst/>
                <a:latin typeface="+mn-lt"/>
                <a:ea typeface="+mn-ea"/>
                <a:cs typeface="+mn-cs"/>
              </a:rPr>
              <a:t> contest </a:t>
            </a:r>
            <a:r>
              <a:rPr lang="en-CA" sz="9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pPr lvl="1"/>
            <a:r>
              <a:rPr lang="en-CA" sz="1200" kern="1200">
                <a:solidFill>
                  <a:schemeClr val="tx1"/>
                </a:solidFill>
                <a:effectLst/>
                <a:latin typeface="+mn-lt"/>
                <a:ea typeface="+mn-ea"/>
                <a:cs typeface="+mn-cs"/>
              </a:rPr>
              <a:t>Hold a sweater day, where your school turns down the heat and everyone wears an ugly sweater that day</a:t>
            </a:r>
            <a:endParaRPr lang="en-CA" sz="1200" kern="1200">
              <a:solidFill>
                <a:schemeClr val="tx1"/>
              </a:solidFill>
              <a:effectLst/>
              <a:latin typeface="+mn-lt"/>
              <a:cs typeface="Calibri"/>
            </a:endParaRPr>
          </a:p>
          <a:p>
            <a:pPr lvl="1"/>
            <a:r>
              <a:rPr lang="en-CA" sz="1200" kern="1200">
                <a:solidFill>
                  <a:schemeClr val="tx1"/>
                </a:solidFill>
                <a:effectLst/>
                <a:latin typeface="+mn-lt"/>
                <a:ea typeface="+mn-ea"/>
                <a:cs typeface="+mn-cs"/>
              </a:rPr>
              <a:t>Encourage fans to bring their reusable water jugs at sports events</a:t>
            </a:r>
            <a:endParaRPr lang="en-CA" sz="1200" kern="1200">
              <a:solidFill>
                <a:schemeClr val="tx1"/>
              </a:solidFill>
              <a:effectLst/>
              <a:latin typeface="+mn-lt"/>
              <a:cs typeface="Calibri"/>
            </a:endParaRPr>
          </a:p>
          <a:p>
            <a:pPr lvl="1"/>
            <a:r>
              <a:rPr lang="en-CA" sz="1200" kern="1200">
                <a:solidFill>
                  <a:schemeClr val="tx1"/>
                </a:solidFill>
                <a:effectLst/>
                <a:latin typeface="+mn-lt"/>
                <a:ea typeface="+mn-ea"/>
                <a:cs typeface="+mn-cs"/>
              </a:rPr>
              <a:t>Start a bike club; promote biking to school and offer workshops to tune up your bike</a:t>
            </a:r>
            <a:endParaRPr lang="en-CA" sz="1200" kern="1200">
              <a:solidFill>
                <a:schemeClr val="tx1"/>
              </a:solidFill>
              <a:effectLst/>
              <a:latin typeface="+mn-lt"/>
              <a:cs typeface="Calibri"/>
            </a:endParaRPr>
          </a:p>
          <a:p>
            <a:pPr lvl="1"/>
            <a:r>
              <a:rPr lang="en-CA">
                <a:cs typeface="Calibri"/>
              </a:rPr>
              <a:t>Start/join the environment club</a:t>
            </a:r>
            <a:endParaRPr lang="en-CA"/>
          </a:p>
          <a:p>
            <a:r>
              <a:rPr lang="en-CA" sz="1200" b="1" kern="1200">
                <a:solidFill>
                  <a:schemeClr val="tx1"/>
                </a:solidFill>
                <a:effectLst/>
                <a:latin typeface="+mn-lt"/>
                <a:ea typeface="+mn-ea"/>
                <a:cs typeface="+mn-cs"/>
              </a:rPr>
              <a:t>Create a safe space to talk about the emotions associated with climate change. </a:t>
            </a:r>
            <a:r>
              <a:rPr lang="en-CA" sz="1200" kern="1200">
                <a:solidFill>
                  <a:schemeClr val="tx1"/>
                </a:solidFill>
                <a:effectLst/>
                <a:latin typeface="+mn-lt"/>
                <a:ea typeface="+mn-ea"/>
                <a:cs typeface="+mn-cs"/>
              </a:rPr>
              <a:t>This</a:t>
            </a:r>
            <a:r>
              <a:rPr lang="en-CA" sz="1200" b="1" kern="1200">
                <a:solidFill>
                  <a:schemeClr val="tx1"/>
                </a:solidFill>
                <a:effectLst/>
                <a:latin typeface="+mn-lt"/>
                <a:ea typeface="+mn-ea"/>
                <a:cs typeface="+mn-cs"/>
              </a:rPr>
              <a:t> </a:t>
            </a:r>
            <a:r>
              <a:rPr lang="en-CA" sz="1200" kern="1200">
                <a:solidFill>
                  <a:schemeClr val="tx1"/>
                </a:solidFill>
                <a:effectLst/>
                <a:latin typeface="+mn-lt"/>
                <a:ea typeface="+mn-ea"/>
                <a:cs typeface="+mn-cs"/>
              </a:rPr>
              <a:t>is an opportunity for</a:t>
            </a:r>
            <a:r>
              <a:rPr lang="en-CA"/>
              <a:t> </a:t>
            </a:r>
            <a:r>
              <a:rPr lang="en-CA" sz="1200" kern="1200">
                <a:solidFill>
                  <a:schemeClr val="tx1"/>
                </a:solidFill>
                <a:effectLst/>
                <a:latin typeface="+mn-lt"/>
                <a:ea typeface="+mn-ea"/>
                <a:cs typeface="+mn-cs"/>
              </a:rPr>
              <a:t> you and fellow classmates to discuss the information, talk about how it makes you feel and be reassured that it is normal to feel this way and that you are not alone. </a:t>
            </a:r>
            <a:endParaRPr lang="en-CA" sz="1200" kern="1200">
              <a:solidFill>
                <a:schemeClr val="tx1"/>
              </a:solidFill>
              <a:effectLst/>
              <a:latin typeface="+mn-lt"/>
              <a:cs typeface="Calibri"/>
            </a:endParaRPr>
          </a:p>
          <a:p>
            <a:pPr lvl="0"/>
            <a:r>
              <a:rPr lang="en-CA" sz="1200" b="1" kern="1200">
                <a:solidFill>
                  <a:schemeClr val="tx1"/>
                </a:solidFill>
                <a:effectLst/>
                <a:latin typeface="+mn-lt"/>
                <a:ea typeface="+mn-ea"/>
                <a:cs typeface="+mn-cs"/>
              </a:rPr>
              <a:t>Go Vote! </a:t>
            </a:r>
            <a:r>
              <a:rPr lang="en-CA" sz="1200" kern="1200">
                <a:solidFill>
                  <a:schemeClr val="tx1"/>
                </a:solidFill>
                <a:effectLst/>
                <a:latin typeface="+mn-lt"/>
                <a:ea typeface="+mn-ea"/>
                <a:cs typeface="+mn-cs"/>
              </a:rPr>
              <a:t>Too young, you say? Vote for your student body president! </a:t>
            </a:r>
            <a:r>
              <a:rPr lang="en-CA"/>
              <a:t>Or</a:t>
            </a:r>
            <a:r>
              <a:rPr lang="en-CA" sz="1200" kern="1200">
                <a:solidFill>
                  <a:schemeClr val="tx1"/>
                </a:solidFill>
                <a:effectLst/>
                <a:latin typeface="+mn-lt"/>
                <a:ea typeface="+mn-ea"/>
                <a:cs typeface="+mn-cs"/>
              </a:rPr>
              <a:t> better yet, run for school body president!</a:t>
            </a:r>
            <a:endParaRPr lang="en-CA" sz="1200" kern="1200">
              <a:solidFill>
                <a:schemeClr val="tx1"/>
              </a:solidFill>
              <a:effectLst/>
              <a:latin typeface="+mn-lt"/>
              <a:cs typeface="Calibri"/>
            </a:endParaRPr>
          </a:p>
          <a:p>
            <a:r>
              <a:rPr lang="en-CA" sz="1200" kern="1200">
                <a:solidFill>
                  <a:schemeClr val="tx1"/>
                </a:solidFill>
                <a:effectLst/>
                <a:latin typeface="+mn-lt"/>
                <a:ea typeface="+mn-ea"/>
                <a:cs typeface="+mn-cs"/>
              </a:rPr>
              <a:t>what could the "greenest classroom" do, look like, </a:t>
            </a:r>
            <a:r>
              <a:rPr lang="en-CA"/>
              <a:t>and</a:t>
            </a:r>
            <a:r>
              <a:rPr lang="en-CA" sz="1200" kern="1200">
                <a:solidFill>
                  <a:schemeClr val="tx1"/>
                </a:solidFill>
                <a:effectLst/>
                <a:latin typeface="+mn-lt"/>
                <a:ea typeface="+mn-ea"/>
                <a:cs typeface="+mn-cs"/>
              </a:rPr>
              <a:t> function?  </a:t>
            </a:r>
            <a:endParaRPr lang="en-CA" sz="1200" kern="1200">
              <a:solidFill>
                <a:schemeClr val="tx1"/>
              </a:solidFill>
              <a:effectLst/>
              <a:latin typeface="+mn-lt"/>
              <a:cs typeface="Calibri"/>
            </a:endParaRPr>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66</a:t>
            </a:fld>
            <a:endParaRPr lang="en-CA"/>
          </a:p>
        </p:txBody>
      </p:sp>
    </p:spTree>
    <p:extLst>
      <p:ext uri="{BB962C8B-B14F-4D97-AF65-F5344CB8AC3E}">
        <p14:creationId xmlns:p14="http://schemas.microsoft.com/office/powerpoint/2010/main" val="6571706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cs typeface="Calibri"/>
              </a:rPr>
              <a:t>In your community:</a:t>
            </a:r>
            <a:endParaRPr lang="en-CA"/>
          </a:p>
          <a:p>
            <a:r>
              <a:rPr lang="en-CA" b="1"/>
              <a:t>Hold a focus group with youth and adults in your school community and ask :</a:t>
            </a:r>
            <a:endParaRPr lang="en-CA" b="1">
              <a:cs typeface="Calibri"/>
            </a:endParaRPr>
          </a:p>
          <a:p>
            <a:pPr lvl="1"/>
            <a:r>
              <a:rPr lang="en-CA"/>
              <a:t>What are the things you enjoy doing today?</a:t>
            </a:r>
            <a:endParaRPr lang="en-CA">
              <a:cs typeface="Calibri" panose="020F0502020204030204"/>
            </a:endParaRPr>
          </a:p>
          <a:p>
            <a:pPr lvl="1"/>
            <a:r>
              <a:rPr lang="en-CA"/>
              <a:t>What are things you want your children’s children able to do?</a:t>
            </a:r>
            <a:endParaRPr lang="en-CA">
              <a:cs typeface="Calibri" panose="020F0502020204030204"/>
            </a:endParaRPr>
          </a:p>
          <a:p>
            <a:pPr lvl="1"/>
            <a:r>
              <a:rPr lang="en-CA"/>
              <a:t>What are the changes that need to happen if you want others to enjoy those things 20 years from now?</a:t>
            </a:r>
            <a:endParaRPr lang="en-CA">
              <a:cs typeface="Calibri"/>
            </a:endParaRPr>
          </a:p>
          <a:p>
            <a:r>
              <a:rPr lang="en-CA" b="1">
                <a:latin typeface="Calibri"/>
                <a:ea typeface="Calibri" panose="020F0502020204030204" pitchFamily="34" charset="0"/>
                <a:cs typeface="Calibri"/>
              </a:rPr>
              <a:t>Meet with your local municipal politicians to talk about community-level action</a:t>
            </a:r>
          </a:p>
          <a:p>
            <a:pPr lvl="1"/>
            <a:r>
              <a:rPr lang="en-CA">
                <a:latin typeface="Calibri"/>
                <a:ea typeface="Calibri" panose="020F0502020204030204" pitchFamily="34" charset="0"/>
                <a:cs typeface="Calibri"/>
              </a:rPr>
              <a:t>Find out or ask: what is your city or town's current environmental plan?</a:t>
            </a:r>
            <a:endParaRPr lang="en-CA" b="1">
              <a:latin typeface="Calibri"/>
              <a:ea typeface="Calibri" panose="020F0502020204030204" pitchFamily="34" charset="0"/>
              <a:cs typeface="Calibri"/>
            </a:endParaRPr>
          </a:p>
          <a:p>
            <a:pPr lvl="1"/>
            <a:r>
              <a:rPr lang="en-CA">
                <a:latin typeface="Calibri"/>
                <a:ea typeface="Calibri" panose="020F0502020204030204" pitchFamily="34" charset="0"/>
                <a:cs typeface="Calibri"/>
              </a:rPr>
              <a:t>Are there nature-based solutions we can implement? e.g. protecting local wetlands, planting urban forests, etc.</a:t>
            </a:r>
          </a:p>
          <a:p>
            <a:pPr lvl="1"/>
            <a:r>
              <a:rPr lang="en-CA">
                <a:latin typeface="Calibri"/>
                <a:ea typeface="Calibri" panose="020F0502020204030204" pitchFamily="34" charset="0"/>
                <a:cs typeface="Calibri"/>
              </a:rPr>
              <a:t>What do we need to do and whose support do we need from the community to make those changes? </a:t>
            </a:r>
          </a:p>
          <a:p>
            <a:r>
              <a:rPr lang="en-CA" b="1">
                <a:latin typeface="Calibri"/>
                <a:ea typeface="Calibri" panose="020F0502020204030204" pitchFamily="34" charset="0"/>
                <a:cs typeface="Calibri"/>
              </a:rPr>
              <a:t>Join your local climate advocacy group / youth council</a:t>
            </a:r>
          </a:p>
          <a:p>
            <a:pPr lvl="1"/>
            <a:r>
              <a:rPr lang="en-CA">
                <a:latin typeface="Calibri"/>
                <a:ea typeface="Calibri" panose="020F0502020204030204" pitchFamily="34" charset="0"/>
                <a:cs typeface="Calibri"/>
              </a:rPr>
              <a:t>This is a great way to meet others interested in environmental activism and start brainstorming project ideas</a:t>
            </a:r>
          </a:p>
          <a:p>
            <a:pPr lvl="1"/>
            <a:r>
              <a:rPr lang="en-CA">
                <a:latin typeface="Calibri"/>
                <a:ea typeface="Calibri" panose="020F0502020204030204" pitchFamily="34" charset="0"/>
                <a:cs typeface="Calibri"/>
              </a:rPr>
              <a:t>Many organizations have youth councils and are always looking for young people to get involved</a:t>
            </a:r>
          </a:p>
          <a:p>
            <a:pPr lvl="1"/>
            <a:r>
              <a:rPr lang="en-CA">
                <a:latin typeface="Calibri"/>
                <a:ea typeface="Calibri" panose="020F0502020204030204" pitchFamily="34" charset="0"/>
                <a:cs typeface="Calibri"/>
              </a:rPr>
              <a:t>Did you know? </a:t>
            </a:r>
            <a:r>
              <a:rPr lang="en-CA"/>
              <a:t>Many local communities focus on their own climate-related problems and have significantly reduced their greenhouse gas emissions</a:t>
            </a:r>
            <a:endParaRPr lang="en-CA">
              <a:cs typeface="Calibri"/>
            </a:endParaRPr>
          </a:p>
          <a:p>
            <a:r>
              <a:rPr lang="en-CA" b="1"/>
              <a:t>Join</a:t>
            </a:r>
            <a:r>
              <a:rPr lang="en-CA" b="1">
                <a:latin typeface="Calibri"/>
                <a:ea typeface="Calibri" panose="020F0502020204030204" pitchFamily="34" charset="0"/>
                <a:cs typeface="Calibri"/>
              </a:rPr>
              <a:t> a community garden</a:t>
            </a:r>
            <a:endParaRPr lang="en-CA">
              <a:latin typeface="Calibri"/>
              <a:ea typeface="Calibri" panose="020F0502020204030204" pitchFamily="34" charset="0"/>
              <a:cs typeface="Calibri"/>
            </a:endParaRPr>
          </a:p>
          <a:p>
            <a:pPr lvl="1"/>
            <a:r>
              <a:rPr lang="en-CA">
                <a:latin typeface="Calibri"/>
                <a:ea typeface="Calibri" panose="020F0502020204030204" pitchFamily="34" charset="0"/>
                <a:cs typeface="Calibri"/>
              </a:rPr>
              <a:t>Join you local community garden and meet others interested in local food</a:t>
            </a:r>
          </a:p>
          <a:p>
            <a:pPr lvl="1"/>
            <a:r>
              <a:rPr lang="en-CA">
                <a:latin typeface="Calibri"/>
                <a:ea typeface="Calibri" panose="020F0502020204030204" pitchFamily="34" charset="0"/>
                <a:cs typeface="Calibri"/>
              </a:rPr>
              <a:t>Eat/grow local vegetables for the community</a:t>
            </a:r>
          </a:p>
          <a:p>
            <a:pPr lvl="2"/>
            <a:endParaRPr lang="en-CA">
              <a:latin typeface="Calibri" panose="020F0502020204030204" pitchFamily="34" charset="0"/>
              <a:ea typeface="Calibri" panose="020F0502020204030204" pitchFamily="34" charset="0"/>
              <a:cs typeface="Calibri"/>
            </a:endParaRPr>
          </a:p>
          <a:p>
            <a:endParaRPr lang="en-CA">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67</a:t>
            </a:fld>
            <a:endParaRPr lang="en-CA"/>
          </a:p>
        </p:txBody>
      </p:sp>
    </p:spTree>
    <p:extLst>
      <p:ext uri="{BB962C8B-B14F-4D97-AF65-F5344CB8AC3E}">
        <p14:creationId xmlns:p14="http://schemas.microsoft.com/office/powerpoint/2010/main" val="22064617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100" b="1">
                <a:latin typeface="Calibri"/>
                <a:ea typeface="Calibri" panose="020F0502020204030204" pitchFamily="34" charset="0"/>
                <a:cs typeface="Calibri"/>
              </a:rPr>
              <a:t>Personally:</a:t>
            </a:r>
            <a:endParaRPr lang="en-CA" sz="1100">
              <a:latin typeface="Calibri"/>
              <a:ea typeface="Calibri" panose="020F0502020204030204" pitchFamily="34" charset="0"/>
              <a:cs typeface="Calibri"/>
            </a:endParaRPr>
          </a:p>
          <a:p>
            <a:pPr>
              <a:lnSpc>
                <a:spcPct val="107000"/>
              </a:lnSpc>
              <a:spcAft>
                <a:spcPts val="800"/>
              </a:spcAft>
            </a:pPr>
            <a:r>
              <a:rPr lang="en-CA" sz="1100" b="1">
                <a:latin typeface="Calibri"/>
                <a:ea typeface="Calibri" panose="020F0502020204030204" pitchFamily="34" charset="0"/>
                <a:cs typeface="Calibri"/>
              </a:rPr>
              <a:t>Make small behavioural changes that will have a high impact on your greenhouse gas emissions:</a:t>
            </a:r>
            <a:endParaRPr lang="en-CA" sz="1100">
              <a:latin typeface="Calibri"/>
              <a:ea typeface="Calibri" panose="020F0502020204030204" pitchFamily="34" charset="0"/>
              <a:cs typeface="Calibri"/>
            </a:endParaRPr>
          </a:p>
          <a:p>
            <a:pPr lvl="1">
              <a:lnSpc>
                <a:spcPct val="107000"/>
              </a:lnSpc>
            </a:pPr>
            <a:r>
              <a:rPr lang="en-CA" sz="1100">
                <a:latin typeface="Calibri"/>
                <a:ea typeface="Calibri" panose="020F0502020204030204" pitchFamily="34" charset="0"/>
                <a:cs typeface="Calibri"/>
              </a:rPr>
              <a:t>Carpool, bike or use transit system to get around</a:t>
            </a:r>
            <a:r>
              <a:rPr lang="en-CA" sz="800">
                <a:latin typeface="Calibri"/>
                <a:ea typeface="Calibri" panose="020F0502020204030204" pitchFamily="34" charset="0"/>
                <a:cs typeface="Calibri"/>
              </a:rPr>
              <a:t> </a:t>
            </a:r>
            <a:endParaRPr lang="en-CA" sz="1100">
              <a:latin typeface="Calibri" panose="020F0502020204030204" pitchFamily="34" charset="0"/>
              <a:ea typeface="Calibri" panose="020F0502020204030204" pitchFamily="34" charset="0"/>
              <a:cs typeface="Calibri"/>
            </a:endParaRPr>
          </a:p>
          <a:p>
            <a:pPr lvl="1">
              <a:lnSpc>
                <a:spcPct val="107000"/>
              </a:lnSpc>
              <a:spcAft>
                <a:spcPts val="0"/>
              </a:spcAft>
            </a:pPr>
            <a:r>
              <a:rPr lang="en-CA" sz="1100">
                <a:latin typeface="Calibri"/>
                <a:ea typeface="Calibri" panose="020F0502020204030204" pitchFamily="34" charset="0"/>
                <a:cs typeface="Calibri"/>
              </a:rPr>
              <a:t>Buy local products</a:t>
            </a:r>
          </a:p>
          <a:p>
            <a:pPr lvl="1">
              <a:lnSpc>
                <a:spcPct val="107000"/>
              </a:lnSpc>
              <a:spcAft>
                <a:spcPts val="0"/>
              </a:spcAft>
            </a:pPr>
            <a:r>
              <a:rPr lang="en-CA" sz="1100">
                <a:latin typeface="Calibri" panose="020F0502020204030204" pitchFamily="34" charset="0"/>
                <a:ea typeface="Calibri" panose="020F0502020204030204" pitchFamily="34" charset="0"/>
                <a:cs typeface="Arial" panose="020B0604020202020204" pitchFamily="34" charset="0"/>
              </a:rPr>
              <a:t>Reduce air travel</a:t>
            </a:r>
          </a:p>
          <a:p>
            <a:pPr lvl="1">
              <a:lnSpc>
                <a:spcPct val="107000"/>
              </a:lnSpc>
            </a:pPr>
            <a:r>
              <a:rPr lang="en-CA" sz="1100">
                <a:latin typeface="Calibri" panose="020F0502020204030204" pitchFamily="34" charset="0"/>
                <a:ea typeface="Calibri" panose="020F0502020204030204" pitchFamily="34" charset="0"/>
                <a:cs typeface="Arial" panose="020B0604020202020204" pitchFamily="34" charset="0"/>
              </a:rPr>
              <a:t>Vote in your school, community, province and country</a:t>
            </a:r>
          </a:p>
          <a:p>
            <a:pPr>
              <a:lnSpc>
                <a:spcPct val="107000"/>
              </a:lnSpc>
              <a:spcAft>
                <a:spcPts val="800"/>
              </a:spcAft>
            </a:pPr>
            <a:r>
              <a:rPr lang="en-CA" sz="1100" b="1">
                <a:latin typeface="Calibri"/>
                <a:ea typeface="Calibri" panose="020F0502020204030204" pitchFamily="34" charset="0"/>
                <a:cs typeface="Calibri"/>
              </a:rPr>
              <a:t>Work or volunteer for the environmental sector</a:t>
            </a:r>
            <a:endParaRPr lang="en-CA" sz="1100">
              <a:latin typeface="Calibri"/>
              <a:ea typeface="Calibri" panose="020F0502020204030204" pitchFamily="34" charset="0"/>
              <a:cs typeface="Calibri"/>
            </a:endParaRPr>
          </a:p>
          <a:p>
            <a:pPr lvl="1">
              <a:lnSpc>
                <a:spcPct val="107000"/>
              </a:lnSpc>
              <a:spcAft>
                <a:spcPts val="800"/>
              </a:spcAft>
            </a:pPr>
            <a:r>
              <a:rPr lang="en-CA" sz="1100">
                <a:latin typeface="Calibri"/>
                <a:ea typeface="Calibri" panose="020F0502020204030204" pitchFamily="34" charset="0"/>
                <a:cs typeface="Calibri"/>
              </a:rPr>
              <a:t>Choose a green career in trades (e.g. wind turbine technician, green roof installer)</a:t>
            </a:r>
          </a:p>
          <a:p>
            <a:pPr lvl="1">
              <a:lnSpc>
                <a:spcPct val="107000"/>
              </a:lnSpc>
              <a:spcAft>
                <a:spcPts val="800"/>
              </a:spcAft>
            </a:pPr>
            <a:r>
              <a:rPr lang="en-CA" sz="1100">
                <a:latin typeface="Calibri"/>
                <a:ea typeface="Calibri" panose="020F0502020204030204" pitchFamily="34" charset="0"/>
                <a:cs typeface="Calibri"/>
              </a:rPr>
              <a:t>Continue to university</a:t>
            </a:r>
            <a:r>
              <a:rPr lang="en-CA" sz="800">
                <a:latin typeface="Calibri"/>
                <a:ea typeface="Calibri" panose="020F0502020204030204" pitchFamily="34" charset="0"/>
                <a:cs typeface="Calibri"/>
              </a:rPr>
              <a:t> </a:t>
            </a:r>
            <a:r>
              <a:rPr lang="en-CA" sz="1100">
                <a:latin typeface="Calibri"/>
                <a:ea typeface="Calibri" panose="020F0502020204030204" pitchFamily="34" charset="0"/>
                <a:cs typeface="Calibri"/>
              </a:rPr>
              <a:t>in a field where you think can have an impact</a:t>
            </a:r>
          </a:p>
          <a:p>
            <a:pPr lvl="1">
              <a:lnSpc>
                <a:spcPct val="107000"/>
              </a:lnSpc>
              <a:spcAft>
                <a:spcPts val="800"/>
              </a:spcAft>
            </a:pPr>
            <a:r>
              <a:rPr lang="en-CA" sz="800">
                <a:latin typeface="Calibri"/>
                <a:ea typeface="Calibri" panose="020F0502020204030204" pitchFamily="34" charset="0"/>
                <a:cs typeface="Calibri"/>
              </a:rPr>
              <a:t>Volunteer for environment, conservation and/or climate justice organizations</a:t>
            </a:r>
            <a:endParaRPr lang="en-CA" sz="1100">
              <a:latin typeface="Calibri"/>
              <a:ea typeface="Calibri" panose="020F0502020204030204" pitchFamily="34" charset="0"/>
              <a:cs typeface="Calibri"/>
            </a:endParaRPr>
          </a:p>
          <a:p>
            <a:pPr>
              <a:lnSpc>
                <a:spcPct val="107000"/>
              </a:lnSpc>
              <a:spcAft>
                <a:spcPts val="800"/>
              </a:spcAft>
            </a:pPr>
            <a:r>
              <a:rPr lang="en-CA" sz="800" b="1">
                <a:latin typeface="Calibri"/>
                <a:ea typeface="Calibri" panose="020F0502020204030204" pitchFamily="34" charset="0"/>
                <a:cs typeface="Calibri"/>
              </a:rPr>
              <a:t>Start your own project!</a:t>
            </a:r>
            <a:endParaRPr lang="en-CA" sz="1100" b="1">
              <a:latin typeface="Calibri"/>
              <a:ea typeface="Calibri" panose="020F0502020204030204" pitchFamily="34" charset="0"/>
              <a:cs typeface="Calibri"/>
            </a:endParaRPr>
          </a:p>
          <a:p>
            <a:pPr lvl="1">
              <a:lnSpc>
                <a:spcPct val="107000"/>
              </a:lnSpc>
              <a:spcAft>
                <a:spcPts val="800"/>
              </a:spcAft>
            </a:pPr>
            <a:r>
              <a:rPr lang="en-CA" sz="800">
                <a:latin typeface="Calibri"/>
                <a:ea typeface="Calibri" panose="020F0502020204030204" pitchFamily="34" charset="0"/>
                <a:cs typeface="Calibri"/>
              </a:rPr>
              <a:t>Build duck nest boxes</a:t>
            </a:r>
            <a:endParaRPr lang="en-CA" sz="1100" b="1">
              <a:latin typeface="Calibri"/>
              <a:ea typeface="Calibri" panose="020F0502020204030204" pitchFamily="34" charset="0"/>
              <a:cs typeface="Calibri"/>
            </a:endParaRPr>
          </a:p>
          <a:p>
            <a:pPr lvl="1">
              <a:lnSpc>
                <a:spcPct val="107000"/>
              </a:lnSpc>
              <a:spcAft>
                <a:spcPts val="800"/>
              </a:spcAft>
            </a:pPr>
            <a:r>
              <a:rPr lang="en-CA" sz="800">
                <a:latin typeface="Calibri"/>
                <a:ea typeface="Calibri" panose="020F0502020204030204" pitchFamily="34" charset="0"/>
                <a:cs typeface="Calibri"/>
              </a:rPr>
              <a:t>Plant native species in your backyard / local park (nature-based solution)</a:t>
            </a:r>
            <a:endParaRPr lang="en-CA" sz="1100" b="1">
              <a:latin typeface="Calibri"/>
              <a:ea typeface="Calibri" panose="020F0502020204030204" pitchFamily="34" charset="0"/>
              <a:cs typeface="Calibri"/>
            </a:endParaRPr>
          </a:p>
          <a:p>
            <a:pPr lvl="1">
              <a:lnSpc>
                <a:spcPct val="107000"/>
              </a:lnSpc>
              <a:spcAft>
                <a:spcPts val="800"/>
              </a:spcAft>
            </a:pPr>
            <a:r>
              <a:rPr lang="en-CA" sz="800">
                <a:latin typeface="Calibri"/>
                <a:ea typeface="Calibri" panose="020F0502020204030204" pitchFamily="34" charset="0"/>
                <a:cs typeface="Calibri"/>
              </a:rPr>
              <a:t>Build a compost bin and encourage your family to compost</a:t>
            </a:r>
            <a:endParaRPr lang="en-CA" sz="1100" b="1">
              <a:latin typeface="Calibri"/>
              <a:ea typeface="Calibri" panose="020F0502020204030204" pitchFamily="34" charset="0"/>
              <a:cs typeface="Calibri"/>
            </a:endParaRPr>
          </a:p>
          <a:p>
            <a:pPr lvl="1">
              <a:lnSpc>
                <a:spcPct val="107000"/>
              </a:lnSpc>
              <a:spcAft>
                <a:spcPts val="800"/>
              </a:spcAft>
            </a:pPr>
            <a:r>
              <a:rPr lang="en-CA" sz="800">
                <a:latin typeface="Calibri"/>
                <a:ea typeface="Calibri" panose="020F0502020204030204" pitchFamily="34" charset="0"/>
                <a:cs typeface="Calibri"/>
              </a:rPr>
              <a:t>(PS if you start your own project, make sure to contact DUC Education – we want to hear about it! </a:t>
            </a:r>
            <a:r>
              <a:rPr lang="en-CA" b="1">
                <a:hlinkClick r:id="rId3"/>
              </a:rPr>
              <a:t>education@ducks.ca</a:t>
            </a:r>
            <a:r>
              <a:rPr lang="en-CA" sz="800" b="1">
                <a:latin typeface="Calibri"/>
                <a:cs typeface="Calibri"/>
              </a:rPr>
              <a:t>)</a:t>
            </a:r>
            <a:r>
              <a:rPr lang="en-CA" sz="800" b="1">
                <a:latin typeface="Calibri"/>
                <a:ea typeface="Calibri" panose="020F0502020204030204" pitchFamily="34" charset="0"/>
                <a:cs typeface="Calibri"/>
              </a:rPr>
              <a:t> </a:t>
            </a:r>
            <a:endParaRPr lang="en-CA" sz="1100" b="1">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68</a:t>
            </a:fld>
            <a:endParaRPr lang="en-CA"/>
          </a:p>
        </p:txBody>
      </p:sp>
    </p:spTree>
    <p:extLst>
      <p:ext uri="{BB962C8B-B14F-4D97-AF65-F5344CB8AC3E}">
        <p14:creationId xmlns:p14="http://schemas.microsoft.com/office/powerpoint/2010/main" val="29568543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b="1">
                <a:cs typeface="Calibri"/>
              </a:rPr>
              <a:t>Reminder: DUC's Wetland Heroes Program</a:t>
            </a:r>
            <a:r>
              <a:rPr lang="en-CA">
                <a:cs typeface="Calibri"/>
              </a:rPr>
              <a:t> recognizes young leaders making a difference – big or small – for our wetlands. </a:t>
            </a:r>
            <a:r>
              <a:rPr lang="en-CA"/>
              <a:t>We recognize and support Wetland Heroes by sending them a certificate, publishing a story on the DUC website and social media, and working to get local media interested. </a:t>
            </a:r>
            <a:endParaRPr lang="en-US"/>
          </a:p>
          <a:p>
            <a:pPr>
              <a:defRPr/>
            </a:pPr>
            <a:endParaRPr lang="en-CA"/>
          </a:p>
          <a:p>
            <a:pPr>
              <a:defRPr/>
            </a:pPr>
            <a:r>
              <a:rPr lang="en-CA"/>
              <a:t>Are your students passionate about the environment? Are they working on a wetland conservation project? We want to connect with them! You can reach us at </a:t>
            </a:r>
            <a:r>
              <a:rPr lang="en-CA">
                <a:hlinkClick r:id="rId3"/>
              </a:rPr>
              <a:t>education@ducks.ca</a:t>
            </a:r>
            <a:r>
              <a:rPr lang="en-CA"/>
              <a:t> or at </a:t>
            </a:r>
            <a:r>
              <a:rPr lang="en-CA">
                <a:hlinkClick r:id="rId4"/>
              </a:rPr>
              <a:t>www.facebook.com/educationducks</a:t>
            </a:r>
            <a:endParaRPr lang="en-CA">
              <a:cs typeface="Calibri"/>
              <a:hlinkClick r:id="rId4"/>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69</a:t>
            </a:fld>
            <a:endParaRPr lang="en-CA"/>
          </a:p>
        </p:txBody>
      </p:sp>
    </p:spTree>
    <p:extLst>
      <p:ext uri="{BB962C8B-B14F-4D97-AF65-F5344CB8AC3E}">
        <p14:creationId xmlns:p14="http://schemas.microsoft.com/office/powerpoint/2010/main" val="42122535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DUC Education wants to hear from you! We help support, recognize and promote youth-led conservation projects. Reach out to us over email (</a:t>
            </a:r>
            <a:r>
              <a:rPr lang="en-US" dirty="0">
                <a:cs typeface="Calibri"/>
                <a:hlinkClick r:id="rId3"/>
              </a:rPr>
              <a:t>education@ducks.ca</a:t>
            </a:r>
            <a:r>
              <a:rPr lang="en-US" dirty="0">
                <a:cs typeface="Calibri"/>
              </a:rPr>
              <a:t>) or on Facebook (</a:t>
            </a:r>
            <a:r>
              <a:rPr lang="en-US" dirty="0">
                <a:cs typeface="Calibri"/>
                <a:hlinkClick r:id="rId4"/>
              </a:rPr>
              <a:t>www.facebook.com/educationducks</a:t>
            </a:r>
            <a:r>
              <a:rPr lang="en-US" dirty="0">
                <a:cs typeface="Calibri"/>
              </a:rPr>
              <a:t>).</a:t>
            </a:r>
          </a:p>
          <a:p>
            <a:endParaRPr lang="en-US" dirty="0">
              <a:cs typeface="Calibri"/>
            </a:endParaRPr>
          </a:p>
          <a:p>
            <a:r>
              <a:rPr lang="en-US" dirty="0">
                <a:cs typeface="Calibri"/>
              </a:rPr>
              <a:t>For more information: </a:t>
            </a:r>
            <a:r>
              <a:rPr lang="en-US" dirty="0">
                <a:hlinkClick r:id="rId5"/>
              </a:rPr>
              <a:t>https://www.ducks.ca/our-work/education/</a:t>
            </a:r>
            <a:endParaRPr lang="en-US" dirty="0"/>
          </a:p>
          <a:p>
            <a:endParaRPr lang="en-US" dirty="0">
              <a:cs typeface="Calibri"/>
            </a:endParaRPr>
          </a:p>
          <a:p>
            <a:r>
              <a:rPr lang="en-US" dirty="0">
                <a:cs typeface="Calibri"/>
              </a:rPr>
              <a:t>For other resources on climate change: https://</a:t>
            </a:r>
            <a:r>
              <a:rPr lang="en-US" dirty="0" err="1">
                <a:cs typeface="Calibri"/>
              </a:rPr>
              <a:t>www.ducks.ca</a:t>
            </a:r>
            <a:r>
              <a:rPr lang="en-US" dirty="0">
                <a:cs typeface="Calibri"/>
              </a:rPr>
              <a:t>/</a:t>
            </a:r>
            <a:r>
              <a:rPr lang="en-US" dirty="0" err="1">
                <a:cs typeface="Calibri"/>
              </a:rPr>
              <a:t>teachingclimatechange</a:t>
            </a:r>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70</a:t>
            </a:fld>
            <a:endParaRPr lang="en-CA"/>
          </a:p>
        </p:txBody>
      </p:sp>
    </p:spTree>
    <p:extLst>
      <p:ext uri="{BB962C8B-B14F-4D97-AF65-F5344CB8AC3E}">
        <p14:creationId xmlns:p14="http://schemas.microsoft.com/office/powerpoint/2010/main" val="702050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Nature-based solutions</a:t>
            </a:r>
            <a:r>
              <a:rPr lang="en-US" dirty="0"/>
              <a:t> involve protecting and restoring nature to help lessen climate change. When we protect green spaces, we see real benefits like flood prevention, temperature regulation and carbon capture. </a:t>
            </a:r>
            <a:endParaRPr lang="en-US" dirty="0">
              <a:cs typeface="Calibri"/>
            </a:endParaRPr>
          </a:p>
          <a:p>
            <a:endParaRPr lang="en-US" dirty="0">
              <a:cs typeface="Calibri"/>
            </a:endParaRPr>
          </a:p>
          <a:p>
            <a:r>
              <a:rPr lang="en-US" b="1" dirty="0" err="1">
                <a:cs typeface="Calibri"/>
              </a:rPr>
              <a:t>Behaviour</a:t>
            </a:r>
            <a:r>
              <a:rPr lang="en-US" b="1" dirty="0">
                <a:cs typeface="Calibri"/>
              </a:rPr>
              <a:t>-based solutions </a:t>
            </a:r>
            <a:r>
              <a:rPr lang="en-US" dirty="0">
                <a:cs typeface="Calibri"/>
              </a:rPr>
              <a:t>are household or lifestyle changes people can make to reduce greenhouse gas emissions. How we move and how we live all affects how much we're contributing to climate change. </a:t>
            </a:r>
            <a:endParaRPr lang="en-US" b="1" dirty="0">
              <a:cs typeface="Calibri"/>
            </a:endParaRPr>
          </a:p>
          <a:p>
            <a:endParaRPr lang="en-US" dirty="0">
              <a:cs typeface="Calibri"/>
            </a:endParaRPr>
          </a:p>
          <a:p>
            <a:r>
              <a:rPr lang="en-US" dirty="0">
                <a:cs typeface="Calibri"/>
              </a:rPr>
              <a:t>More information on nature-based solutions: </a:t>
            </a:r>
            <a:r>
              <a:rPr lang="en-US" dirty="0">
                <a:hlinkClick r:id="rId3"/>
              </a:rPr>
              <a:t>https://www.iied.org/nature-based-solutions-for-climate-change-global-ambition-local-action</a:t>
            </a:r>
            <a:endParaRPr lang="en-US" dirty="0">
              <a:cs typeface="Calibri"/>
              <a:hlinkClick r:id="rId3"/>
            </a:endParaRPr>
          </a:p>
          <a:p>
            <a:r>
              <a:rPr lang="en-US" dirty="0">
                <a:cs typeface="Calibri" panose="020F0502020204030204"/>
              </a:rPr>
              <a:t>More information on </a:t>
            </a:r>
            <a:r>
              <a:rPr lang="en-US" dirty="0" err="1">
                <a:cs typeface="Calibri" panose="020F0502020204030204"/>
              </a:rPr>
              <a:t>behaviour</a:t>
            </a:r>
            <a:r>
              <a:rPr lang="en-US" dirty="0">
                <a:cs typeface="Calibri" panose="020F0502020204030204"/>
              </a:rPr>
              <a:t>-based solutions: </a:t>
            </a:r>
            <a:r>
              <a:rPr lang="en-US" dirty="0">
                <a:hlinkClick r:id="rId4"/>
              </a:rPr>
              <a:t>https://www.wri.org/climate/expert-perspective/changing-behavior-help-meet-long-term-climate-targets</a:t>
            </a: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7</a:t>
            </a:fld>
            <a:endParaRPr lang="en-CA"/>
          </a:p>
        </p:txBody>
      </p:sp>
    </p:spTree>
    <p:extLst>
      <p:ext uri="{BB962C8B-B14F-4D97-AF65-F5344CB8AC3E}">
        <p14:creationId xmlns:p14="http://schemas.microsoft.com/office/powerpoint/2010/main" val="3688639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b="1" dirty="0"/>
              <a:t>Let’s play a game: Have you ever heard of (x) as a climate change solution?</a:t>
            </a:r>
            <a:r>
              <a:rPr lang="en-CA" dirty="0"/>
              <a:t> </a:t>
            </a:r>
            <a:endParaRPr lang="en-CA" b="1" dirty="0"/>
          </a:p>
          <a:p>
            <a:pPr>
              <a:defRPr/>
            </a:pPr>
            <a:endParaRPr lang="en-CA"/>
          </a:p>
          <a:p>
            <a:pPr>
              <a:defRPr/>
            </a:pPr>
            <a:r>
              <a:rPr lang="en-CA" dirty="0"/>
              <a:t>For this game, we'll go through different climate solutions and you'll:</a:t>
            </a:r>
            <a:endParaRPr lang="en-CA" b="1" dirty="0"/>
          </a:p>
          <a:p>
            <a:pPr>
              <a:defRPr/>
            </a:pPr>
            <a:r>
              <a:rPr lang="en-CA" dirty="0"/>
              <a:t>1) Ask the class to raise their hands if they have ever heard of (X) as a climate solution.</a:t>
            </a:r>
            <a:endParaRPr lang="en-CA" dirty="0">
              <a:cs typeface="Calibri"/>
            </a:endParaRPr>
          </a:p>
          <a:p>
            <a:pPr>
              <a:defRPr/>
            </a:pPr>
            <a:r>
              <a:rPr lang="en-CA" dirty="0"/>
              <a:t>2) Ask them if the solution is a nature-based solution or a behavior-based solution.</a:t>
            </a:r>
          </a:p>
          <a:p>
            <a:pPr>
              <a:defRPr/>
            </a:pPr>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8</a:t>
            </a:fld>
            <a:endParaRPr lang="en-CA"/>
          </a:p>
        </p:txBody>
      </p:sp>
    </p:spTree>
    <p:extLst>
      <p:ext uri="{BB962C8B-B14F-4D97-AF65-F5344CB8AC3E}">
        <p14:creationId xmlns:p14="http://schemas.microsoft.com/office/powerpoint/2010/main" val="4104684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cs typeface="Calibri"/>
              </a:rPr>
              <a:t>It's game time! </a:t>
            </a:r>
          </a:p>
          <a:p>
            <a:endParaRPr lang="en-CA"/>
          </a:p>
          <a:p>
            <a:r>
              <a:rPr lang="en-CA"/>
              <a:t>1) Ask the class to raise their hands if they have ever heard of carpooling, biking, walking to school or public transit as climate solutions</a:t>
            </a:r>
            <a:endParaRPr lang="en-CA">
              <a:cs typeface="Calibri"/>
            </a:endParaRPr>
          </a:p>
          <a:p>
            <a:endParaRPr lang="en-CA"/>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9</a:t>
            </a:fld>
            <a:endParaRPr lang="en-CA"/>
          </a:p>
        </p:txBody>
      </p:sp>
    </p:spTree>
    <p:extLst>
      <p:ext uri="{BB962C8B-B14F-4D97-AF65-F5344CB8AC3E}">
        <p14:creationId xmlns:p14="http://schemas.microsoft.com/office/powerpoint/2010/main" val="122333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59911-1457-824B-AA75-5EF2EFFDAB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C39BD3-4471-A544-8985-690FB4F2B8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E9F92F-09C6-D849-9B22-A383F425C11C}"/>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B0B96455-B83E-194D-A559-1ED4184B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7BFB2E-AF8C-064D-BAC8-1213819FF261}"/>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7" name="Rectangle 6">
            <a:extLst>
              <a:ext uri="{FF2B5EF4-FFF2-40B4-BE49-F238E27FC236}">
                <a16:creationId xmlns:a16="http://schemas.microsoft.com/office/drawing/2014/main" id="{79102CAF-7F24-A541-AC6A-ACF924A618C8}"/>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DC2CB52-866E-1546-B824-A22E292CDB89}"/>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2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82355-AC07-D94F-B470-6BD691931F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216CED-54AB-844A-8C4D-6205BBCDCA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C536C0F-36CE-A344-B638-8EB70F3287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82CEDA-34BB-5344-883F-50B6D6AE4163}"/>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6" name="Footer Placeholder 5">
            <a:extLst>
              <a:ext uri="{FF2B5EF4-FFF2-40B4-BE49-F238E27FC236}">
                <a16:creationId xmlns:a16="http://schemas.microsoft.com/office/drawing/2014/main" id="{323DD2B2-3E05-4548-B01A-0FAE0A7A51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88B38B-870A-1543-AAA0-B604C32939F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531296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35B3F-B15B-6C4F-B481-AEB0FD738F6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6F437D-8656-7A4B-8225-BC6FD7CFC5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4509B2-AB45-4D47-82D5-4A3F3C9FF1D9}"/>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2D763B30-0705-0148-B3C2-7F56DE3D0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5E6641-6183-DD40-8022-A05406D8DF94}"/>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646678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A1177B-0382-7448-B3D0-30FDA01788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871D8A-D1EE-D44B-A949-C4D2F09B27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50EC94-89AD-0C40-A42C-6395735942B5}"/>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D7C95129-4BDE-144F-9F28-CCC724A20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DA99CD-213F-F24D-A320-DAC5B7F2848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66661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93541-71FB-1B40-BCD7-739171CFDE93}"/>
              </a:ext>
            </a:extLst>
          </p:cNvPr>
          <p:cNvSpPr>
            <a:spLocks noGrp="1"/>
          </p:cNvSpPr>
          <p:nvPr>
            <p:ph type="title"/>
          </p:nvPr>
        </p:nvSpPr>
        <p:spPr/>
        <p:txBody>
          <a:bodyPr/>
          <a:lstStyle>
            <a:lvl1pPr>
              <a:defRPr b="1">
                <a:solidFill>
                  <a:srgbClr val="007A6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654FDAEC-1537-6A48-850B-28E2BFC8A0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36A38-415D-A947-8F86-7DC9446F95BA}"/>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F8449071-4F51-CF42-8846-713EA62E09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BFEEDA-FE5D-9F4E-A142-E2B00F02A695}"/>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Rectangle 7">
            <a:extLst>
              <a:ext uri="{FF2B5EF4-FFF2-40B4-BE49-F238E27FC236}">
                <a16:creationId xmlns:a16="http://schemas.microsoft.com/office/drawing/2014/main" id="{2C3040BB-4D7D-3643-A8A1-1B1B282A2714}"/>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8B402DF-0682-2348-B798-743083E81DC4}"/>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C8DFFA-7F15-BF4E-A0E6-729A39F41605}"/>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423F7EF-34DE-5C45-AA07-FEB26D59974B}"/>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4F9AF32-EF62-2F4D-9B72-359875AC3437}"/>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4" name="Picture 13">
            <a:extLst>
              <a:ext uri="{FF2B5EF4-FFF2-40B4-BE49-F238E27FC236}">
                <a16:creationId xmlns:a16="http://schemas.microsoft.com/office/drawing/2014/main" id="{012106FE-F60C-964B-AA9E-7ABDA4392A8C}"/>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3477729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EBCA-4B93-9242-AB84-89CF6D0185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824F19-2058-6041-AF61-7A8A907258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AB08D7-8B7A-D740-B143-DF152485C7B0}"/>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DE792EB5-C928-AA4C-8EB8-424AD4E0F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A2942-DF16-254A-96E2-99CFDDB5A29E}"/>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510945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83205-BAA8-4443-BF52-C75679BB66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DEAB99-43A7-C543-97D8-4B38ACFC88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5C318B-BF46-FD40-9340-5D419778F17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BCDF52-CA7E-174E-85A6-CDE651294717}"/>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6" name="Footer Placeholder 5">
            <a:extLst>
              <a:ext uri="{FF2B5EF4-FFF2-40B4-BE49-F238E27FC236}">
                <a16:creationId xmlns:a16="http://schemas.microsoft.com/office/drawing/2014/main" id="{47F1997B-51E3-9E48-9A48-7AB16341C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43E1FF-6C51-D44B-B3AC-181F7F6AD48E}"/>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Date Placeholder 3">
            <a:extLst>
              <a:ext uri="{FF2B5EF4-FFF2-40B4-BE49-F238E27FC236}">
                <a16:creationId xmlns:a16="http://schemas.microsoft.com/office/drawing/2014/main" id="{0BDDAD0A-1FE8-9F45-8E5B-B1DBB6E152D0}"/>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4/14/2023</a:t>
            </a:fld>
            <a:endParaRPr lang="en-US"/>
          </a:p>
        </p:txBody>
      </p:sp>
      <p:sp>
        <p:nvSpPr>
          <p:cNvPr id="9" name="Slide Number Placeholder 5">
            <a:extLst>
              <a:ext uri="{FF2B5EF4-FFF2-40B4-BE49-F238E27FC236}">
                <a16:creationId xmlns:a16="http://schemas.microsoft.com/office/drawing/2014/main" id="{B7C9E1FC-9912-8841-A6C8-EC15CCBF8A2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0" name="Rectangle 9">
            <a:extLst>
              <a:ext uri="{FF2B5EF4-FFF2-40B4-BE49-F238E27FC236}">
                <a16:creationId xmlns:a16="http://schemas.microsoft.com/office/drawing/2014/main" id="{23D12A4E-8677-744B-A9DC-597263B6664C}"/>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D307A5-A0D2-054E-97B2-720D76615AF8}"/>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880FCB6-31D7-4348-9F3D-8AFCABE640BD}"/>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6410FE3-3119-064C-8C94-9382E404DB7A}"/>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6A4087A-72B6-424F-A8AE-ED4B41635E6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7" name="Picture 16">
            <a:extLst>
              <a:ext uri="{FF2B5EF4-FFF2-40B4-BE49-F238E27FC236}">
                <a16:creationId xmlns:a16="http://schemas.microsoft.com/office/drawing/2014/main" id="{056C6BA2-EE54-E049-ADC8-69CF06B428E0}"/>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2239865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BCD0-D4DA-3D44-923E-8F8F589524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9A8CB-0A42-5D44-9EB0-924E55C184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97D218-B1A5-834B-8414-ECED821179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78EB8D-8064-5946-A4AF-605CD9465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FE34F2-8AA0-3F43-828B-EB73C960D15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418CD8-11E6-A448-B9F1-151197B2DF7F}"/>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8" name="Footer Placeholder 7">
            <a:extLst>
              <a:ext uri="{FF2B5EF4-FFF2-40B4-BE49-F238E27FC236}">
                <a16:creationId xmlns:a16="http://schemas.microsoft.com/office/drawing/2014/main" id="{3508D3E7-4A6C-5946-86E0-BD6D72AE27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735727-A329-B243-99FB-D9D46C4D2829}"/>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10" name="Date Placeholder 3">
            <a:extLst>
              <a:ext uri="{FF2B5EF4-FFF2-40B4-BE49-F238E27FC236}">
                <a16:creationId xmlns:a16="http://schemas.microsoft.com/office/drawing/2014/main" id="{571CDF08-02F4-8444-8E97-FD353642B603}"/>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4/14/2023</a:t>
            </a:fld>
            <a:endParaRPr lang="en-US"/>
          </a:p>
        </p:txBody>
      </p:sp>
      <p:sp>
        <p:nvSpPr>
          <p:cNvPr id="11" name="Slide Number Placeholder 5">
            <a:extLst>
              <a:ext uri="{FF2B5EF4-FFF2-40B4-BE49-F238E27FC236}">
                <a16:creationId xmlns:a16="http://schemas.microsoft.com/office/drawing/2014/main" id="{BB354D0C-8361-6A48-91CC-75D527F7446B}"/>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2" name="Rectangle 11">
            <a:extLst>
              <a:ext uri="{FF2B5EF4-FFF2-40B4-BE49-F238E27FC236}">
                <a16:creationId xmlns:a16="http://schemas.microsoft.com/office/drawing/2014/main" id="{4A0AC7FB-4291-384E-9E8C-252AA69E905D}"/>
              </a:ext>
            </a:extLst>
          </p:cNvPr>
          <p:cNvSpPr/>
          <p:nvPr/>
        </p:nvSpPr>
        <p:spPr>
          <a:xfrm>
            <a:off x="0" y="6405990"/>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CD4B06E-C1C7-1C46-B667-634435BB1CCF}"/>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AB017B9-0B35-BA4D-8B80-F4124678F48E}"/>
              </a:ext>
            </a:extLst>
          </p:cNvPr>
          <p:cNvSpPr/>
          <p:nvPr/>
        </p:nvSpPr>
        <p:spPr>
          <a:xfrm>
            <a:off x="10817560" y="37130"/>
            <a:ext cx="1322368" cy="1322368"/>
          </a:xfrm>
          <a:prstGeom prst="ellipse">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D37E380-2303-854A-BD0C-5941CC9D064C}"/>
              </a:ext>
            </a:extLst>
          </p:cNvPr>
          <p:cNvSpPr/>
          <p:nvPr/>
        </p:nvSpPr>
        <p:spPr>
          <a:xfrm>
            <a:off x="10576001" y="185220"/>
            <a:ext cx="483117" cy="483117"/>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455269-61E7-8D48-BA6E-EFDF5F75DD5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9" name="Picture 18">
            <a:extLst>
              <a:ext uri="{FF2B5EF4-FFF2-40B4-BE49-F238E27FC236}">
                <a16:creationId xmlns:a16="http://schemas.microsoft.com/office/drawing/2014/main" id="{52C5BD74-F818-0041-84CB-D44E32ED8E3B}"/>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759535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DE608-DCFE-004D-ACFC-910292F7E286}"/>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134A4AE4-0174-4C40-B91F-45C9278A9C06}"/>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4" name="Footer Placeholder 3">
            <a:extLst>
              <a:ext uri="{FF2B5EF4-FFF2-40B4-BE49-F238E27FC236}">
                <a16:creationId xmlns:a16="http://schemas.microsoft.com/office/drawing/2014/main" id="{061F8E24-3123-014F-A9DB-6CA34C4558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3FC077-9BEF-6D4A-B48A-138E16E6B09D}"/>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842788897"/>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B5714A-53AD-AD46-8F1F-523FDBB49871}"/>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3" name="Footer Placeholder 2">
            <a:extLst>
              <a:ext uri="{FF2B5EF4-FFF2-40B4-BE49-F238E27FC236}">
                <a16:creationId xmlns:a16="http://schemas.microsoft.com/office/drawing/2014/main" id="{B2CA0DFA-5741-FB4B-AFF3-D0AD68E987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A64072-FBB1-4B48-9B3A-5D00C5D74067}"/>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246711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34F97-C477-4C6D-9771-084DFE0BA5F8}"/>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C6452713-9264-43AB-92A7-DD5D1500D0D8}"/>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4" name="Footer Placeholder 3">
            <a:extLst>
              <a:ext uri="{FF2B5EF4-FFF2-40B4-BE49-F238E27FC236}">
                <a16:creationId xmlns:a16="http://schemas.microsoft.com/office/drawing/2014/main" id="{E4E582BD-AD9C-46A8-B228-682B6F7074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CA5932-0B3C-43BD-93F4-0E984802120C}"/>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24494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F5C7E-ECBE-A946-B6BD-CEEF33460F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15B58E-D474-3946-B279-025EC3036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90BA31-C2CF-434F-B5AE-CE9CD5BE86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B0FFC9-DB22-864E-B127-5D77EB9B42EF}"/>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6" name="Footer Placeholder 5">
            <a:extLst>
              <a:ext uri="{FF2B5EF4-FFF2-40B4-BE49-F238E27FC236}">
                <a16:creationId xmlns:a16="http://schemas.microsoft.com/office/drawing/2014/main" id="{C5B236A3-28F6-2849-99A2-ADC5B8E2E6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8824D2-7905-4843-953C-B91571509BFB}"/>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33059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22A236-C735-9D4C-AE13-5C6E06A0EB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B0430BE-ED51-2F47-A8D0-EAD86C1F2C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94C5C5-6869-3144-8CC7-93731DC6CB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9CD3E740-72BC-3943-A845-A1C77446A5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07694E-43A5-ED46-AFEF-FF866AFF02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BE2CA-8BBE-744C-A6AD-17EB62627B6F}" type="slidenum">
              <a:rPr lang="en-US" smtClean="0"/>
              <a:t>‹#›</a:t>
            </a:fld>
            <a:endParaRPr lang="en-US"/>
          </a:p>
        </p:txBody>
      </p:sp>
    </p:spTree>
    <p:extLst>
      <p:ext uri="{BB962C8B-B14F-4D97-AF65-F5344CB8AC3E}">
        <p14:creationId xmlns:p14="http://schemas.microsoft.com/office/powerpoint/2010/main" val="3042247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G4H1N_yXBiA?feature=oembed" TargetMode="Externa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2.jpeg"/><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9"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1.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41.png"/><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5.wdp"/></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8.jpeg"/></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8.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5.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67.jpeg"/></Relationships>
</file>

<file path=ppt/slides/_rels/slide67.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5.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72.jpeg"/><Relationship Id="rId4" Type="http://schemas.openxmlformats.org/officeDocument/2006/relationships/image" Target="../media/image71.jpeg"/></Relationships>
</file>

<file path=ppt/slides/_rels/slide68.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75.jpeg"/><Relationship Id="rId4" Type="http://schemas.openxmlformats.org/officeDocument/2006/relationships/image" Target="../media/image74.jpeg"/></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ducks.ca/initiatives/wetland-heroes/" TargetMode="External"/><Relationship Id="rId4" Type="http://schemas.openxmlformats.org/officeDocument/2006/relationships/hyperlink" Target="https://wce-education.ducks.ca/images/pdf/planning-project-Digital-EN-jan22.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0FB8E8-B255-1346-A7A7-C4439B7697B9}"/>
              </a:ext>
            </a:extLst>
          </p:cNvPr>
          <p:cNvPicPr>
            <a:picLocks noChangeAspect="1"/>
          </p:cNvPicPr>
          <p:nvPr/>
        </p:nvPicPr>
        <p:blipFill>
          <a:blip r:embed="rId3"/>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04EB6BA2-DAD8-6B40-A7C4-7D950B222887}"/>
              </a:ext>
            </a:extLst>
          </p:cNvPr>
          <p:cNvSpPr txBox="1">
            <a:spLocks/>
          </p:cNvSpPr>
          <p:nvPr/>
        </p:nvSpPr>
        <p:spPr>
          <a:xfrm>
            <a:off x="1299887" y="861605"/>
            <a:ext cx="10298555" cy="186171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000"/>
              </a:lnSpc>
            </a:pPr>
            <a:r>
              <a:rPr lang="en-CA" sz="6600">
                <a:solidFill>
                  <a:srgbClr val="E9E642"/>
                </a:solidFill>
                <a:latin typeface="Branding Black" pitchFamily="2" charset="77"/>
              </a:rPr>
              <a:t>WETLANDS </a:t>
            </a:r>
            <a:br>
              <a:rPr lang="en-CA" sz="6600">
                <a:solidFill>
                  <a:srgbClr val="E9E642"/>
                </a:solidFill>
                <a:latin typeface="Branding Black" pitchFamily="2" charset="77"/>
              </a:rPr>
            </a:br>
            <a:r>
              <a:rPr lang="en-CA" sz="6600">
                <a:solidFill>
                  <a:srgbClr val="E9E642"/>
                </a:solidFill>
                <a:latin typeface="Branding Black" pitchFamily="2" charset="77"/>
              </a:rPr>
              <a:t>TO THE RESCUE!</a:t>
            </a:r>
          </a:p>
        </p:txBody>
      </p:sp>
      <p:sp>
        <p:nvSpPr>
          <p:cNvPr id="5" name="Title 1">
            <a:extLst>
              <a:ext uri="{FF2B5EF4-FFF2-40B4-BE49-F238E27FC236}">
                <a16:creationId xmlns:a16="http://schemas.microsoft.com/office/drawing/2014/main" id="{8E76A9C3-5DF8-9645-A0A6-054671524B0A}"/>
              </a:ext>
            </a:extLst>
          </p:cNvPr>
          <p:cNvSpPr txBox="1">
            <a:spLocks/>
          </p:cNvSpPr>
          <p:nvPr/>
        </p:nvSpPr>
        <p:spPr>
          <a:xfrm>
            <a:off x="1299887" y="2189744"/>
            <a:ext cx="9494237"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How wetlands are a natural tool to limit the climate crisis</a:t>
            </a:r>
          </a:p>
        </p:txBody>
      </p:sp>
      <p:pic>
        <p:nvPicPr>
          <p:cNvPr id="8" name="Picture 7" descr="Logo&#10;&#10;Description automatically generated">
            <a:extLst>
              <a:ext uri="{FF2B5EF4-FFF2-40B4-BE49-F238E27FC236}">
                <a16:creationId xmlns:a16="http://schemas.microsoft.com/office/drawing/2014/main" id="{C69ABAA1-469F-FC44-9507-A22FD73CFA96}"/>
              </a:ext>
            </a:extLst>
          </p:cNvPr>
          <p:cNvPicPr>
            <a:picLocks noChangeAspect="1"/>
          </p:cNvPicPr>
          <p:nvPr/>
        </p:nvPicPr>
        <p:blipFill>
          <a:blip r:embed="rId4"/>
          <a:stretch>
            <a:fillRect/>
          </a:stretch>
        </p:blipFill>
        <p:spPr>
          <a:xfrm>
            <a:off x="8856086" y="5952928"/>
            <a:ext cx="2399456" cy="905072"/>
          </a:xfrm>
          <a:prstGeom prst="rect">
            <a:avLst/>
          </a:prstGeom>
        </p:spPr>
      </p:pic>
    </p:spTree>
    <p:extLst>
      <p:ext uri="{BB962C8B-B14F-4D97-AF65-F5344CB8AC3E}">
        <p14:creationId xmlns:p14="http://schemas.microsoft.com/office/powerpoint/2010/main" val="2284300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3B0C7-23B8-4544-B945-38243671C8BB}"/>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5" name="Picture 4">
            <a:extLst>
              <a:ext uri="{FF2B5EF4-FFF2-40B4-BE49-F238E27FC236}">
                <a16:creationId xmlns:a16="http://schemas.microsoft.com/office/drawing/2014/main" id="{88A2B739-29E8-3B4D-A39B-CC21749D5357}"/>
              </a:ext>
            </a:extLst>
          </p:cNvPr>
          <p:cNvPicPr>
            <a:picLocks noChangeAspect="1"/>
          </p:cNvPicPr>
          <p:nvPr/>
        </p:nvPicPr>
        <p:blipFill>
          <a:blip r:embed="rId4"/>
          <a:stretch>
            <a:fillRect/>
          </a:stretch>
        </p:blipFill>
        <p:spPr>
          <a:xfrm>
            <a:off x="4559808" y="2699936"/>
            <a:ext cx="2888488" cy="3340902"/>
          </a:xfrm>
          <a:prstGeom prst="rect">
            <a:avLst/>
          </a:prstGeom>
        </p:spPr>
      </p:pic>
      <p:sp>
        <p:nvSpPr>
          <p:cNvPr id="4" name="Rectangle 3">
            <a:extLst>
              <a:ext uri="{FF2B5EF4-FFF2-40B4-BE49-F238E27FC236}">
                <a16:creationId xmlns:a16="http://schemas.microsoft.com/office/drawing/2014/main" id="{86CAD203-2FB7-427A-AD8B-038CA3ACAF76}"/>
              </a:ext>
            </a:extLst>
          </p:cNvPr>
          <p:cNvSpPr/>
          <p:nvPr/>
        </p:nvSpPr>
        <p:spPr>
          <a:xfrm>
            <a:off x="1030224" y="548622"/>
            <a:ext cx="10131552" cy="1938992"/>
          </a:xfrm>
          <a:prstGeom prst="rect">
            <a:avLst/>
          </a:prstGeom>
        </p:spPr>
        <p:txBody>
          <a:bodyPr wrap="square">
            <a:spAutoFit/>
          </a:bodyPr>
          <a:lstStyle/>
          <a:p>
            <a:r>
              <a:rPr lang="en-CA" sz="6000">
                <a:solidFill>
                  <a:srgbClr val="FFFFFF"/>
                </a:solidFill>
                <a:latin typeface="Branding Black"/>
              </a:rPr>
              <a:t>Are these nature-based or behaviour-based solutions?</a:t>
            </a:r>
            <a:endParaRPr lang="en-CA"/>
          </a:p>
        </p:txBody>
      </p:sp>
    </p:spTree>
    <p:extLst>
      <p:ext uri="{BB962C8B-B14F-4D97-AF65-F5344CB8AC3E}">
        <p14:creationId xmlns:p14="http://schemas.microsoft.com/office/powerpoint/2010/main" val="221984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843B9F-EB11-6D42-AF25-A3BE3A9093C0}"/>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3" name="Picture 2">
            <a:extLst>
              <a:ext uri="{FF2B5EF4-FFF2-40B4-BE49-F238E27FC236}">
                <a16:creationId xmlns:a16="http://schemas.microsoft.com/office/drawing/2014/main" id="{DBB8E084-BF4C-BF49-92B7-ACA535663007}"/>
              </a:ext>
            </a:extLst>
          </p:cNvPr>
          <p:cNvPicPr>
            <a:picLocks noChangeAspect="1"/>
          </p:cNvPicPr>
          <p:nvPr/>
        </p:nvPicPr>
        <p:blipFill>
          <a:blip r:embed="rId4"/>
          <a:stretch>
            <a:fillRect/>
          </a:stretch>
        </p:blipFill>
        <p:spPr>
          <a:xfrm>
            <a:off x="3510965" y="2560111"/>
            <a:ext cx="2960591" cy="2960591"/>
          </a:xfrm>
          <a:prstGeom prst="rect">
            <a:avLst/>
          </a:prstGeom>
        </p:spPr>
      </p:pic>
      <p:pic>
        <p:nvPicPr>
          <p:cNvPr id="7" name="Picture 6">
            <a:extLst>
              <a:ext uri="{FF2B5EF4-FFF2-40B4-BE49-F238E27FC236}">
                <a16:creationId xmlns:a16="http://schemas.microsoft.com/office/drawing/2014/main" id="{2CFC5F25-C171-8A49-83A5-7174822EE682}"/>
              </a:ext>
            </a:extLst>
          </p:cNvPr>
          <p:cNvPicPr>
            <a:picLocks noChangeAspect="1"/>
          </p:cNvPicPr>
          <p:nvPr/>
        </p:nvPicPr>
        <p:blipFill>
          <a:blip r:embed="rId5"/>
          <a:stretch>
            <a:fillRect/>
          </a:stretch>
        </p:blipFill>
        <p:spPr>
          <a:xfrm>
            <a:off x="6934200" y="2569537"/>
            <a:ext cx="3659256" cy="2960592"/>
          </a:xfrm>
          <a:prstGeom prst="rect">
            <a:avLst/>
          </a:prstGeom>
        </p:spPr>
      </p:pic>
      <p:sp>
        <p:nvSpPr>
          <p:cNvPr id="6" name="Rectangle 5">
            <a:extLst>
              <a:ext uri="{FF2B5EF4-FFF2-40B4-BE49-F238E27FC236}">
                <a16:creationId xmlns:a16="http://schemas.microsoft.com/office/drawing/2014/main" id="{BFFA2346-53AE-7446-8FD6-5C6EFB8F906B}"/>
              </a:ext>
            </a:extLst>
          </p:cNvPr>
          <p:cNvSpPr/>
          <p:nvPr/>
        </p:nvSpPr>
        <p:spPr>
          <a:xfrm>
            <a:off x="-1" y="0"/>
            <a:ext cx="12192001" cy="805544"/>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8" name="Title 1">
            <a:extLst>
              <a:ext uri="{FF2B5EF4-FFF2-40B4-BE49-F238E27FC236}">
                <a16:creationId xmlns:a16="http://schemas.microsoft.com/office/drawing/2014/main" id="{EB3B0329-051F-1848-85D1-C0EF9D39858C}"/>
              </a:ext>
            </a:extLst>
          </p:cNvPr>
          <p:cNvSpPr txBox="1">
            <a:spLocks/>
          </p:cNvSpPr>
          <p:nvPr/>
        </p:nvSpPr>
        <p:spPr>
          <a:xfrm>
            <a:off x="772885" y="154454"/>
            <a:ext cx="11397343" cy="60754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Have you ever heard of _______ as a </a:t>
            </a:r>
            <a:r>
              <a:rPr lang="en-CA" sz="2800">
                <a:solidFill>
                  <a:srgbClr val="E9E642"/>
                </a:solidFill>
                <a:latin typeface="Branding BlackItalic" pitchFamily="2" charset="77"/>
              </a:rPr>
              <a:t>climate change solution?</a:t>
            </a:r>
          </a:p>
        </p:txBody>
      </p:sp>
      <p:sp>
        <p:nvSpPr>
          <p:cNvPr id="5" name="Title 1">
            <a:extLst>
              <a:ext uri="{FF2B5EF4-FFF2-40B4-BE49-F238E27FC236}">
                <a16:creationId xmlns:a16="http://schemas.microsoft.com/office/drawing/2014/main" id="{27C71157-001B-7742-9891-DDB5A2E66C00}"/>
              </a:ext>
            </a:extLst>
          </p:cNvPr>
          <p:cNvSpPr txBox="1">
            <a:spLocks/>
          </p:cNvSpPr>
          <p:nvPr/>
        </p:nvSpPr>
        <p:spPr>
          <a:xfrm>
            <a:off x="857239" y="1060451"/>
            <a:ext cx="9072188" cy="153893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Turning off lights when not needed</a:t>
            </a:r>
          </a:p>
          <a:p>
            <a:r>
              <a:rPr lang="en-CA" sz="4000">
                <a:solidFill>
                  <a:srgbClr val="E9E642"/>
                </a:solidFill>
                <a:latin typeface="Branding Black" pitchFamily="2" charset="77"/>
              </a:rPr>
              <a:t>Unplugging/turning off electronics</a:t>
            </a:r>
          </a:p>
        </p:txBody>
      </p:sp>
    </p:spTree>
    <p:extLst>
      <p:ext uri="{BB962C8B-B14F-4D97-AF65-F5344CB8AC3E}">
        <p14:creationId xmlns:p14="http://schemas.microsoft.com/office/powerpoint/2010/main" val="209772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3B0C7-23B8-4544-B945-38243671C8BB}"/>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5" name="Picture 4">
            <a:extLst>
              <a:ext uri="{FF2B5EF4-FFF2-40B4-BE49-F238E27FC236}">
                <a16:creationId xmlns:a16="http://schemas.microsoft.com/office/drawing/2014/main" id="{88A2B739-29E8-3B4D-A39B-CC21749D5357}"/>
              </a:ext>
            </a:extLst>
          </p:cNvPr>
          <p:cNvPicPr>
            <a:picLocks noChangeAspect="1"/>
          </p:cNvPicPr>
          <p:nvPr/>
        </p:nvPicPr>
        <p:blipFill>
          <a:blip r:embed="rId4"/>
          <a:stretch>
            <a:fillRect/>
          </a:stretch>
        </p:blipFill>
        <p:spPr>
          <a:xfrm>
            <a:off x="4559808" y="2699936"/>
            <a:ext cx="2888488" cy="3340902"/>
          </a:xfrm>
          <a:prstGeom prst="rect">
            <a:avLst/>
          </a:prstGeom>
        </p:spPr>
      </p:pic>
      <p:sp>
        <p:nvSpPr>
          <p:cNvPr id="4" name="Rectangle 3">
            <a:extLst>
              <a:ext uri="{FF2B5EF4-FFF2-40B4-BE49-F238E27FC236}">
                <a16:creationId xmlns:a16="http://schemas.microsoft.com/office/drawing/2014/main" id="{86CAD203-2FB7-427A-AD8B-038CA3ACAF76}"/>
              </a:ext>
            </a:extLst>
          </p:cNvPr>
          <p:cNvSpPr/>
          <p:nvPr/>
        </p:nvSpPr>
        <p:spPr>
          <a:xfrm>
            <a:off x="1030224" y="548622"/>
            <a:ext cx="10131552" cy="1938992"/>
          </a:xfrm>
          <a:prstGeom prst="rect">
            <a:avLst/>
          </a:prstGeom>
        </p:spPr>
        <p:txBody>
          <a:bodyPr wrap="square">
            <a:spAutoFit/>
          </a:bodyPr>
          <a:lstStyle/>
          <a:p>
            <a:r>
              <a:rPr lang="en-CA" sz="6000">
                <a:solidFill>
                  <a:srgbClr val="FFFFFF"/>
                </a:solidFill>
                <a:latin typeface="Branding Black"/>
              </a:rPr>
              <a:t>Are these nature-based or behaviour-based solutions?</a:t>
            </a:r>
            <a:endParaRPr lang="en-CA"/>
          </a:p>
        </p:txBody>
      </p:sp>
    </p:spTree>
    <p:extLst>
      <p:ext uri="{BB962C8B-B14F-4D97-AF65-F5344CB8AC3E}">
        <p14:creationId xmlns:p14="http://schemas.microsoft.com/office/powerpoint/2010/main" val="3725626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C8A4F4-95A2-1A4A-8D40-7836FB7FBE76}"/>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B85F9EAC-8608-684D-9E3C-73EA63F16F4F}"/>
              </a:ext>
            </a:extLst>
          </p:cNvPr>
          <p:cNvSpPr txBox="1">
            <a:spLocks/>
          </p:cNvSpPr>
          <p:nvPr/>
        </p:nvSpPr>
        <p:spPr>
          <a:xfrm>
            <a:off x="772885" y="1237080"/>
            <a:ext cx="8980192" cy="14625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buClr>
                <a:schemeClr val="bg1"/>
              </a:buClr>
              <a:buSzPct val="75000"/>
            </a:pPr>
            <a:r>
              <a:rPr lang="en-CA" sz="4000">
                <a:solidFill>
                  <a:srgbClr val="E9E642"/>
                </a:solidFill>
                <a:latin typeface="Branding Black" pitchFamily="2" charset="77"/>
              </a:rPr>
              <a:t>Renewable energy: solar and wind</a:t>
            </a:r>
          </a:p>
          <a:p>
            <a:pPr>
              <a:buClr>
                <a:schemeClr val="bg1"/>
              </a:buClr>
              <a:buSzPct val="75000"/>
            </a:pPr>
            <a:r>
              <a:rPr lang="en-CA" sz="4000">
                <a:solidFill>
                  <a:srgbClr val="E9E642"/>
                </a:solidFill>
                <a:latin typeface="Branding Black"/>
              </a:rPr>
              <a:t>Composting</a:t>
            </a:r>
            <a:endParaRPr lang="en-CA" sz="4000">
              <a:solidFill>
                <a:srgbClr val="E9E642"/>
              </a:solidFill>
              <a:latin typeface="Branding Black" pitchFamily="2" charset="77"/>
            </a:endParaRPr>
          </a:p>
        </p:txBody>
      </p:sp>
      <p:pic>
        <p:nvPicPr>
          <p:cNvPr id="12" name="Picture 11">
            <a:extLst>
              <a:ext uri="{FF2B5EF4-FFF2-40B4-BE49-F238E27FC236}">
                <a16:creationId xmlns:a16="http://schemas.microsoft.com/office/drawing/2014/main" id="{4FE40AFA-74D5-1245-8A2B-6E6E64D38724}"/>
              </a:ext>
            </a:extLst>
          </p:cNvPr>
          <p:cNvPicPr>
            <a:picLocks noChangeAspect="1"/>
          </p:cNvPicPr>
          <p:nvPr/>
        </p:nvPicPr>
        <p:blipFill>
          <a:blip r:embed="rId4"/>
          <a:stretch>
            <a:fillRect/>
          </a:stretch>
        </p:blipFill>
        <p:spPr>
          <a:xfrm>
            <a:off x="4743530" y="2133290"/>
            <a:ext cx="2535668" cy="3696059"/>
          </a:xfrm>
          <a:prstGeom prst="rect">
            <a:avLst/>
          </a:prstGeom>
        </p:spPr>
      </p:pic>
      <p:pic>
        <p:nvPicPr>
          <p:cNvPr id="14" name="Picture 13">
            <a:extLst>
              <a:ext uri="{FF2B5EF4-FFF2-40B4-BE49-F238E27FC236}">
                <a16:creationId xmlns:a16="http://schemas.microsoft.com/office/drawing/2014/main" id="{503558B8-3CBE-7247-9FBF-617D5A02CA24}"/>
              </a:ext>
            </a:extLst>
          </p:cNvPr>
          <p:cNvPicPr>
            <a:picLocks noChangeAspect="1"/>
          </p:cNvPicPr>
          <p:nvPr/>
        </p:nvPicPr>
        <p:blipFill>
          <a:blip r:embed="rId5"/>
          <a:stretch>
            <a:fillRect/>
          </a:stretch>
        </p:blipFill>
        <p:spPr>
          <a:xfrm>
            <a:off x="7918788" y="2583795"/>
            <a:ext cx="2790235" cy="2790235"/>
          </a:xfrm>
          <a:prstGeom prst="rect">
            <a:avLst/>
          </a:prstGeom>
        </p:spPr>
      </p:pic>
      <p:pic>
        <p:nvPicPr>
          <p:cNvPr id="7" name="Picture 6">
            <a:extLst>
              <a:ext uri="{FF2B5EF4-FFF2-40B4-BE49-F238E27FC236}">
                <a16:creationId xmlns:a16="http://schemas.microsoft.com/office/drawing/2014/main" id="{CC3FDBE0-A768-EB41-B798-033380AC15C4}"/>
              </a:ext>
            </a:extLst>
          </p:cNvPr>
          <p:cNvPicPr>
            <a:picLocks noChangeAspect="1"/>
          </p:cNvPicPr>
          <p:nvPr/>
        </p:nvPicPr>
        <p:blipFill>
          <a:blip r:embed="rId6"/>
          <a:stretch>
            <a:fillRect/>
          </a:stretch>
        </p:blipFill>
        <p:spPr>
          <a:xfrm>
            <a:off x="1521268" y="3178253"/>
            <a:ext cx="2650475" cy="2650475"/>
          </a:xfrm>
          <a:prstGeom prst="rect">
            <a:avLst/>
          </a:prstGeom>
        </p:spPr>
      </p:pic>
      <p:sp>
        <p:nvSpPr>
          <p:cNvPr id="8" name="Rectangle 7">
            <a:extLst>
              <a:ext uri="{FF2B5EF4-FFF2-40B4-BE49-F238E27FC236}">
                <a16:creationId xmlns:a16="http://schemas.microsoft.com/office/drawing/2014/main" id="{F77C2B13-1C54-874E-9587-F73BF43DDBC2}"/>
              </a:ext>
            </a:extLst>
          </p:cNvPr>
          <p:cNvSpPr/>
          <p:nvPr/>
        </p:nvSpPr>
        <p:spPr>
          <a:xfrm>
            <a:off x="-1" y="0"/>
            <a:ext cx="12192001" cy="805544"/>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9" name="Title 1">
            <a:extLst>
              <a:ext uri="{FF2B5EF4-FFF2-40B4-BE49-F238E27FC236}">
                <a16:creationId xmlns:a16="http://schemas.microsoft.com/office/drawing/2014/main" id="{6606782E-6629-5B46-93EF-AFF82EB40887}"/>
              </a:ext>
            </a:extLst>
          </p:cNvPr>
          <p:cNvSpPr txBox="1">
            <a:spLocks/>
          </p:cNvSpPr>
          <p:nvPr/>
        </p:nvSpPr>
        <p:spPr>
          <a:xfrm>
            <a:off x="772885" y="154454"/>
            <a:ext cx="11397343" cy="60754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Have you ever heard of _______ as a </a:t>
            </a:r>
            <a:r>
              <a:rPr lang="en-CA" sz="2800">
                <a:solidFill>
                  <a:srgbClr val="E9E642"/>
                </a:solidFill>
                <a:latin typeface="Branding BlackItalic" pitchFamily="2" charset="77"/>
              </a:rPr>
              <a:t>climate change solution?</a:t>
            </a:r>
          </a:p>
        </p:txBody>
      </p:sp>
    </p:spTree>
    <p:extLst>
      <p:ext uri="{BB962C8B-B14F-4D97-AF65-F5344CB8AC3E}">
        <p14:creationId xmlns:p14="http://schemas.microsoft.com/office/powerpoint/2010/main" val="10234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3B0C7-23B8-4544-B945-38243671C8BB}"/>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5" name="Picture 4">
            <a:extLst>
              <a:ext uri="{FF2B5EF4-FFF2-40B4-BE49-F238E27FC236}">
                <a16:creationId xmlns:a16="http://schemas.microsoft.com/office/drawing/2014/main" id="{88A2B739-29E8-3B4D-A39B-CC21749D5357}"/>
              </a:ext>
            </a:extLst>
          </p:cNvPr>
          <p:cNvPicPr>
            <a:picLocks noChangeAspect="1"/>
          </p:cNvPicPr>
          <p:nvPr/>
        </p:nvPicPr>
        <p:blipFill>
          <a:blip r:embed="rId4"/>
          <a:stretch>
            <a:fillRect/>
          </a:stretch>
        </p:blipFill>
        <p:spPr>
          <a:xfrm>
            <a:off x="4559808" y="2699936"/>
            <a:ext cx="2888488" cy="3340902"/>
          </a:xfrm>
          <a:prstGeom prst="rect">
            <a:avLst/>
          </a:prstGeom>
        </p:spPr>
      </p:pic>
      <p:sp>
        <p:nvSpPr>
          <p:cNvPr id="4" name="Rectangle 3">
            <a:extLst>
              <a:ext uri="{FF2B5EF4-FFF2-40B4-BE49-F238E27FC236}">
                <a16:creationId xmlns:a16="http://schemas.microsoft.com/office/drawing/2014/main" id="{86CAD203-2FB7-427A-AD8B-038CA3ACAF76}"/>
              </a:ext>
            </a:extLst>
          </p:cNvPr>
          <p:cNvSpPr/>
          <p:nvPr/>
        </p:nvSpPr>
        <p:spPr>
          <a:xfrm>
            <a:off x="1030224" y="548622"/>
            <a:ext cx="10131552" cy="1938992"/>
          </a:xfrm>
          <a:prstGeom prst="rect">
            <a:avLst/>
          </a:prstGeom>
        </p:spPr>
        <p:txBody>
          <a:bodyPr wrap="square">
            <a:spAutoFit/>
          </a:bodyPr>
          <a:lstStyle/>
          <a:p>
            <a:r>
              <a:rPr lang="en-CA" sz="6000">
                <a:solidFill>
                  <a:srgbClr val="FFFFFF"/>
                </a:solidFill>
                <a:latin typeface="Branding Black"/>
              </a:rPr>
              <a:t>Are these nature-based or behaviour-based solutions?</a:t>
            </a:r>
            <a:endParaRPr lang="en-CA"/>
          </a:p>
        </p:txBody>
      </p:sp>
    </p:spTree>
    <p:extLst>
      <p:ext uri="{BB962C8B-B14F-4D97-AF65-F5344CB8AC3E}">
        <p14:creationId xmlns:p14="http://schemas.microsoft.com/office/powerpoint/2010/main" val="225211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7EC1A-6074-4A13-8427-A20256A194CA}"/>
              </a:ext>
            </a:extLst>
          </p:cNvPr>
          <p:cNvSpPr>
            <a:spLocks noGrp="1"/>
          </p:cNvSpPr>
          <p:nvPr>
            <p:ph type="title" idx="4294967295"/>
          </p:nvPr>
        </p:nvSpPr>
        <p:spPr>
          <a:xfrm>
            <a:off x="0" y="365125"/>
            <a:ext cx="10515600" cy="1325563"/>
          </a:xfrm>
        </p:spPr>
        <p:txBody>
          <a:bodyPr>
            <a:normAutofit/>
          </a:bodyPr>
          <a:lstStyle/>
          <a:p>
            <a:br>
              <a:rPr lang="en-CA"/>
            </a:br>
            <a:endParaRPr lang="en-CA"/>
          </a:p>
        </p:txBody>
      </p:sp>
      <p:pic>
        <p:nvPicPr>
          <p:cNvPr id="4" name="Picture 3">
            <a:extLst>
              <a:ext uri="{FF2B5EF4-FFF2-40B4-BE49-F238E27FC236}">
                <a16:creationId xmlns:a16="http://schemas.microsoft.com/office/drawing/2014/main" id="{90CB115D-C4DC-EA49-A78A-6C48FA00EDF2}"/>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F7888E31-F03A-0B44-8EFE-7407303DAFA5}"/>
              </a:ext>
            </a:extLst>
          </p:cNvPr>
          <p:cNvSpPr txBox="1">
            <a:spLocks/>
          </p:cNvSpPr>
          <p:nvPr/>
        </p:nvSpPr>
        <p:spPr>
          <a:xfrm>
            <a:off x="772885" y="1073362"/>
            <a:ext cx="8980192" cy="196659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Planting a tree</a:t>
            </a:r>
          </a:p>
          <a:p>
            <a:r>
              <a:rPr lang="en-CA" sz="4000">
                <a:solidFill>
                  <a:srgbClr val="E9E642"/>
                </a:solidFill>
                <a:latin typeface="Branding Black" pitchFamily="2" charset="77"/>
              </a:rPr>
              <a:t>Protecting forests</a:t>
            </a:r>
          </a:p>
          <a:p>
            <a:r>
              <a:rPr lang="en-CA" sz="4000">
                <a:solidFill>
                  <a:srgbClr val="E9E642"/>
                </a:solidFill>
                <a:latin typeface="Branding Black" pitchFamily="2" charset="77"/>
              </a:rPr>
              <a:t>Protecting coral reefs</a:t>
            </a:r>
          </a:p>
        </p:txBody>
      </p:sp>
      <p:pic>
        <p:nvPicPr>
          <p:cNvPr id="10" name="Picture 9">
            <a:extLst>
              <a:ext uri="{FF2B5EF4-FFF2-40B4-BE49-F238E27FC236}">
                <a16:creationId xmlns:a16="http://schemas.microsoft.com/office/drawing/2014/main" id="{51AA3B46-2525-9741-96B8-7D88A1514490}"/>
              </a:ext>
            </a:extLst>
          </p:cNvPr>
          <p:cNvPicPr>
            <a:picLocks noChangeAspect="1"/>
          </p:cNvPicPr>
          <p:nvPr/>
        </p:nvPicPr>
        <p:blipFill>
          <a:blip r:embed="rId4"/>
          <a:stretch>
            <a:fillRect/>
          </a:stretch>
        </p:blipFill>
        <p:spPr>
          <a:xfrm>
            <a:off x="1172065" y="3406637"/>
            <a:ext cx="2827738" cy="2821468"/>
          </a:xfrm>
          <a:prstGeom prst="rect">
            <a:avLst/>
          </a:prstGeom>
        </p:spPr>
      </p:pic>
      <p:pic>
        <p:nvPicPr>
          <p:cNvPr id="12" name="Picture 11">
            <a:extLst>
              <a:ext uri="{FF2B5EF4-FFF2-40B4-BE49-F238E27FC236}">
                <a16:creationId xmlns:a16="http://schemas.microsoft.com/office/drawing/2014/main" id="{21DB4C68-0498-B145-BC58-F81E76DF133F}"/>
              </a:ext>
            </a:extLst>
          </p:cNvPr>
          <p:cNvPicPr>
            <a:picLocks noChangeAspect="1"/>
          </p:cNvPicPr>
          <p:nvPr/>
        </p:nvPicPr>
        <p:blipFill>
          <a:blip r:embed="rId5"/>
          <a:stretch>
            <a:fillRect/>
          </a:stretch>
        </p:blipFill>
        <p:spPr>
          <a:xfrm>
            <a:off x="4634992" y="3076324"/>
            <a:ext cx="2708314" cy="2708314"/>
          </a:xfrm>
          <a:prstGeom prst="rect">
            <a:avLst/>
          </a:prstGeom>
        </p:spPr>
      </p:pic>
      <p:pic>
        <p:nvPicPr>
          <p:cNvPr id="14" name="Picture 13">
            <a:extLst>
              <a:ext uri="{FF2B5EF4-FFF2-40B4-BE49-F238E27FC236}">
                <a16:creationId xmlns:a16="http://schemas.microsoft.com/office/drawing/2014/main" id="{0EA3CB67-605F-B744-B4E3-E5D5EEE2B211}"/>
              </a:ext>
            </a:extLst>
          </p:cNvPr>
          <p:cNvPicPr>
            <a:picLocks noChangeAspect="1"/>
          </p:cNvPicPr>
          <p:nvPr/>
        </p:nvPicPr>
        <p:blipFill>
          <a:blip r:embed="rId6"/>
          <a:stretch>
            <a:fillRect/>
          </a:stretch>
        </p:blipFill>
        <p:spPr>
          <a:xfrm>
            <a:off x="8192197" y="2582815"/>
            <a:ext cx="2572088" cy="2572088"/>
          </a:xfrm>
          <a:prstGeom prst="rect">
            <a:avLst/>
          </a:prstGeom>
        </p:spPr>
      </p:pic>
      <p:sp>
        <p:nvSpPr>
          <p:cNvPr id="8" name="Rectangle 7">
            <a:extLst>
              <a:ext uri="{FF2B5EF4-FFF2-40B4-BE49-F238E27FC236}">
                <a16:creationId xmlns:a16="http://schemas.microsoft.com/office/drawing/2014/main" id="{382921B8-E6ED-D141-BFE4-56B62C7A2861}"/>
              </a:ext>
            </a:extLst>
          </p:cNvPr>
          <p:cNvSpPr/>
          <p:nvPr/>
        </p:nvSpPr>
        <p:spPr>
          <a:xfrm>
            <a:off x="-1" y="0"/>
            <a:ext cx="12192001" cy="805544"/>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9" name="Title 1">
            <a:extLst>
              <a:ext uri="{FF2B5EF4-FFF2-40B4-BE49-F238E27FC236}">
                <a16:creationId xmlns:a16="http://schemas.microsoft.com/office/drawing/2014/main" id="{EBE2A846-EA9D-BF47-8C29-6FCA9FC9B80B}"/>
              </a:ext>
            </a:extLst>
          </p:cNvPr>
          <p:cNvSpPr txBox="1">
            <a:spLocks/>
          </p:cNvSpPr>
          <p:nvPr/>
        </p:nvSpPr>
        <p:spPr>
          <a:xfrm>
            <a:off x="772885" y="154454"/>
            <a:ext cx="11397343" cy="60754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Have you ever heard of _______ as a </a:t>
            </a:r>
            <a:r>
              <a:rPr lang="en-CA" sz="2800">
                <a:solidFill>
                  <a:srgbClr val="E9E642"/>
                </a:solidFill>
                <a:latin typeface="Branding BlackItalic" pitchFamily="2" charset="77"/>
              </a:rPr>
              <a:t>climate change solution?</a:t>
            </a:r>
          </a:p>
        </p:txBody>
      </p:sp>
    </p:spTree>
    <p:extLst>
      <p:ext uri="{BB962C8B-B14F-4D97-AF65-F5344CB8AC3E}">
        <p14:creationId xmlns:p14="http://schemas.microsoft.com/office/powerpoint/2010/main" val="364711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27B4B2-74E7-494C-AC77-F4A0BF4D70A4}"/>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4" name="Picture 3">
            <a:extLst>
              <a:ext uri="{FF2B5EF4-FFF2-40B4-BE49-F238E27FC236}">
                <a16:creationId xmlns:a16="http://schemas.microsoft.com/office/drawing/2014/main" id="{DC151862-84BD-C046-9EF7-137F3CA4A62C}"/>
              </a:ext>
            </a:extLst>
          </p:cNvPr>
          <p:cNvPicPr>
            <a:picLocks noChangeAspect="1"/>
          </p:cNvPicPr>
          <p:nvPr/>
        </p:nvPicPr>
        <p:blipFill>
          <a:blip r:embed="rId4"/>
          <a:stretch>
            <a:fillRect/>
          </a:stretch>
        </p:blipFill>
        <p:spPr>
          <a:xfrm>
            <a:off x="4215892" y="2553888"/>
            <a:ext cx="3760216" cy="3574067"/>
          </a:xfrm>
          <a:prstGeom prst="rect">
            <a:avLst/>
          </a:prstGeom>
        </p:spPr>
      </p:pic>
      <p:pic>
        <p:nvPicPr>
          <p:cNvPr id="3" name="Picture 2">
            <a:extLst>
              <a:ext uri="{FF2B5EF4-FFF2-40B4-BE49-F238E27FC236}">
                <a16:creationId xmlns:a16="http://schemas.microsoft.com/office/drawing/2014/main" id="{C3259CEB-870D-4247-84F2-4B091480E87E}"/>
              </a:ext>
            </a:extLst>
          </p:cNvPr>
          <p:cNvPicPr>
            <a:picLocks noChangeAspect="1"/>
          </p:cNvPicPr>
          <p:nvPr/>
        </p:nvPicPr>
        <p:blipFill>
          <a:blip r:embed="rId5"/>
          <a:stretch>
            <a:fillRect/>
          </a:stretch>
        </p:blipFill>
        <p:spPr>
          <a:xfrm>
            <a:off x="846889" y="213251"/>
            <a:ext cx="10498222" cy="2505673"/>
          </a:xfrm>
          <a:prstGeom prst="rect">
            <a:avLst/>
          </a:prstGeom>
        </p:spPr>
      </p:pic>
    </p:spTree>
    <p:extLst>
      <p:ext uri="{BB962C8B-B14F-4D97-AF65-F5344CB8AC3E}">
        <p14:creationId xmlns:p14="http://schemas.microsoft.com/office/powerpoint/2010/main" val="3655405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010F67D-8738-0746-814F-B469FF9B0FC8}"/>
              </a:ext>
            </a:extLst>
          </p:cNvPr>
          <p:cNvSpPr txBox="1">
            <a:spLocks/>
          </p:cNvSpPr>
          <p:nvPr/>
        </p:nvSpPr>
        <p:spPr>
          <a:xfrm>
            <a:off x="1521268" y="861604"/>
            <a:ext cx="9503047" cy="23058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b="0">
                <a:solidFill>
                  <a:schemeClr val="bg1"/>
                </a:solidFill>
                <a:latin typeface="Branding SemiBold" pitchFamily="2" charset="77"/>
              </a:rPr>
              <a:t>PROTECT</a:t>
            </a:r>
          </a:p>
          <a:p>
            <a:pPr>
              <a:lnSpc>
                <a:spcPts val="7200"/>
              </a:lnSpc>
            </a:pPr>
            <a:r>
              <a:rPr lang="en-CA" sz="8000">
                <a:solidFill>
                  <a:srgbClr val="E9E642"/>
                </a:solidFill>
                <a:latin typeface="Branding Black" pitchFamily="2" charset="77"/>
              </a:rPr>
              <a:t>WETLANDS?</a:t>
            </a:r>
          </a:p>
        </p:txBody>
      </p:sp>
      <p:pic>
        <p:nvPicPr>
          <p:cNvPr id="9" name="Picture 8">
            <a:extLst>
              <a:ext uri="{FF2B5EF4-FFF2-40B4-BE49-F238E27FC236}">
                <a16:creationId xmlns:a16="http://schemas.microsoft.com/office/drawing/2014/main" id="{BAC51996-02D9-7449-B94B-81585E9C09E0}"/>
              </a:ext>
            </a:extLst>
          </p:cNvPr>
          <p:cNvPicPr>
            <a:picLocks noChangeAspect="1"/>
          </p:cNvPicPr>
          <p:nvPr/>
        </p:nvPicPr>
        <p:blipFill>
          <a:blip r:embed="rId3"/>
          <a:stretch>
            <a:fillRect/>
          </a:stretch>
        </p:blipFill>
        <p:spPr>
          <a:xfrm>
            <a:off x="7512180" y="324691"/>
            <a:ext cx="3224949" cy="6829305"/>
          </a:xfrm>
          <a:prstGeom prst="rect">
            <a:avLst/>
          </a:prstGeom>
        </p:spPr>
      </p:pic>
      <p:pic>
        <p:nvPicPr>
          <p:cNvPr id="5" name="Picture 4">
            <a:extLst>
              <a:ext uri="{FF2B5EF4-FFF2-40B4-BE49-F238E27FC236}">
                <a16:creationId xmlns:a16="http://schemas.microsoft.com/office/drawing/2014/main" id="{7E49B698-F383-42E2-8238-91028F7A9C04}"/>
              </a:ext>
            </a:extLst>
          </p:cNvPr>
          <p:cNvPicPr>
            <a:picLocks noChangeAspect="1"/>
          </p:cNvPicPr>
          <p:nvPr/>
        </p:nvPicPr>
        <p:blipFill>
          <a:blip r:embed="rId4"/>
          <a:stretch>
            <a:fillRect/>
          </a:stretch>
        </p:blipFill>
        <p:spPr>
          <a:xfrm>
            <a:off x="3223066" y="3167406"/>
            <a:ext cx="2699512" cy="2565873"/>
          </a:xfrm>
          <a:prstGeom prst="rect">
            <a:avLst/>
          </a:prstGeom>
        </p:spPr>
      </p:pic>
    </p:spTree>
    <p:extLst>
      <p:ext uri="{BB962C8B-B14F-4D97-AF65-F5344CB8AC3E}">
        <p14:creationId xmlns:p14="http://schemas.microsoft.com/office/powerpoint/2010/main" val="80475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343D38-9876-A84F-AB05-2DD30E2ADFF9}"/>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B1FAA138-60B6-5043-A53F-FFA5A2C4849F}"/>
              </a:ext>
            </a:extLst>
          </p:cNvPr>
          <p:cNvSpPr txBox="1">
            <a:spLocks/>
          </p:cNvSpPr>
          <p:nvPr/>
        </p:nvSpPr>
        <p:spPr>
          <a:xfrm>
            <a:off x="1521268" y="3790799"/>
            <a:ext cx="8980192" cy="89508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Italic" pitchFamily="2" charset="77"/>
              </a:rPr>
              <a:t>What is a wetland again?</a:t>
            </a:r>
          </a:p>
        </p:txBody>
      </p:sp>
      <p:pic>
        <p:nvPicPr>
          <p:cNvPr id="7" name="Picture 6">
            <a:extLst>
              <a:ext uri="{FF2B5EF4-FFF2-40B4-BE49-F238E27FC236}">
                <a16:creationId xmlns:a16="http://schemas.microsoft.com/office/drawing/2014/main" id="{5055344F-E8BD-EB4E-A396-60EE6DC6BEF0}"/>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750387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88AE295-0487-CE41-868C-CD182F6A6A11}"/>
              </a:ext>
            </a:extLst>
          </p:cNvPr>
          <p:cNvSpPr txBox="1">
            <a:spLocks/>
          </p:cNvSpPr>
          <p:nvPr/>
        </p:nvSpPr>
        <p:spPr>
          <a:xfrm>
            <a:off x="1521268" y="861604"/>
            <a:ext cx="9503047" cy="513479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rgbClr val="E9E642"/>
                </a:solidFill>
                <a:latin typeface="Branding Black" pitchFamily="2" charset="77"/>
              </a:rPr>
              <a:t>WETLANDS: </a:t>
            </a:r>
            <a:r>
              <a:rPr lang="en-CA" sz="8000" b="0">
                <a:solidFill>
                  <a:schemeClr val="bg1"/>
                </a:solidFill>
                <a:latin typeface="Branding SemiBold" pitchFamily="2" charset="77"/>
              </a:rPr>
              <a:t>HOW DO THEY LESSEN THE IMPACTS OF CLIMATE CHANGE?</a:t>
            </a:r>
            <a:endParaRPr lang="en-CA" sz="8000">
              <a:solidFill>
                <a:srgbClr val="E9E642"/>
              </a:solidFill>
              <a:latin typeface="Branding Black" pitchFamily="2" charset="77"/>
            </a:endParaRPr>
          </a:p>
        </p:txBody>
      </p:sp>
      <p:pic>
        <p:nvPicPr>
          <p:cNvPr id="4" name="Picture 3">
            <a:extLst>
              <a:ext uri="{FF2B5EF4-FFF2-40B4-BE49-F238E27FC236}">
                <a16:creationId xmlns:a16="http://schemas.microsoft.com/office/drawing/2014/main" id="{2E2A93DC-E484-224E-ABBA-A2F63F22DB1D}"/>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410078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A450C-4A81-4217-9C78-8A570933A748}"/>
              </a:ext>
            </a:extLst>
          </p:cNvPr>
          <p:cNvSpPr>
            <a:spLocks noGrp="1"/>
          </p:cNvSpPr>
          <p:nvPr>
            <p:ph type="title" idx="4294967295"/>
          </p:nvPr>
        </p:nvSpPr>
        <p:spPr>
          <a:xfrm>
            <a:off x="1521268" y="325850"/>
            <a:ext cx="10593457" cy="1258253"/>
          </a:xfrm>
        </p:spPr>
        <p:txBody>
          <a:bodyPr anchor="t">
            <a:normAutofit/>
          </a:bodyPr>
          <a:lstStyle/>
          <a:p>
            <a:r>
              <a:rPr lang="en-CA" sz="4000">
                <a:solidFill>
                  <a:srgbClr val="E9E642"/>
                </a:solidFill>
                <a:latin typeface="Branding Black" pitchFamily="2" charset="77"/>
              </a:rPr>
              <a:t>Climate change review</a:t>
            </a:r>
          </a:p>
        </p:txBody>
      </p:sp>
      <p:pic>
        <p:nvPicPr>
          <p:cNvPr id="3" name="Online Media 2" title="Causes and Effects of Climate Change | National Geographic">
            <a:hlinkClick r:id="" action="ppaction://media"/>
            <a:extLst>
              <a:ext uri="{FF2B5EF4-FFF2-40B4-BE49-F238E27FC236}">
                <a16:creationId xmlns:a16="http://schemas.microsoft.com/office/drawing/2014/main" id="{C2A88ED4-AB1C-408D-B4AA-1AB133D2C6E1}"/>
              </a:ext>
            </a:extLst>
          </p:cNvPr>
          <p:cNvPicPr>
            <a:picLocks noRot="1" noChangeAspect="1"/>
          </p:cNvPicPr>
          <p:nvPr>
            <a:videoFile r:link="rId1"/>
          </p:nvPr>
        </p:nvPicPr>
        <p:blipFill>
          <a:blip r:embed="rId4"/>
          <a:stretch>
            <a:fillRect/>
          </a:stretch>
        </p:blipFill>
        <p:spPr>
          <a:xfrm>
            <a:off x="1620846" y="1156080"/>
            <a:ext cx="8865017" cy="4986572"/>
          </a:xfrm>
          <a:prstGeom prst="rect">
            <a:avLst/>
          </a:prstGeom>
        </p:spPr>
      </p:pic>
      <p:pic>
        <p:nvPicPr>
          <p:cNvPr id="5" name="Picture 4">
            <a:extLst>
              <a:ext uri="{FF2B5EF4-FFF2-40B4-BE49-F238E27FC236}">
                <a16:creationId xmlns:a16="http://schemas.microsoft.com/office/drawing/2014/main" id="{EE5327DA-C6EB-184D-8812-5B6410253AED}"/>
              </a:ext>
            </a:extLst>
          </p:cNvPr>
          <p:cNvPicPr>
            <a:picLocks noChangeAspect="1"/>
          </p:cNvPicPr>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121949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8F6F1-9D99-D140-9A7A-1BF79B8EC819}"/>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1E2E1AE6-0FC8-7244-B7C7-858F9BA284A9}"/>
              </a:ext>
            </a:extLst>
          </p:cNvPr>
          <p:cNvSpPr txBox="1">
            <a:spLocks/>
          </p:cNvSpPr>
          <p:nvPr/>
        </p:nvSpPr>
        <p:spPr>
          <a:xfrm>
            <a:off x="990193" y="4773240"/>
            <a:ext cx="6116776" cy="14410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a:rPr>
              <a:t>Wetlands protect coastal regions from storms</a:t>
            </a:r>
          </a:p>
        </p:txBody>
      </p:sp>
      <p:pic>
        <p:nvPicPr>
          <p:cNvPr id="7" name="Picture 6">
            <a:extLst>
              <a:ext uri="{FF2B5EF4-FFF2-40B4-BE49-F238E27FC236}">
                <a16:creationId xmlns:a16="http://schemas.microsoft.com/office/drawing/2014/main" id="{77E4F59B-B706-5F40-9C58-02821F7BAEA4}"/>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151042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EECD9"/>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284EC8-6A85-1A4F-90E4-67F32584E2A4}"/>
              </a:ext>
            </a:extLst>
          </p:cNvPr>
          <p:cNvPicPr>
            <a:picLocks noChangeAspect="1"/>
          </p:cNvPicPr>
          <p:nvPr/>
        </p:nvPicPr>
        <p:blipFill>
          <a:blip r:embed="rId3"/>
          <a:stretch>
            <a:fillRect/>
          </a:stretch>
        </p:blipFill>
        <p:spPr>
          <a:xfrm>
            <a:off x="0" y="2201333"/>
            <a:ext cx="12192000" cy="4656667"/>
          </a:xfrm>
          <a:prstGeom prst="rect">
            <a:avLst/>
          </a:prstGeom>
        </p:spPr>
      </p:pic>
      <p:sp>
        <p:nvSpPr>
          <p:cNvPr id="6" name="Title 1">
            <a:extLst>
              <a:ext uri="{FF2B5EF4-FFF2-40B4-BE49-F238E27FC236}">
                <a16:creationId xmlns:a16="http://schemas.microsoft.com/office/drawing/2014/main" id="{519B7BCD-7325-7049-8B46-BE9D86D436FC}"/>
              </a:ext>
            </a:extLst>
          </p:cNvPr>
          <p:cNvSpPr txBox="1">
            <a:spLocks/>
          </p:cNvSpPr>
          <p:nvPr/>
        </p:nvSpPr>
        <p:spPr>
          <a:xfrm>
            <a:off x="1133540" y="707979"/>
            <a:ext cx="844193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latin typeface="Branding Black"/>
              </a:rPr>
              <a:t>Wetlands protect coastal regions from sea-level rise</a:t>
            </a:r>
            <a:endParaRPr lang="en-US" sz="4000">
              <a:cs typeface="Calibri" panose="020F0502020204030204"/>
            </a:endParaRPr>
          </a:p>
        </p:txBody>
      </p:sp>
      <p:pic>
        <p:nvPicPr>
          <p:cNvPr id="7" name="Picture 6">
            <a:extLst>
              <a:ext uri="{FF2B5EF4-FFF2-40B4-BE49-F238E27FC236}">
                <a16:creationId xmlns:a16="http://schemas.microsoft.com/office/drawing/2014/main" id="{1F48E219-F203-6743-BEEE-DB1B9F14C9ED}"/>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43134039-7970-DE4F-AB29-F90B449FCC30}"/>
              </a:ext>
            </a:extLst>
          </p:cNvPr>
          <p:cNvSpPr txBox="1">
            <a:spLocks/>
          </p:cNvSpPr>
          <p:nvPr/>
        </p:nvSpPr>
        <p:spPr>
          <a:xfrm>
            <a:off x="1133539" y="2142186"/>
            <a:ext cx="7158826"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3500">
                <a:solidFill>
                  <a:schemeClr val="tx1"/>
                </a:solidFill>
                <a:latin typeface="Branding SemiBoldItalic"/>
              </a:rPr>
              <a:t>Conserving coastal wetlands helps keep rising sea levels at bay. Restoring salt marshes is one way.</a:t>
            </a:r>
          </a:p>
        </p:txBody>
      </p:sp>
    </p:spTree>
    <p:extLst>
      <p:ext uri="{BB962C8B-B14F-4D97-AF65-F5344CB8AC3E}">
        <p14:creationId xmlns:p14="http://schemas.microsoft.com/office/powerpoint/2010/main" val="21315095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1B56910-3E42-3445-BA45-7E8FED4A2BA5}"/>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DDEBEBE5-D768-8D4D-8EBE-DD3BDB4A753A}"/>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B8575ED9-7E4D-A347-AF30-D99785725883}"/>
              </a:ext>
            </a:extLst>
          </p:cNvPr>
          <p:cNvSpPr txBox="1">
            <a:spLocks/>
          </p:cNvSpPr>
          <p:nvPr/>
        </p:nvSpPr>
        <p:spPr>
          <a:xfrm>
            <a:off x="782836" y="4347213"/>
            <a:ext cx="4034262" cy="126173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a:rPr>
              <a:t>Wetlands are a source of water during droughts</a:t>
            </a:r>
          </a:p>
        </p:txBody>
      </p:sp>
    </p:spTree>
    <p:extLst>
      <p:ext uri="{BB962C8B-B14F-4D97-AF65-F5344CB8AC3E}">
        <p14:creationId xmlns:p14="http://schemas.microsoft.com/office/powerpoint/2010/main" val="3642411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608156C-8A9C-2744-93DF-6959133855D2}"/>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AB356D3D-0165-9B43-A11B-F5484C92B52F}"/>
              </a:ext>
            </a:extLst>
          </p:cNvPr>
          <p:cNvSpPr txBox="1">
            <a:spLocks/>
          </p:cNvSpPr>
          <p:nvPr/>
        </p:nvSpPr>
        <p:spPr>
          <a:xfrm>
            <a:off x="1065639" y="4969382"/>
            <a:ext cx="669262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a:rPr>
              <a:t>Wetlands store and slow water during floods</a:t>
            </a:r>
          </a:p>
        </p:txBody>
      </p:sp>
      <p:pic>
        <p:nvPicPr>
          <p:cNvPr id="6" name="Picture 5">
            <a:extLst>
              <a:ext uri="{FF2B5EF4-FFF2-40B4-BE49-F238E27FC236}">
                <a16:creationId xmlns:a16="http://schemas.microsoft.com/office/drawing/2014/main" id="{56B8D3ED-759F-B34B-8BF1-92C3EE3D0445}"/>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935551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B89E90-6DAC-864E-971F-7868375FC050}"/>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FC4FEDA8-F210-454B-849B-0DBCCF352676}"/>
              </a:ext>
            </a:extLst>
          </p:cNvPr>
          <p:cNvSpPr txBox="1">
            <a:spLocks/>
          </p:cNvSpPr>
          <p:nvPr/>
        </p:nvSpPr>
        <p:spPr>
          <a:xfrm>
            <a:off x="1065639" y="2886059"/>
            <a:ext cx="590798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005744"/>
                </a:solidFill>
                <a:latin typeface="Branding Black"/>
              </a:rPr>
              <a:t>Wetlands create a cooling effect</a:t>
            </a:r>
          </a:p>
        </p:txBody>
      </p:sp>
      <p:pic>
        <p:nvPicPr>
          <p:cNvPr id="7" name="Picture 6">
            <a:extLst>
              <a:ext uri="{FF2B5EF4-FFF2-40B4-BE49-F238E27FC236}">
                <a16:creationId xmlns:a16="http://schemas.microsoft.com/office/drawing/2014/main" id="{7CDE6E15-20FA-3D45-9386-45E8B9CBBD73}"/>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4289021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F7D5D5D-873E-354F-AE91-D46FF0C38D56}"/>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FBA6236F-E6BB-2946-9CE1-86100068D7C2}"/>
              </a:ext>
            </a:extLst>
          </p:cNvPr>
          <p:cNvSpPr txBox="1">
            <a:spLocks/>
          </p:cNvSpPr>
          <p:nvPr/>
        </p:nvSpPr>
        <p:spPr>
          <a:xfrm>
            <a:off x="1065639" y="2273653"/>
            <a:ext cx="669262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a:rPr>
              <a:t>Wetlands store carbon</a:t>
            </a:r>
          </a:p>
        </p:txBody>
      </p:sp>
      <p:pic>
        <p:nvPicPr>
          <p:cNvPr id="6" name="Picture 5">
            <a:extLst>
              <a:ext uri="{FF2B5EF4-FFF2-40B4-BE49-F238E27FC236}">
                <a16:creationId xmlns:a16="http://schemas.microsoft.com/office/drawing/2014/main" id="{D8CD2640-E68E-2A4F-94F7-10B71BAB3B7F}"/>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9" name="Title 1">
            <a:extLst>
              <a:ext uri="{FF2B5EF4-FFF2-40B4-BE49-F238E27FC236}">
                <a16:creationId xmlns:a16="http://schemas.microsoft.com/office/drawing/2014/main" id="{D138CA95-857D-1E49-83FF-220CE14531C5}"/>
              </a:ext>
            </a:extLst>
          </p:cNvPr>
          <p:cNvSpPr txBox="1">
            <a:spLocks/>
          </p:cNvSpPr>
          <p:nvPr/>
        </p:nvSpPr>
        <p:spPr>
          <a:xfrm>
            <a:off x="1065638" y="3059029"/>
            <a:ext cx="9874505"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Wetlands cover a small amount of the Earth’s surface (2-5%), but account for 20-30% of carbon stored in the ground.</a:t>
            </a:r>
          </a:p>
        </p:txBody>
      </p:sp>
    </p:spTree>
    <p:extLst>
      <p:ext uri="{BB962C8B-B14F-4D97-AF65-F5344CB8AC3E}">
        <p14:creationId xmlns:p14="http://schemas.microsoft.com/office/powerpoint/2010/main" val="1284447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337A53-13E1-4841-9C84-06ABB2E2C22C}"/>
              </a:ext>
            </a:extLst>
          </p:cNvPr>
          <p:cNvPicPr>
            <a:picLocks noChangeAspect="1"/>
          </p:cNvPicPr>
          <p:nvPr/>
        </p:nvPicPr>
        <p:blipFill>
          <a:blip r:embed="rId3"/>
          <a:stretch>
            <a:fillRect/>
          </a:stretch>
        </p:blipFill>
        <p:spPr>
          <a:xfrm>
            <a:off x="8128000" y="0"/>
            <a:ext cx="4064000" cy="6858000"/>
          </a:xfrm>
          <a:prstGeom prst="rect">
            <a:avLst/>
          </a:prstGeom>
        </p:spPr>
      </p:pic>
      <p:pic>
        <p:nvPicPr>
          <p:cNvPr id="5" name="Picture 4">
            <a:extLst>
              <a:ext uri="{FF2B5EF4-FFF2-40B4-BE49-F238E27FC236}">
                <a16:creationId xmlns:a16="http://schemas.microsoft.com/office/drawing/2014/main" id="{0DCDACD7-6041-2E44-9712-209C5D36504B}"/>
              </a:ext>
            </a:extLst>
          </p:cNvPr>
          <p:cNvPicPr>
            <a:picLocks noChangeAspect="1"/>
          </p:cNvPicPr>
          <p:nvPr/>
        </p:nvPicPr>
        <p:blipFill>
          <a:blip r:embed="rId4"/>
          <a:stretch>
            <a:fillRect/>
          </a:stretch>
        </p:blipFill>
        <p:spPr>
          <a:xfrm>
            <a:off x="0" y="0"/>
            <a:ext cx="4064000" cy="6858000"/>
          </a:xfrm>
          <a:prstGeom prst="rect">
            <a:avLst/>
          </a:prstGeom>
        </p:spPr>
      </p:pic>
      <p:pic>
        <p:nvPicPr>
          <p:cNvPr id="9" name="Picture 8">
            <a:extLst>
              <a:ext uri="{FF2B5EF4-FFF2-40B4-BE49-F238E27FC236}">
                <a16:creationId xmlns:a16="http://schemas.microsoft.com/office/drawing/2014/main" id="{38F509E8-E0D8-2440-8260-399E8BA15C2C}"/>
              </a:ext>
            </a:extLst>
          </p:cNvPr>
          <p:cNvPicPr>
            <a:picLocks noChangeAspect="1"/>
          </p:cNvPicPr>
          <p:nvPr/>
        </p:nvPicPr>
        <p:blipFill>
          <a:blip r:embed="rId5"/>
          <a:stretch>
            <a:fillRect/>
          </a:stretch>
        </p:blipFill>
        <p:spPr>
          <a:xfrm>
            <a:off x="4064000" y="0"/>
            <a:ext cx="4064000" cy="6858000"/>
          </a:xfrm>
          <a:prstGeom prst="rect">
            <a:avLst/>
          </a:prstGeom>
        </p:spPr>
      </p:pic>
      <p:sp>
        <p:nvSpPr>
          <p:cNvPr id="4" name="Title 1">
            <a:extLst>
              <a:ext uri="{FF2B5EF4-FFF2-40B4-BE49-F238E27FC236}">
                <a16:creationId xmlns:a16="http://schemas.microsoft.com/office/drawing/2014/main" id="{0FEA95F6-4FFF-E04D-B714-7671B2BCC701}"/>
              </a:ext>
            </a:extLst>
          </p:cNvPr>
          <p:cNvSpPr txBox="1">
            <a:spLocks/>
          </p:cNvSpPr>
          <p:nvPr/>
        </p:nvSpPr>
        <p:spPr>
          <a:xfrm>
            <a:off x="1065639" y="668435"/>
            <a:ext cx="669262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What is a carbon sink?</a:t>
            </a:r>
          </a:p>
        </p:txBody>
      </p:sp>
      <p:sp>
        <p:nvSpPr>
          <p:cNvPr id="10" name="Title 1">
            <a:extLst>
              <a:ext uri="{FF2B5EF4-FFF2-40B4-BE49-F238E27FC236}">
                <a16:creationId xmlns:a16="http://schemas.microsoft.com/office/drawing/2014/main" id="{5D8AF034-F2F5-064C-9AF1-1DB952F7AF16}"/>
              </a:ext>
            </a:extLst>
          </p:cNvPr>
          <p:cNvSpPr txBox="1">
            <a:spLocks/>
          </p:cNvSpPr>
          <p:nvPr/>
        </p:nvSpPr>
        <p:spPr>
          <a:xfrm>
            <a:off x="1065639" y="4576408"/>
            <a:ext cx="1752976"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Forests</a:t>
            </a:r>
          </a:p>
        </p:txBody>
      </p:sp>
      <p:sp>
        <p:nvSpPr>
          <p:cNvPr id="11" name="Title 1">
            <a:extLst>
              <a:ext uri="{FF2B5EF4-FFF2-40B4-BE49-F238E27FC236}">
                <a16:creationId xmlns:a16="http://schemas.microsoft.com/office/drawing/2014/main" id="{F6A3CFA4-E3DF-A746-96AE-910F0894AB4C}"/>
              </a:ext>
            </a:extLst>
          </p:cNvPr>
          <p:cNvSpPr txBox="1">
            <a:spLocks/>
          </p:cNvSpPr>
          <p:nvPr/>
        </p:nvSpPr>
        <p:spPr>
          <a:xfrm>
            <a:off x="4940488" y="4576408"/>
            <a:ext cx="1752976"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Oceans</a:t>
            </a:r>
          </a:p>
        </p:txBody>
      </p:sp>
      <p:sp>
        <p:nvSpPr>
          <p:cNvPr id="12" name="Title 1">
            <a:extLst>
              <a:ext uri="{FF2B5EF4-FFF2-40B4-BE49-F238E27FC236}">
                <a16:creationId xmlns:a16="http://schemas.microsoft.com/office/drawing/2014/main" id="{91133748-62A0-D647-A833-061C57ECAC1F}"/>
              </a:ext>
            </a:extLst>
          </p:cNvPr>
          <p:cNvSpPr txBox="1">
            <a:spLocks/>
          </p:cNvSpPr>
          <p:nvPr/>
        </p:nvSpPr>
        <p:spPr>
          <a:xfrm>
            <a:off x="9004488" y="4576408"/>
            <a:ext cx="1752976"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Wetlands</a:t>
            </a:r>
          </a:p>
        </p:txBody>
      </p:sp>
      <p:pic>
        <p:nvPicPr>
          <p:cNvPr id="13" name="Picture 12">
            <a:extLst>
              <a:ext uri="{FF2B5EF4-FFF2-40B4-BE49-F238E27FC236}">
                <a16:creationId xmlns:a16="http://schemas.microsoft.com/office/drawing/2014/main" id="{BDC16CD4-4F1D-7E43-BB44-392562F08BA0}"/>
              </a:ext>
            </a:extLst>
          </p:cNvPr>
          <p:cNvPicPr>
            <a:picLocks noChangeAspect="1"/>
          </p:cNvPicPr>
          <p:nvPr/>
        </p:nvPicPr>
        <p:blipFill>
          <a:blip r:embed="rId6"/>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600339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B76CCE58-BB26-EE44-8CF1-93FDDC3EF747}"/>
              </a:ext>
            </a:extLst>
          </p:cNvPr>
          <p:cNvGrpSpPr/>
          <p:nvPr/>
        </p:nvGrpSpPr>
        <p:grpSpPr>
          <a:xfrm>
            <a:off x="8128000" y="4278623"/>
            <a:ext cx="4064000" cy="2579378"/>
            <a:chOff x="8128000" y="4278623"/>
            <a:chExt cx="4064000" cy="2579378"/>
          </a:xfrm>
        </p:grpSpPr>
        <p:pic>
          <p:nvPicPr>
            <p:cNvPr id="18" name="Picture 17">
              <a:extLst>
                <a:ext uri="{FF2B5EF4-FFF2-40B4-BE49-F238E27FC236}">
                  <a16:creationId xmlns:a16="http://schemas.microsoft.com/office/drawing/2014/main" id="{FD9D1086-14BA-4149-9E33-F54A21C3D089}"/>
                </a:ext>
              </a:extLst>
            </p:cNvPr>
            <p:cNvPicPr>
              <a:picLocks noChangeAspect="1"/>
            </p:cNvPicPr>
            <p:nvPr/>
          </p:nvPicPr>
          <p:blipFill>
            <a:blip r:embed="rId3"/>
            <a:stretch>
              <a:fillRect/>
            </a:stretch>
          </p:blipFill>
          <p:spPr>
            <a:xfrm>
              <a:off x="8128000" y="4278623"/>
              <a:ext cx="4064000" cy="2579378"/>
            </a:xfrm>
            <a:prstGeom prst="rect">
              <a:avLst/>
            </a:prstGeom>
          </p:spPr>
        </p:pic>
        <p:sp>
          <p:nvSpPr>
            <p:cNvPr id="11" name="Title 1">
              <a:extLst>
                <a:ext uri="{FF2B5EF4-FFF2-40B4-BE49-F238E27FC236}">
                  <a16:creationId xmlns:a16="http://schemas.microsoft.com/office/drawing/2014/main" id="{7BF0A5C1-65D3-FD4B-A4B1-38ABAAFE542C}"/>
                </a:ext>
              </a:extLst>
            </p:cNvPr>
            <p:cNvSpPr txBox="1">
              <a:spLocks/>
            </p:cNvSpPr>
            <p:nvPr/>
          </p:nvSpPr>
          <p:spPr>
            <a:xfrm>
              <a:off x="8285946" y="4534902"/>
              <a:ext cx="3363740"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dirty="0">
                  <a:solidFill>
                    <a:schemeClr val="bg1"/>
                  </a:solidFill>
                  <a:latin typeface="Branding SemiBoldItalic" pitchFamily="2" charset="77"/>
                </a:rPr>
                <a:t>Waste management</a:t>
              </a:r>
            </a:p>
          </p:txBody>
        </p:sp>
      </p:grpSp>
      <p:sp>
        <p:nvSpPr>
          <p:cNvPr id="4" name="Title 1">
            <a:extLst>
              <a:ext uri="{FF2B5EF4-FFF2-40B4-BE49-F238E27FC236}">
                <a16:creationId xmlns:a16="http://schemas.microsoft.com/office/drawing/2014/main" id="{49BA81F6-2947-BE4B-B6B0-A625337ED81F}"/>
              </a:ext>
            </a:extLst>
          </p:cNvPr>
          <p:cNvSpPr txBox="1">
            <a:spLocks/>
          </p:cNvSpPr>
          <p:nvPr/>
        </p:nvSpPr>
        <p:spPr>
          <a:xfrm>
            <a:off x="1065639" y="668435"/>
            <a:ext cx="669262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What is a carbon source?</a:t>
            </a:r>
          </a:p>
        </p:txBody>
      </p:sp>
      <p:grpSp>
        <p:nvGrpSpPr>
          <p:cNvPr id="27" name="Group 26">
            <a:extLst>
              <a:ext uri="{FF2B5EF4-FFF2-40B4-BE49-F238E27FC236}">
                <a16:creationId xmlns:a16="http://schemas.microsoft.com/office/drawing/2014/main" id="{ED8D868D-B2D1-5F46-A4E6-66F9D93F0DA6}"/>
              </a:ext>
            </a:extLst>
          </p:cNvPr>
          <p:cNvGrpSpPr/>
          <p:nvPr/>
        </p:nvGrpSpPr>
        <p:grpSpPr>
          <a:xfrm>
            <a:off x="0" y="1734536"/>
            <a:ext cx="4064000" cy="2529275"/>
            <a:chOff x="0" y="1734536"/>
            <a:chExt cx="4064000" cy="2529275"/>
          </a:xfrm>
        </p:grpSpPr>
        <p:pic>
          <p:nvPicPr>
            <p:cNvPr id="21" name="Picture 20">
              <a:extLst>
                <a:ext uri="{FF2B5EF4-FFF2-40B4-BE49-F238E27FC236}">
                  <a16:creationId xmlns:a16="http://schemas.microsoft.com/office/drawing/2014/main" id="{BC93516B-7501-734C-B1A9-4D3EBEA7ECF9}"/>
                </a:ext>
              </a:extLst>
            </p:cNvPr>
            <p:cNvPicPr>
              <a:picLocks noChangeAspect="1"/>
            </p:cNvPicPr>
            <p:nvPr/>
          </p:nvPicPr>
          <p:blipFill>
            <a:blip r:embed="rId4"/>
            <a:stretch>
              <a:fillRect/>
            </a:stretch>
          </p:blipFill>
          <p:spPr>
            <a:xfrm>
              <a:off x="0" y="1734536"/>
              <a:ext cx="4064000" cy="2529275"/>
            </a:xfrm>
            <a:prstGeom prst="rect">
              <a:avLst/>
            </a:prstGeom>
          </p:spPr>
        </p:pic>
        <p:sp>
          <p:nvSpPr>
            <p:cNvPr id="6" name="Title 1">
              <a:extLst>
                <a:ext uri="{FF2B5EF4-FFF2-40B4-BE49-F238E27FC236}">
                  <a16:creationId xmlns:a16="http://schemas.microsoft.com/office/drawing/2014/main" id="{5EF44D42-9D19-4241-89BA-0EC3F0D6ACF4}"/>
                </a:ext>
              </a:extLst>
            </p:cNvPr>
            <p:cNvSpPr txBox="1">
              <a:spLocks/>
            </p:cNvSpPr>
            <p:nvPr/>
          </p:nvSpPr>
          <p:spPr>
            <a:xfrm>
              <a:off x="386908" y="3429000"/>
              <a:ext cx="2987887"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Oil and gas</a:t>
              </a:r>
            </a:p>
          </p:txBody>
        </p:sp>
      </p:grpSp>
      <p:grpSp>
        <p:nvGrpSpPr>
          <p:cNvPr id="28" name="Group 27">
            <a:extLst>
              <a:ext uri="{FF2B5EF4-FFF2-40B4-BE49-F238E27FC236}">
                <a16:creationId xmlns:a16="http://schemas.microsoft.com/office/drawing/2014/main" id="{C35CC978-A83A-B049-9987-B2BA8840D063}"/>
              </a:ext>
            </a:extLst>
          </p:cNvPr>
          <p:cNvGrpSpPr/>
          <p:nvPr/>
        </p:nvGrpSpPr>
        <p:grpSpPr>
          <a:xfrm>
            <a:off x="4064000" y="1734535"/>
            <a:ext cx="4064002" cy="2544088"/>
            <a:chOff x="4064000" y="1734535"/>
            <a:chExt cx="4064002" cy="2544088"/>
          </a:xfrm>
        </p:grpSpPr>
        <p:pic>
          <p:nvPicPr>
            <p:cNvPr id="23" name="Picture 22">
              <a:extLst>
                <a:ext uri="{FF2B5EF4-FFF2-40B4-BE49-F238E27FC236}">
                  <a16:creationId xmlns:a16="http://schemas.microsoft.com/office/drawing/2014/main" id="{BD0C6F8C-D722-2149-B60F-C6EC88B3F112}"/>
                </a:ext>
              </a:extLst>
            </p:cNvPr>
            <p:cNvPicPr>
              <a:picLocks noChangeAspect="1"/>
            </p:cNvPicPr>
            <p:nvPr/>
          </p:nvPicPr>
          <p:blipFill>
            <a:blip r:embed="rId5"/>
            <a:stretch>
              <a:fillRect/>
            </a:stretch>
          </p:blipFill>
          <p:spPr>
            <a:xfrm>
              <a:off x="4064000" y="1734535"/>
              <a:ext cx="4064002" cy="2544088"/>
            </a:xfrm>
            <a:prstGeom prst="rect">
              <a:avLst/>
            </a:prstGeom>
          </p:spPr>
        </p:pic>
        <p:sp>
          <p:nvSpPr>
            <p:cNvPr id="7" name="Title 1">
              <a:extLst>
                <a:ext uri="{FF2B5EF4-FFF2-40B4-BE49-F238E27FC236}">
                  <a16:creationId xmlns:a16="http://schemas.microsoft.com/office/drawing/2014/main" id="{6FC77144-612E-2049-A441-2CC41F32DFDE}"/>
                </a:ext>
              </a:extLst>
            </p:cNvPr>
            <p:cNvSpPr txBox="1">
              <a:spLocks/>
            </p:cNvSpPr>
            <p:nvPr/>
          </p:nvSpPr>
          <p:spPr>
            <a:xfrm>
              <a:off x="4221944" y="3418822"/>
              <a:ext cx="2987887"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dirty="0">
                  <a:solidFill>
                    <a:schemeClr val="bg1"/>
                  </a:solidFill>
                  <a:latin typeface="Branding SemiBoldItalic" pitchFamily="2" charset="77"/>
                </a:rPr>
                <a:t>Transportation</a:t>
              </a:r>
            </a:p>
          </p:txBody>
        </p:sp>
      </p:grpSp>
      <p:grpSp>
        <p:nvGrpSpPr>
          <p:cNvPr id="29" name="Group 28">
            <a:extLst>
              <a:ext uri="{FF2B5EF4-FFF2-40B4-BE49-F238E27FC236}">
                <a16:creationId xmlns:a16="http://schemas.microsoft.com/office/drawing/2014/main" id="{150A74F9-DD6D-BF42-B541-B455151499AB}"/>
              </a:ext>
            </a:extLst>
          </p:cNvPr>
          <p:cNvGrpSpPr/>
          <p:nvPr/>
        </p:nvGrpSpPr>
        <p:grpSpPr>
          <a:xfrm>
            <a:off x="8128000" y="1734533"/>
            <a:ext cx="4064000" cy="2544088"/>
            <a:chOff x="8128000" y="1734533"/>
            <a:chExt cx="4064000" cy="2544088"/>
          </a:xfrm>
        </p:grpSpPr>
        <p:pic>
          <p:nvPicPr>
            <p:cNvPr id="25" name="Picture 24">
              <a:extLst>
                <a:ext uri="{FF2B5EF4-FFF2-40B4-BE49-F238E27FC236}">
                  <a16:creationId xmlns:a16="http://schemas.microsoft.com/office/drawing/2014/main" id="{8D800FFE-FB6A-AF4B-A7FA-70802EC759B6}"/>
                </a:ext>
              </a:extLst>
            </p:cNvPr>
            <p:cNvPicPr>
              <a:picLocks noChangeAspect="1"/>
            </p:cNvPicPr>
            <p:nvPr/>
          </p:nvPicPr>
          <p:blipFill>
            <a:blip r:embed="rId6"/>
            <a:stretch>
              <a:fillRect/>
            </a:stretch>
          </p:blipFill>
          <p:spPr>
            <a:xfrm>
              <a:off x="8128000" y="1734533"/>
              <a:ext cx="4064000" cy="2544088"/>
            </a:xfrm>
            <a:prstGeom prst="rect">
              <a:avLst/>
            </a:prstGeom>
          </p:spPr>
        </p:pic>
        <p:sp>
          <p:nvSpPr>
            <p:cNvPr id="8" name="Title 1">
              <a:extLst>
                <a:ext uri="{FF2B5EF4-FFF2-40B4-BE49-F238E27FC236}">
                  <a16:creationId xmlns:a16="http://schemas.microsoft.com/office/drawing/2014/main" id="{066DED20-CD53-0941-8BB3-87BA5D8075D7}"/>
                </a:ext>
              </a:extLst>
            </p:cNvPr>
            <p:cNvSpPr txBox="1">
              <a:spLocks/>
            </p:cNvSpPr>
            <p:nvPr/>
          </p:nvSpPr>
          <p:spPr>
            <a:xfrm>
              <a:off x="8285946" y="3418822"/>
              <a:ext cx="2091122"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dirty="0">
                  <a:solidFill>
                    <a:schemeClr val="bg1"/>
                  </a:solidFill>
                  <a:latin typeface="Branding SemiBoldItalic" pitchFamily="2" charset="77"/>
                </a:rPr>
                <a:t>Agriculture</a:t>
              </a:r>
            </a:p>
          </p:txBody>
        </p:sp>
      </p:grpSp>
      <p:grpSp>
        <p:nvGrpSpPr>
          <p:cNvPr id="30" name="Group 29">
            <a:extLst>
              <a:ext uri="{FF2B5EF4-FFF2-40B4-BE49-F238E27FC236}">
                <a16:creationId xmlns:a16="http://schemas.microsoft.com/office/drawing/2014/main" id="{16C883D8-59A4-DD4C-A4A9-9698E9B94086}"/>
              </a:ext>
            </a:extLst>
          </p:cNvPr>
          <p:cNvGrpSpPr/>
          <p:nvPr/>
        </p:nvGrpSpPr>
        <p:grpSpPr>
          <a:xfrm>
            <a:off x="0" y="4263812"/>
            <a:ext cx="4064000" cy="2594189"/>
            <a:chOff x="0" y="4263812"/>
            <a:chExt cx="4064000" cy="2594189"/>
          </a:xfrm>
        </p:grpSpPr>
        <p:pic>
          <p:nvPicPr>
            <p:cNvPr id="14" name="Picture 13">
              <a:extLst>
                <a:ext uri="{FF2B5EF4-FFF2-40B4-BE49-F238E27FC236}">
                  <a16:creationId xmlns:a16="http://schemas.microsoft.com/office/drawing/2014/main" id="{2FA11475-3423-D64F-9F76-DBFF47E3E3B6}"/>
                </a:ext>
              </a:extLst>
            </p:cNvPr>
            <p:cNvPicPr>
              <a:picLocks noChangeAspect="1"/>
            </p:cNvPicPr>
            <p:nvPr/>
          </p:nvPicPr>
          <p:blipFill>
            <a:blip r:embed="rId7"/>
            <a:stretch>
              <a:fillRect/>
            </a:stretch>
          </p:blipFill>
          <p:spPr>
            <a:xfrm>
              <a:off x="0" y="4263812"/>
              <a:ext cx="4064000" cy="2594189"/>
            </a:xfrm>
            <a:prstGeom prst="rect">
              <a:avLst/>
            </a:prstGeom>
          </p:spPr>
        </p:pic>
        <p:sp>
          <p:nvSpPr>
            <p:cNvPr id="9" name="Title 1">
              <a:extLst>
                <a:ext uri="{FF2B5EF4-FFF2-40B4-BE49-F238E27FC236}">
                  <a16:creationId xmlns:a16="http://schemas.microsoft.com/office/drawing/2014/main" id="{F9F8342B-DE03-C143-926F-BC03D45DC1F8}"/>
                </a:ext>
              </a:extLst>
            </p:cNvPr>
            <p:cNvSpPr txBox="1">
              <a:spLocks/>
            </p:cNvSpPr>
            <p:nvPr/>
          </p:nvSpPr>
          <p:spPr>
            <a:xfrm>
              <a:off x="386907" y="4534902"/>
              <a:ext cx="2987887"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Buildings</a:t>
              </a:r>
            </a:p>
          </p:txBody>
        </p:sp>
      </p:grpSp>
      <p:grpSp>
        <p:nvGrpSpPr>
          <p:cNvPr id="31" name="Group 30">
            <a:extLst>
              <a:ext uri="{FF2B5EF4-FFF2-40B4-BE49-F238E27FC236}">
                <a16:creationId xmlns:a16="http://schemas.microsoft.com/office/drawing/2014/main" id="{4C34903B-D8FB-984E-8A5A-40ED9A2C9938}"/>
              </a:ext>
            </a:extLst>
          </p:cNvPr>
          <p:cNvGrpSpPr/>
          <p:nvPr/>
        </p:nvGrpSpPr>
        <p:grpSpPr>
          <a:xfrm>
            <a:off x="4064000" y="4263812"/>
            <a:ext cx="4064000" cy="2594189"/>
            <a:chOff x="4064000" y="4263812"/>
            <a:chExt cx="4064000" cy="2594189"/>
          </a:xfrm>
        </p:grpSpPr>
        <p:pic>
          <p:nvPicPr>
            <p:cNvPr id="16" name="Picture 15">
              <a:extLst>
                <a:ext uri="{FF2B5EF4-FFF2-40B4-BE49-F238E27FC236}">
                  <a16:creationId xmlns:a16="http://schemas.microsoft.com/office/drawing/2014/main" id="{52A61EE5-AF51-814E-801A-49601B35B39C}"/>
                </a:ext>
              </a:extLst>
            </p:cNvPr>
            <p:cNvPicPr>
              <a:picLocks noChangeAspect="1"/>
            </p:cNvPicPr>
            <p:nvPr/>
          </p:nvPicPr>
          <p:blipFill>
            <a:blip r:embed="rId8"/>
            <a:stretch>
              <a:fillRect/>
            </a:stretch>
          </p:blipFill>
          <p:spPr>
            <a:xfrm>
              <a:off x="4064000" y="4263812"/>
              <a:ext cx="4064000" cy="2594189"/>
            </a:xfrm>
            <a:prstGeom prst="rect">
              <a:avLst/>
            </a:prstGeom>
          </p:spPr>
        </p:pic>
        <p:sp>
          <p:nvSpPr>
            <p:cNvPr id="10" name="Title 1">
              <a:extLst>
                <a:ext uri="{FF2B5EF4-FFF2-40B4-BE49-F238E27FC236}">
                  <a16:creationId xmlns:a16="http://schemas.microsoft.com/office/drawing/2014/main" id="{5A7D596C-8FAA-AC44-B24E-275BE63EF6B6}"/>
                </a:ext>
              </a:extLst>
            </p:cNvPr>
            <p:cNvSpPr txBox="1">
              <a:spLocks/>
            </p:cNvSpPr>
            <p:nvPr/>
          </p:nvSpPr>
          <p:spPr>
            <a:xfrm>
              <a:off x="4237675" y="4536399"/>
              <a:ext cx="1875730"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dirty="0">
                  <a:solidFill>
                    <a:schemeClr val="bg1"/>
                  </a:solidFill>
                  <a:latin typeface="Branding SemiBoldItalic" pitchFamily="2" charset="77"/>
                </a:rPr>
                <a:t>Electricity</a:t>
              </a:r>
            </a:p>
          </p:txBody>
        </p:sp>
      </p:grpSp>
      <p:pic>
        <p:nvPicPr>
          <p:cNvPr id="22" name="Picture 21">
            <a:extLst>
              <a:ext uri="{FF2B5EF4-FFF2-40B4-BE49-F238E27FC236}">
                <a16:creationId xmlns:a16="http://schemas.microsoft.com/office/drawing/2014/main" id="{79072D49-98A0-D54D-970A-5F435300F1F4}"/>
              </a:ext>
            </a:extLst>
          </p:cNvPr>
          <p:cNvPicPr>
            <a:picLocks noChangeAspect="1"/>
          </p:cNvPicPr>
          <p:nvPr/>
        </p:nvPicPr>
        <p:blipFill>
          <a:blip r:embed="rId9"/>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777032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a:blip r:embed="rId3"/>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1065639" y="5149381"/>
            <a:ext cx="774147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a:solidFill>
                  <a:srgbClr val="E9E642"/>
                </a:solidFill>
                <a:latin typeface="Branding Black" pitchFamily="2" charset="77"/>
              </a:rPr>
              <a:t>How do wetlands store carbon?</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398414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3A272D-7185-6C4D-AB03-D2C207CA3008}"/>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2000"/>
                    </a14:imgEffect>
                  </a14:imgLayer>
                </a14:imgProps>
              </a:ext>
            </a:extLst>
          </a:blip>
          <a:srcRect r="40877"/>
          <a:stretch/>
        </p:blipFill>
        <p:spPr>
          <a:xfrm>
            <a:off x="0" y="0"/>
            <a:ext cx="6096000" cy="6866212"/>
          </a:xfrm>
          <a:prstGeom prst="rect">
            <a:avLst/>
          </a:prstGeom>
        </p:spPr>
      </p:pic>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34000"/>
                    </a14:imgEffect>
                  </a14:imgLayer>
                </a14:imgProps>
              </a:ext>
            </a:extLst>
          </a:blip>
          <a:srcRect l="47974"/>
          <a:stretch/>
        </p:blipFill>
        <p:spPr>
          <a:xfrm>
            <a:off x="5849006" y="0"/>
            <a:ext cx="6342993"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646387" y="740979"/>
            <a:ext cx="4256690"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5000" dirty="0">
                <a:solidFill>
                  <a:srgbClr val="E9E642"/>
                </a:solidFill>
                <a:latin typeface="Branding Black" pitchFamily="2" charset="77"/>
              </a:rPr>
              <a:t>On land</a:t>
            </a: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r>
              <a:rPr lang="en-CA" sz="3400" dirty="0">
                <a:solidFill>
                  <a:srgbClr val="E9E642"/>
                </a:solidFill>
                <a:latin typeface="Branding Black" pitchFamily="2" charset="77"/>
              </a:rPr>
              <a:t>Dead plants decompose and </a:t>
            </a:r>
            <a:r>
              <a:rPr lang="en-CA" sz="3400" dirty="0">
                <a:solidFill>
                  <a:schemeClr val="bg1"/>
                </a:solidFill>
                <a:latin typeface="Branding Black" pitchFamily="2" charset="77"/>
              </a:rPr>
              <a:t>release carbon dioxide </a:t>
            </a:r>
            <a:r>
              <a:rPr lang="en-CA" sz="3400" dirty="0">
                <a:solidFill>
                  <a:srgbClr val="E9E642"/>
                </a:solidFill>
                <a:latin typeface="Branding Black" pitchFamily="2" charset="77"/>
              </a:rPr>
              <a:t>into the air</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6927F994-DB6B-A847-83B0-F58C2F491351}"/>
              </a:ext>
            </a:extLst>
          </p:cNvPr>
          <p:cNvSpPr txBox="1">
            <a:spLocks/>
          </p:cNvSpPr>
          <p:nvPr/>
        </p:nvSpPr>
        <p:spPr>
          <a:xfrm>
            <a:off x="6336765" y="740979"/>
            <a:ext cx="5208847"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5000" dirty="0">
                <a:solidFill>
                  <a:srgbClr val="E9E642"/>
                </a:solidFill>
                <a:latin typeface="Branding Black" pitchFamily="2" charset="77"/>
              </a:rPr>
              <a:t>Underwater</a:t>
            </a: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r>
              <a:rPr lang="en-CA" sz="3400" dirty="0">
                <a:solidFill>
                  <a:srgbClr val="E9E642"/>
                </a:solidFill>
                <a:latin typeface="Branding Black" pitchFamily="2" charset="77"/>
              </a:rPr>
              <a:t>Dead plants </a:t>
            </a:r>
            <a:r>
              <a:rPr lang="en-CA" sz="3400" i="1" dirty="0">
                <a:solidFill>
                  <a:srgbClr val="E9E642"/>
                </a:solidFill>
                <a:latin typeface="Branding Black" pitchFamily="2" charset="77"/>
              </a:rPr>
              <a:t>don’t fully decompose</a:t>
            </a:r>
            <a:r>
              <a:rPr lang="en-CA" sz="3400" dirty="0">
                <a:solidFill>
                  <a:srgbClr val="E9E642"/>
                </a:solidFill>
                <a:latin typeface="Branding Black" pitchFamily="2" charset="77"/>
              </a:rPr>
              <a:t>, </a:t>
            </a:r>
            <a:r>
              <a:rPr lang="en-CA" sz="3400" dirty="0">
                <a:solidFill>
                  <a:schemeClr val="bg1"/>
                </a:solidFill>
                <a:latin typeface="Branding Black" pitchFamily="2" charset="77"/>
              </a:rPr>
              <a:t>stopping carbon from being released</a:t>
            </a:r>
          </a:p>
        </p:txBody>
      </p:sp>
    </p:spTree>
    <p:extLst>
      <p:ext uri="{BB962C8B-B14F-4D97-AF65-F5344CB8AC3E}">
        <p14:creationId xmlns:p14="http://schemas.microsoft.com/office/powerpoint/2010/main" val="435900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ECD9"/>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6FA1C0D-1032-9740-B729-AB7994D276C4}"/>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CC8A684D-B40F-C244-9422-276A74D985B9}"/>
              </a:ext>
            </a:extLst>
          </p:cNvPr>
          <p:cNvSpPr txBox="1">
            <a:spLocks/>
          </p:cNvSpPr>
          <p:nvPr/>
        </p:nvSpPr>
        <p:spPr>
          <a:xfrm>
            <a:off x="1065639" y="2072998"/>
            <a:ext cx="7484472"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783E63"/>
                </a:solidFill>
                <a:latin typeface="Branding Black"/>
              </a:rPr>
              <a:t>Canada is warming twice as fast as the rest of the world.</a:t>
            </a:r>
          </a:p>
        </p:txBody>
      </p:sp>
      <p:sp>
        <p:nvSpPr>
          <p:cNvPr id="8" name="Title 1">
            <a:extLst>
              <a:ext uri="{FF2B5EF4-FFF2-40B4-BE49-F238E27FC236}">
                <a16:creationId xmlns:a16="http://schemas.microsoft.com/office/drawing/2014/main" id="{D2A679EA-2B09-DF4B-9C5C-402E7260147C}"/>
              </a:ext>
            </a:extLst>
          </p:cNvPr>
          <p:cNvSpPr txBox="1">
            <a:spLocks/>
          </p:cNvSpPr>
          <p:nvPr/>
        </p:nvSpPr>
        <p:spPr>
          <a:xfrm>
            <a:off x="1065638" y="3461690"/>
            <a:ext cx="8511995"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tx1"/>
                </a:solidFill>
                <a:latin typeface="Branding SemiBoldItalic" pitchFamily="2" charset="77"/>
              </a:rPr>
              <a:t>Since 1948, Canada’s average annual temperature has increased by 1.7°C. Higher temperatures have been observed in the North, Prairies and northern B.C., </a:t>
            </a:r>
            <a:br>
              <a:rPr lang="en-CA" sz="2800">
                <a:solidFill>
                  <a:schemeClr val="tx1"/>
                </a:solidFill>
                <a:latin typeface="Branding SemiBoldItalic" pitchFamily="2" charset="77"/>
              </a:rPr>
            </a:br>
            <a:r>
              <a:rPr lang="en-CA" sz="2800">
                <a:solidFill>
                  <a:schemeClr val="tx1"/>
                </a:solidFill>
                <a:latin typeface="Branding SemiBoldItalic" pitchFamily="2" charset="77"/>
              </a:rPr>
              <a:t>with the North having warmed by 2.3°C.</a:t>
            </a:r>
          </a:p>
        </p:txBody>
      </p:sp>
      <p:pic>
        <p:nvPicPr>
          <p:cNvPr id="10" name="Picture 9">
            <a:extLst>
              <a:ext uri="{FF2B5EF4-FFF2-40B4-BE49-F238E27FC236}">
                <a16:creationId xmlns:a16="http://schemas.microsoft.com/office/drawing/2014/main" id="{9DCB3FD9-A348-0649-B62F-4369FB255C7C}"/>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117766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3A272D-7185-6C4D-AB03-D2C207CA3008}"/>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2000"/>
                    </a14:imgEffect>
                  </a14:imgLayer>
                </a14:imgProps>
              </a:ext>
            </a:extLst>
          </a:blip>
          <a:srcRect r="40877"/>
          <a:stretch/>
        </p:blipFill>
        <p:spPr>
          <a:xfrm>
            <a:off x="0" y="0"/>
            <a:ext cx="6096000" cy="6866212"/>
          </a:xfrm>
          <a:prstGeom prst="rect">
            <a:avLst/>
          </a:prstGeom>
        </p:spPr>
      </p:pic>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34000"/>
                    </a14:imgEffect>
                  </a14:imgLayer>
                </a14:imgProps>
              </a:ext>
            </a:extLst>
          </a:blip>
          <a:srcRect l="47974"/>
          <a:stretch/>
        </p:blipFill>
        <p:spPr>
          <a:xfrm>
            <a:off x="5849006" y="0"/>
            <a:ext cx="6342993"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646387" y="740979"/>
            <a:ext cx="4256690"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5000" dirty="0">
                <a:solidFill>
                  <a:srgbClr val="E9E642"/>
                </a:solidFill>
                <a:latin typeface="Branding Black" pitchFamily="2" charset="77"/>
              </a:rPr>
              <a:t>On land</a:t>
            </a: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r>
              <a:rPr lang="en-CA" sz="3400" dirty="0">
                <a:solidFill>
                  <a:schemeClr val="bg1"/>
                </a:solidFill>
                <a:latin typeface="Branding Black" pitchFamily="2" charset="77"/>
              </a:rPr>
              <a:t>Oxygen</a:t>
            </a:r>
            <a:r>
              <a:rPr lang="en-CA" sz="3400" dirty="0">
                <a:solidFill>
                  <a:srgbClr val="E9E642"/>
                </a:solidFill>
                <a:latin typeface="Branding Black" pitchFamily="2" charset="77"/>
              </a:rPr>
              <a:t> available for decomposition</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6927F994-DB6B-A847-83B0-F58C2F491351}"/>
              </a:ext>
            </a:extLst>
          </p:cNvPr>
          <p:cNvSpPr txBox="1">
            <a:spLocks/>
          </p:cNvSpPr>
          <p:nvPr/>
        </p:nvSpPr>
        <p:spPr>
          <a:xfrm>
            <a:off x="6336765" y="740979"/>
            <a:ext cx="5208847"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5000" dirty="0">
                <a:solidFill>
                  <a:srgbClr val="E9E642"/>
                </a:solidFill>
                <a:latin typeface="Branding Black" pitchFamily="2" charset="77"/>
              </a:rPr>
              <a:t>Underwater</a:t>
            </a: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endParaRPr lang="en-CA" sz="3400" dirty="0">
              <a:solidFill>
                <a:srgbClr val="E9E642"/>
              </a:solidFill>
              <a:latin typeface="Branding Black" pitchFamily="2" charset="77"/>
            </a:endParaRPr>
          </a:p>
          <a:p>
            <a:r>
              <a:rPr lang="en-CA" sz="3400" dirty="0">
                <a:solidFill>
                  <a:schemeClr val="bg1"/>
                </a:solidFill>
                <a:latin typeface="Branding Black" pitchFamily="2" charset="77"/>
              </a:rPr>
              <a:t>Little to no oxygen </a:t>
            </a:r>
            <a:r>
              <a:rPr lang="en-CA" sz="3400" dirty="0">
                <a:solidFill>
                  <a:srgbClr val="E9E642"/>
                </a:solidFill>
                <a:latin typeface="Branding Black" pitchFamily="2" charset="77"/>
              </a:rPr>
              <a:t>available for decomposition</a:t>
            </a:r>
          </a:p>
        </p:txBody>
      </p:sp>
    </p:spTree>
    <p:extLst>
      <p:ext uri="{BB962C8B-B14F-4D97-AF65-F5344CB8AC3E}">
        <p14:creationId xmlns:p14="http://schemas.microsoft.com/office/powerpoint/2010/main" val="579685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1000"/>
                    </a14:imgEffect>
                  </a14:imgLayer>
                </a14:imgProps>
              </a:ext>
            </a:extLst>
          </a:blip>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932288" y="2844331"/>
            <a:ext cx="774147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a:solidFill>
                  <a:srgbClr val="E9E642"/>
                </a:solidFill>
                <a:latin typeface="Branding Black" pitchFamily="2" charset="77"/>
              </a:rPr>
              <a:t>How do wetlands store carbon?</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5"/>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033EA7DB-3095-FE4B-9784-90F9ED1D1514}"/>
              </a:ext>
            </a:extLst>
          </p:cNvPr>
          <p:cNvSpPr txBox="1">
            <a:spLocks/>
          </p:cNvSpPr>
          <p:nvPr/>
        </p:nvSpPr>
        <p:spPr>
          <a:xfrm>
            <a:off x="932288" y="3836842"/>
            <a:ext cx="10116712"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742950" indent="-742950">
              <a:buFont typeface="Arial" panose="020B0604020202020204" pitchFamily="34" charset="0"/>
              <a:buChar char="•"/>
            </a:pPr>
            <a:r>
              <a:rPr lang="en-CA" sz="4000" dirty="0">
                <a:solidFill>
                  <a:srgbClr val="E9E642"/>
                </a:solidFill>
                <a:latin typeface="Branding Black" pitchFamily="2" charset="77"/>
              </a:rPr>
              <a:t>Wetland plants </a:t>
            </a:r>
            <a:r>
              <a:rPr lang="en-CA" sz="4000" dirty="0">
                <a:solidFill>
                  <a:schemeClr val="bg1"/>
                </a:solidFill>
                <a:latin typeface="Branding Black" pitchFamily="2" charset="77"/>
              </a:rPr>
              <a:t>absorb carbon dioxide </a:t>
            </a:r>
            <a:r>
              <a:rPr lang="en-CA" sz="4000" dirty="0">
                <a:solidFill>
                  <a:srgbClr val="E9E642"/>
                </a:solidFill>
                <a:latin typeface="Branding Black" pitchFamily="2" charset="77"/>
              </a:rPr>
              <a:t>from the air as they grow</a:t>
            </a:r>
          </a:p>
          <a:p>
            <a:endParaRPr lang="en-CA" sz="1500" dirty="0">
              <a:solidFill>
                <a:srgbClr val="E9E642"/>
              </a:solidFill>
              <a:latin typeface="Branding Black" pitchFamily="2" charset="77"/>
            </a:endParaRPr>
          </a:p>
          <a:p>
            <a:pPr marL="742950" indent="-742950">
              <a:buFont typeface="Arial" panose="020B0604020202020204" pitchFamily="34" charset="0"/>
              <a:buChar char="•"/>
            </a:pPr>
            <a:r>
              <a:rPr lang="en-CA" sz="4000" dirty="0">
                <a:solidFill>
                  <a:srgbClr val="E9E642"/>
                </a:solidFill>
                <a:latin typeface="Branding Black" pitchFamily="2" charset="77"/>
              </a:rPr>
              <a:t>When they die, that </a:t>
            </a:r>
            <a:r>
              <a:rPr lang="en-CA" sz="4000" dirty="0">
                <a:solidFill>
                  <a:schemeClr val="bg1"/>
                </a:solidFill>
                <a:latin typeface="Branding Black" pitchFamily="2" charset="77"/>
              </a:rPr>
              <a:t>carbon doesn’t get released</a:t>
            </a:r>
            <a:r>
              <a:rPr lang="en-CA" sz="4000" dirty="0">
                <a:solidFill>
                  <a:srgbClr val="E9E642"/>
                </a:solidFill>
                <a:latin typeface="Branding Black" pitchFamily="2" charset="77"/>
              </a:rPr>
              <a:t> back into the air</a:t>
            </a:r>
          </a:p>
        </p:txBody>
      </p:sp>
      <p:sp>
        <p:nvSpPr>
          <p:cNvPr id="6" name="Title 1">
            <a:extLst>
              <a:ext uri="{FF2B5EF4-FFF2-40B4-BE49-F238E27FC236}">
                <a16:creationId xmlns:a16="http://schemas.microsoft.com/office/drawing/2014/main" id="{1480587B-227B-8647-AE17-ECDC04B3B05E}"/>
              </a:ext>
            </a:extLst>
          </p:cNvPr>
          <p:cNvSpPr txBox="1">
            <a:spLocks/>
          </p:cNvSpPr>
          <p:nvPr/>
        </p:nvSpPr>
        <p:spPr>
          <a:xfrm>
            <a:off x="932287" y="1210881"/>
            <a:ext cx="774147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6000" dirty="0">
                <a:solidFill>
                  <a:srgbClr val="E9E642"/>
                </a:solidFill>
                <a:latin typeface="Branding Black" pitchFamily="2" charset="77"/>
              </a:rPr>
              <a:t>RECAP!</a:t>
            </a:r>
          </a:p>
        </p:txBody>
      </p:sp>
    </p:spTree>
    <p:extLst>
      <p:ext uri="{BB962C8B-B14F-4D97-AF65-F5344CB8AC3E}">
        <p14:creationId xmlns:p14="http://schemas.microsoft.com/office/powerpoint/2010/main" val="1854124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495C41-A62C-D149-A3C6-0A27D7F51E95}"/>
              </a:ext>
            </a:extLst>
          </p:cNvPr>
          <p:cNvSpPr txBox="1">
            <a:spLocks/>
          </p:cNvSpPr>
          <p:nvPr/>
        </p:nvSpPr>
        <p:spPr>
          <a:xfrm>
            <a:off x="1242620" y="2484839"/>
            <a:ext cx="2169174" cy="111376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Storing carbon</a:t>
            </a:r>
          </a:p>
        </p:txBody>
      </p:sp>
      <p:pic>
        <p:nvPicPr>
          <p:cNvPr id="7" name="Picture 6">
            <a:extLst>
              <a:ext uri="{FF2B5EF4-FFF2-40B4-BE49-F238E27FC236}">
                <a16:creationId xmlns:a16="http://schemas.microsoft.com/office/drawing/2014/main" id="{520A5BBC-B52B-574E-AB3D-5ABAC347376E}"/>
              </a:ext>
            </a:extLst>
          </p:cNvPr>
          <p:cNvPicPr>
            <a:picLocks noChangeAspect="1"/>
          </p:cNvPicPr>
          <p:nvPr/>
        </p:nvPicPr>
        <p:blipFill>
          <a:blip r:embed="rId3"/>
          <a:stretch>
            <a:fillRect/>
          </a:stretch>
        </p:blipFill>
        <p:spPr>
          <a:xfrm>
            <a:off x="1311444" y="5962918"/>
            <a:ext cx="1093989" cy="895082"/>
          </a:xfrm>
          <a:prstGeom prst="rect">
            <a:avLst/>
          </a:prstGeom>
        </p:spPr>
      </p:pic>
      <p:pic>
        <p:nvPicPr>
          <p:cNvPr id="3" name="Picture 2">
            <a:extLst>
              <a:ext uri="{FF2B5EF4-FFF2-40B4-BE49-F238E27FC236}">
                <a16:creationId xmlns:a16="http://schemas.microsoft.com/office/drawing/2014/main" id="{F7C2DA92-159F-2046-92FA-AACFCE7D2DB4}"/>
              </a:ext>
            </a:extLst>
          </p:cNvPr>
          <p:cNvPicPr>
            <a:picLocks noChangeAspect="1"/>
          </p:cNvPicPr>
          <p:nvPr/>
        </p:nvPicPr>
        <p:blipFill>
          <a:blip r:embed="rId4"/>
          <a:stretch>
            <a:fillRect/>
          </a:stretch>
        </p:blipFill>
        <p:spPr>
          <a:xfrm>
            <a:off x="3836337" y="130049"/>
            <a:ext cx="7875789" cy="6510813"/>
          </a:xfrm>
          <a:prstGeom prst="rect">
            <a:avLst/>
          </a:prstGeom>
        </p:spPr>
      </p:pic>
      <p:sp>
        <p:nvSpPr>
          <p:cNvPr id="8" name="Title 1">
            <a:extLst>
              <a:ext uri="{FF2B5EF4-FFF2-40B4-BE49-F238E27FC236}">
                <a16:creationId xmlns:a16="http://schemas.microsoft.com/office/drawing/2014/main" id="{DB0DA007-CDBB-994F-BADB-7EF5A44FA6C6}"/>
              </a:ext>
            </a:extLst>
          </p:cNvPr>
          <p:cNvSpPr txBox="1">
            <a:spLocks/>
          </p:cNvSpPr>
          <p:nvPr/>
        </p:nvSpPr>
        <p:spPr>
          <a:xfrm>
            <a:off x="8948057" y="4870331"/>
            <a:ext cx="2764069"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r">
              <a:lnSpc>
                <a:spcPct val="150000"/>
              </a:lnSpc>
            </a:pPr>
            <a:r>
              <a:rPr lang="en-CA" sz="1200">
                <a:solidFill>
                  <a:schemeClr val="bg1"/>
                </a:solidFill>
                <a:latin typeface="Branding SemiBoldItalic" pitchFamily="2" charset="77"/>
              </a:rPr>
              <a:t>* Peat-forming wetlands</a:t>
            </a:r>
          </a:p>
          <a:p>
            <a:pPr algn="r">
              <a:lnSpc>
                <a:spcPct val="150000"/>
              </a:lnSpc>
            </a:pPr>
            <a:r>
              <a:rPr lang="en-CA" sz="1200">
                <a:solidFill>
                  <a:schemeClr val="bg1"/>
                </a:solidFill>
                <a:latin typeface="Branding SemiBoldItalic" pitchFamily="2" charset="77"/>
              </a:rPr>
              <a:t>**  Non-peat-forming wetlands</a:t>
            </a:r>
          </a:p>
        </p:txBody>
      </p:sp>
    </p:spTree>
    <p:extLst>
      <p:ext uri="{BB962C8B-B14F-4D97-AF65-F5344CB8AC3E}">
        <p14:creationId xmlns:p14="http://schemas.microsoft.com/office/powerpoint/2010/main" val="25208053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84FD29-F6D1-F64F-A720-1788B91428DB}"/>
              </a:ext>
            </a:extLst>
          </p:cNvPr>
          <p:cNvPicPr>
            <a:picLocks noChangeAspect="1"/>
          </p:cNvPicPr>
          <p:nvPr/>
        </p:nvPicPr>
        <p:blipFill>
          <a:blip r:embed="rId3"/>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79DEB073-7DCF-9042-8898-9850882CE3D5}"/>
              </a:ext>
            </a:extLst>
          </p:cNvPr>
          <p:cNvSpPr/>
          <p:nvPr/>
        </p:nvSpPr>
        <p:spPr>
          <a:xfrm>
            <a:off x="0" y="1713297"/>
            <a:ext cx="10593455" cy="3878206"/>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0E64E6C4-F0B2-C048-A0E1-A91FDF1708C2}"/>
              </a:ext>
            </a:extLst>
          </p:cNvPr>
          <p:cNvSpPr txBox="1">
            <a:spLocks/>
          </p:cNvSpPr>
          <p:nvPr/>
        </p:nvSpPr>
        <p:spPr>
          <a:xfrm>
            <a:off x="1065639" y="1849111"/>
            <a:ext cx="669262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Special mention: peatlands</a:t>
            </a:r>
          </a:p>
        </p:txBody>
      </p:sp>
      <p:sp>
        <p:nvSpPr>
          <p:cNvPr id="7" name="Title 1">
            <a:extLst>
              <a:ext uri="{FF2B5EF4-FFF2-40B4-BE49-F238E27FC236}">
                <a16:creationId xmlns:a16="http://schemas.microsoft.com/office/drawing/2014/main" id="{1B23280D-4A68-B244-ABA6-F250F1896A93}"/>
              </a:ext>
            </a:extLst>
          </p:cNvPr>
          <p:cNvSpPr txBox="1">
            <a:spLocks/>
          </p:cNvSpPr>
          <p:nvPr/>
        </p:nvSpPr>
        <p:spPr>
          <a:xfrm>
            <a:off x="1065638" y="2634487"/>
            <a:ext cx="9527817" cy="251021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buClr>
                <a:srgbClr val="E9E642"/>
              </a:buClr>
              <a:buSzPct val="75000"/>
            </a:pPr>
            <a:r>
              <a:rPr lang="en-CA" sz="2800">
                <a:solidFill>
                  <a:schemeClr val="bg1"/>
                </a:solidFill>
                <a:latin typeface="Branding SemiBoldItalic"/>
              </a:rPr>
              <a:t>Decomposition is slow, so over thousands of years carbon (dead plant material) accumulates, more than in any other ecosystem.</a:t>
            </a:r>
            <a:endParaRPr lang="en-US">
              <a:solidFill>
                <a:schemeClr val="bg1"/>
              </a:solidFill>
            </a:endParaRPr>
          </a:p>
          <a:p>
            <a:pPr>
              <a:buClr>
                <a:srgbClr val="E9E642"/>
              </a:buClr>
              <a:buSzPct val="75000"/>
            </a:pPr>
            <a:endParaRPr lang="en-CA" sz="2800">
              <a:solidFill>
                <a:schemeClr val="bg1"/>
              </a:solidFill>
              <a:latin typeface="Branding SemiBoldItalic" pitchFamily="2" charset="77"/>
            </a:endParaRPr>
          </a:p>
          <a:p>
            <a:pPr>
              <a:buClr>
                <a:srgbClr val="E9E642"/>
              </a:buClr>
              <a:buSzPct val="75000"/>
            </a:pPr>
            <a:r>
              <a:rPr lang="en-CA" sz="2800">
                <a:solidFill>
                  <a:schemeClr val="bg1"/>
                </a:solidFill>
                <a:latin typeface="Branding SemiBoldItalic"/>
              </a:rPr>
              <a:t>Peatlands cover 3% of the earth’s land, </a:t>
            </a:r>
            <a:br>
              <a:rPr lang="en-CA" sz="2800">
                <a:latin typeface="Branding SemiBoldItalic" pitchFamily="2" charset="77"/>
              </a:rPr>
            </a:br>
            <a:r>
              <a:rPr lang="en-CA" sz="2800">
                <a:solidFill>
                  <a:schemeClr val="bg1"/>
                </a:solidFill>
                <a:latin typeface="Branding SemiBoldItalic"/>
              </a:rPr>
              <a:t>but store 30% of all carbon.</a:t>
            </a:r>
          </a:p>
        </p:txBody>
      </p:sp>
      <p:pic>
        <p:nvPicPr>
          <p:cNvPr id="9" name="Picture 8">
            <a:extLst>
              <a:ext uri="{FF2B5EF4-FFF2-40B4-BE49-F238E27FC236}">
                <a16:creationId xmlns:a16="http://schemas.microsoft.com/office/drawing/2014/main" id="{C8977659-C04E-8149-BE3C-5E32FD71F377}"/>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0023805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2CA671-19DD-6748-8372-03DD655C3F8F}"/>
              </a:ext>
            </a:extLst>
          </p:cNvPr>
          <p:cNvPicPr>
            <a:picLocks noChangeAspect="1"/>
          </p:cNvPicPr>
          <p:nvPr/>
        </p:nvPicPr>
        <p:blipFill>
          <a:blip r:embed="rId3"/>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07620958-6C3C-5649-B540-AC8A9EE6DFF5}"/>
              </a:ext>
            </a:extLst>
          </p:cNvPr>
          <p:cNvSpPr/>
          <p:nvPr/>
        </p:nvSpPr>
        <p:spPr>
          <a:xfrm>
            <a:off x="0" y="1713297"/>
            <a:ext cx="10414535" cy="3265135"/>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AAFFAD77-C63D-9A4E-A403-54481CF07BDA}"/>
              </a:ext>
            </a:extLst>
          </p:cNvPr>
          <p:cNvSpPr txBox="1">
            <a:spLocks/>
          </p:cNvSpPr>
          <p:nvPr/>
        </p:nvSpPr>
        <p:spPr>
          <a:xfrm>
            <a:off x="1065639" y="1849111"/>
            <a:ext cx="743346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Special mention: blue carbon</a:t>
            </a:r>
          </a:p>
        </p:txBody>
      </p:sp>
      <p:sp>
        <p:nvSpPr>
          <p:cNvPr id="8" name="Title 1">
            <a:extLst>
              <a:ext uri="{FF2B5EF4-FFF2-40B4-BE49-F238E27FC236}">
                <a16:creationId xmlns:a16="http://schemas.microsoft.com/office/drawing/2014/main" id="{74EF6AF1-95CF-D044-AB1E-D5CC966F8828}"/>
              </a:ext>
            </a:extLst>
          </p:cNvPr>
          <p:cNvSpPr txBox="1">
            <a:spLocks/>
          </p:cNvSpPr>
          <p:nvPr/>
        </p:nvSpPr>
        <p:spPr>
          <a:xfrm>
            <a:off x="1065639" y="2634487"/>
            <a:ext cx="9117890"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a:rPr>
              <a:t>Blue carbon is the term for carbon captured by coastal and marine ecosystems</a:t>
            </a:r>
          </a:p>
          <a:p>
            <a:endParaRPr lang="en-CA" sz="2800">
              <a:solidFill>
                <a:schemeClr val="bg1"/>
              </a:solidFill>
              <a:latin typeface="Branding SemiBoldItalic"/>
            </a:endParaRPr>
          </a:p>
          <a:p>
            <a:r>
              <a:rPr lang="en-CA" sz="2800">
                <a:solidFill>
                  <a:schemeClr val="bg1"/>
                </a:solidFill>
                <a:latin typeface="Branding SemiBoldItalic"/>
              </a:rPr>
              <a:t>Powerful carbon sink: as sea levels rise, more and more carbon is captured in coastal wetlands</a:t>
            </a:r>
          </a:p>
          <a:p>
            <a:endParaRPr lang="en-CA" sz="2800">
              <a:solidFill>
                <a:schemeClr val="bg1"/>
              </a:solidFill>
              <a:latin typeface="Branding SemiBoldItalic"/>
            </a:endParaRPr>
          </a:p>
          <a:p>
            <a:endParaRPr lang="en-CA" sz="2800">
              <a:solidFill>
                <a:schemeClr val="bg1"/>
              </a:solidFill>
              <a:latin typeface="Branding SemiBoldItalic"/>
              <a:cs typeface="Calibri"/>
            </a:endParaRPr>
          </a:p>
          <a:p>
            <a:endParaRPr lang="en-CA" sz="2800">
              <a:solidFill>
                <a:schemeClr val="bg1"/>
              </a:solidFill>
              <a:latin typeface="Branding SemiBoldItalic"/>
              <a:cs typeface="Calibri"/>
            </a:endParaRPr>
          </a:p>
        </p:txBody>
      </p:sp>
      <p:pic>
        <p:nvPicPr>
          <p:cNvPr id="9" name="Picture 8">
            <a:extLst>
              <a:ext uri="{FF2B5EF4-FFF2-40B4-BE49-F238E27FC236}">
                <a16:creationId xmlns:a16="http://schemas.microsoft.com/office/drawing/2014/main" id="{07573D6A-2D7F-8F4B-91FA-2B5CD3F309A8}"/>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719277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85D3585-AABA-5F48-AD7B-E34D9F6652A6}"/>
              </a:ext>
            </a:extLst>
          </p:cNvPr>
          <p:cNvSpPr txBox="1">
            <a:spLocks/>
          </p:cNvSpPr>
          <p:nvPr/>
        </p:nvSpPr>
        <p:spPr>
          <a:xfrm>
            <a:off x="1521268" y="861604"/>
            <a:ext cx="9503047"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b="0">
                <a:solidFill>
                  <a:schemeClr val="bg1"/>
                </a:solidFill>
                <a:latin typeface="Branding SemiBold" pitchFamily="2" charset="77"/>
              </a:rPr>
              <a:t>CAN WETLANDS BECOME A </a:t>
            </a:r>
            <a:r>
              <a:rPr lang="en-CA" sz="8000">
                <a:solidFill>
                  <a:srgbClr val="E9E642"/>
                </a:solidFill>
                <a:latin typeface="Branding Black" pitchFamily="2" charset="77"/>
              </a:rPr>
              <a:t>CARBON SOURCE?</a:t>
            </a:r>
          </a:p>
        </p:txBody>
      </p:sp>
      <p:pic>
        <p:nvPicPr>
          <p:cNvPr id="4" name="Picture 3">
            <a:extLst>
              <a:ext uri="{FF2B5EF4-FFF2-40B4-BE49-F238E27FC236}">
                <a16:creationId xmlns:a16="http://schemas.microsoft.com/office/drawing/2014/main" id="{45128C14-260C-5840-87A9-2DBB9AF9CFBE}"/>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952053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41BE59-C595-FF4F-B177-61DE25056C8B}"/>
              </a:ext>
            </a:extLst>
          </p:cNvPr>
          <p:cNvPicPr>
            <a:picLocks noChangeAspect="1"/>
          </p:cNvPicPr>
          <p:nvPr/>
        </p:nvPicPr>
        <p:blipFill>
          <a:blip r:embed="rId3"/>
          <a:stretch>
            <a:fillRect/>
          </a:stretch>
        </p:blipFill>
        <p:spPr>
          <a:xfrm>
            <a:off x="6096000" y="0"/>
            <a:ext cx="6096000" cy="6858000"/>
          </a:xfrm>
          <a:prstGeom prst="rect">
            <a:avLst/>
          </a:prstGeom>
        </p:spPr>
      </p:pic>
      <p:pic>
        <p:nvPicPr>
          <p:cNvPr id="4" name="Picture 3">
            <a:extLst>
              <a:ext uri="{FF2B5EF4-FFF2-40B4-BE49-F238E27FC236}">
                <a16:creationId xmlns:a16="http://schemas.microsoft.com/office/drawing/2014/main" id="{1115EF97-563D-7048-B24A-E589585AFF17}"/>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6" name="Title 1">
            <a:extLst>
              <a:ext uri="{FF2B5EF4-FFF2-40B4-BE49-F238E27FC236}">
                <a16:creationId xmlns:a16="http://schemas.microsoft.com/office/drawing/2014/main" id="{4597BF69-962A-0B40-8E17-487C6C58F1A9}"/>
              </a:ext>
            </a:extLst>
          </p:cNvPr>
          <p:cNvSpPr txBox="1">
            <a:spLocks/>
          </p:cNvSpPr>
          <p:nvPr/>
        </p:nvSpPr>
        <p:spPr>
          <a:xfrm>
            <a:off x="1065638" y="901940"/>
            <a:ext cx="4805773" cy="539298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Italic"/>
              </a:rPr>
              <a:t>Yes, when they are drained! </a:t>
            </a:r>
            <a:r>
              <a:rPr lang="en-CA" sz="4000">
                <a:solidFill>
                  <a:schemeClr val="bg1"/>
                </a:solidFill>
                <a:latin typeface="Branding SemiBoldItalic"/>
              </a:rPr>
              <a:t>The balance </a:t>
            </a:r>
            <a:br>
              <a:rPr lang="en-CA" sz="4000">
                <a:latin typeface="Branding SemiBoldItalic" pitchFamily="2" charset="77"/>
              </a:rPr>
            </a:br>
            <a:r>
              <a:rPr lang="en-CA" sz="4000">
                <a:solidFill>
                  <a:schemeClr val="bg1"/>
                </a:solidFill>
                <a:latin typeface="Branding SemiBoldItalic"/>
              </a:rPr>
              <a:t>of carbon that goes in versus out, tips over to more carbon being released into the atmosphere than captured.</a:t>
            </a:r>
          </a:p>
        </p:txBody>
      </p:sp>
    </p:spTree>
    <p:extLst>
      <p:ext uri="{BB962C8B-B14F-4D97-AF65-F5344CB8AC3E}">
        <p14:creationId xmlns:p14="http://schemas.microsoft.com/office/powerpoint/2010/main" val="34684709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0708CD7-DF30-1B4B-982D-E9EEADB9C51C}"/>
              </a:ext>
            </a:extLst>
          </p:cNvPr>
          <p:cNvSpPr txBox="1">
            <a:spLocks/>
          </p:cNvSpPr>
          <p:nvPr/>
        </p:nvSpPr>
        <p:spPr>
          <a:xfrm>
            <a:off x="1078030" y="861604"/>
            <a:ext cx="9946286"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b="0">
                <a:solidFill>
                  <a:schemeClr val="bg1"/>
                </a:solidFill>
                <a:latin typeface="Branding SemiBold" pitchFamily="2" charset="77"/>
              </a:rPr>
              <a:t>CAN CLIMATE CHANGE NEGATIVELY AFFECT WETLANDS? </a:t>
            </a:r>
            <a:r>
              <a:rPr lang="en-CA" sz="8000">
                <a:solidFill>
                  <a:srgbClr val="E9E642"/>
                </a:solidFill>
                <a:latin typeface="Branding Black" pitchFamily="2" charset="77"/>
              </a:rPr>
              <a:t>YES!</a:t>
            </a:r>
          </a:p>
        </p:txBody>
      </p:sp>
      <p:pic>
        <p:nvPicPr>
          <p:cNvPr id="5" name="Picture 4">
            <a:extLst>
              <a:ext uri="{FF2B5EF4-FFF2-40B4-BE49-F238E27FC236}">
                <a16:creationId xmlns:a16="http://schemas.microsoft.com/office/drawing/2014/main" id="{F5E6EA39-823F-6B47-BD09-DC1C89B8F8A9}"/>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7958241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D35647-3F02-2744-8F52-68882996D15A}"/>
              </a:ext>
            </a:extLst>
          </p:cNvPr>
          <p:cNvPicPr>
            <a:picLocks noChangeAspect="1"/>
          </p:cNvPicPr>
          <p:nvPr/>
        </p:nvPicPr>
        <p:blipFill>
          <a:blip r:embed="rId3"/>
          <a:stretch>
            <a:fillRect/>
          </a:stretch>
        </p:blipFill>
        <p:spPr>
          <a:xfrm>
            <a:off x="0" y="3123397"/>
            <a:ext cx="6006164" cy="3734603"/>
          </a:xfrm>
          <a:prstGeom prst="rect">
            <a:avLst/>
          </a:prstGeom>
        </p:spPr>
      </p:pic>
      <p:pic>
        <p:nvPicPr>
          <p:cNvPr id="13" name="Picture 12">
            <a:extLst>
              <a:ext uri="{FF2B5EF4-FFF2-40B4-BE49-F238E27FC236}">
                <a16:creationId xmlns:a16="http://schemas.microsoft.com/office/drawing/2014/main" id="{335DE023-B981-8146-BD45-B4F802C2EEB8}"/>
              </a:ext>
            </a:extLst>
          </p:cNvPr>
          <p:cNvPicPr>
            <a:picLocks noChangeAspect="1"/>
          </p:cNvPicPr>
          <p:nvPr/>
        </p:nvPicPr>
        <p:blipFill>
          <a:blip r:embed="rId4"/>
          <a:stretch>
            <a:fillRect/>
          </a:stretch>
        </p:blipFill>
        <p:spPr>
          <a:xfrm>
            <a:off x="6185835" y="3123396"/>
            <a:ext cx="6006164" cy="3734602"/>
          </a:xfrm>
          <a:prstGeom prst="rect">
            <a:avLst/>
          </a:prstGeom>
        </p:spPr>
      </p:pic>
      <p:sp>
        <p:nvSpPr>
          <p:cNvPr id="7" name="Title 1">
            <a:extLst>
              <a:ext uri="{FF2B5EF4-FFF2-40B4-BE49-F238E27FC236}">
                <a16:creationId xmlns:a16="http://schemas.microsoft.com/office/drawing/2014/main" id="{A9AE7C83-F316-E843-97BD-799D5D3FB013}"/>
              </a:ext>
            </a:extLst>
          </p:cNvPr>
          <p:cNvSpPr txBox="1">
            <a:spLocks/>
          </p:cNvSpPr>
          <p:nvPr/>
        </p:nvSpPr>
        <p:spPr>
          <a:xfrm>
            <a:off x="1065639" y="753246"/>
            <a:ext cx="999378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What makes a wetland is its hydroperiod.</a:t>
            </a:r>
          </a:p>
        </p:txBody>
      </p:sp>
      <p:sp>
        <p:nvSpPr>
          <p:cNvPr id="8" name="Title 1">
            <a:extLst>
              <a:ext uri="{FF2B5EF4-FFF2-40B4-BE49-F238E27FC236}">
                <a16:creationId xmlns:a16="http://schemas.microsoft.com/office/drawing/2014/main" id="{97646E37-BA14-E047-A438-E94C4BB4A110}"/>
              </a:ext>
            </a:extLst>
          </p:cNvPr>
          <p:cNvSpPr txBox="1">
            <a:spLocks/>
          </p:cNvSpPr>
          <p:nvPr/>
        </p:nvSpPr>
        <p:spPr>
          <a:xfrm>
            <a:off x="1065638" y="1538622"/>
            <a:ext cx="9527817"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This is the amount of consecutive days/year that a wetland is wet – affecting what vegetation grows and which species use the wetland for shelter, food and reproduction.</a:t>
            </a:r>
          </a:p>
          <a:p>
            <a:endParaRPr lang="en-CA" sz="2800">
              <a:solidFill>
                <a:schemeClr val="bg1"/>
              </a:solidFill>
              <a:latin typeface="Branding SemiBoldItalic" pitchFamily="2" charset="77"/>
            </a:endParaRPr>
          </a:p>
        </p:txBody>
      </p:sp>
      <p:pic>
        <p:nvPicPr>
          <p:cNvPr id="9" name="Picture 8">
            <a:extLst>
              <a:ext uri="{FF2B5EF4-FFF2-40B4-BE49-F238E27FC236}">
                <a16:creationId xmlns:a16="http://schemas.microsoft.com/office/drawing/2014/main" id="{DD4872C0-A9B6-2542-B452-2ADA705DC747}"/>
              </a:ext>
            </a:extLst>
          </p:cNvPr>
          <p:cNvPicPr>
            <a:picLocks noChangeAspect="1"/>
          </p:cNvPicPr>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4230279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19977B-0A38-6A4E-B9E8-E94479FA75B2}"/>
              </a:ext>
            </a:extLst>
          </p:cNvPr>
          <p:cNvSpPr txBox="1">
            <a:spLocks/>
          </p:cNvSpPr>
          <p:nvPr/>
        </p:nvSpPr>
        <p:spPr>
          <a:xfrm>
            <a:off x="1065639" y="753246"/>
            <a:ext cx="907627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a:rPr>
              <a:t>Climate change is affecting the lengths of “wet periods” in wetlands</a:t>
            </a:r>
          </a:p>
        </p:txBody>
      </p:sp>
      <p:sp>
        <p:nvSpPr>
          <p:cNvPr id="5" name="Title 1">
            <a:extLst>
              <a:ext uri="{FF2B5EF4-FFF2-40B4-BE49-F238E27FC236}">
                <a16:creationId xmlns:a16="http://schemas.microsoft.com/office/drawing/2014/main" id="{6A1D4522-0222-0A43-A7FC-358F22A4E68E}"/>
              </a:ext>
            </a:extLst>
          </p:cNvPr>
          <p:cNvSpPr txBox="1">
            <a:spLocks/>
          </p:cNvSpPr>
          <p:nvPr/>
        </p:nvSpPr>
        <p:spPr>
          <a:xfrm>
            <a:off x="1065638" y="2058385"/>
            <a:ext cx="9527817" cy="108425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In some places, wetlands will become more wet – </a:t>
            </a:r>
            <a:br>
              <a:rPr lang="en-CA" sz="2800">
                <a:solidFill>
                  <a:schemeClr val="bg1"/>
                </a:solidFill>
                <a:latin typeface="Branding SemiBoldItalic" pitchFamily="2" charset="77"/>
              </a:rPr>
            </a:br>
            <a:r>
              <a:rPr lang="en-CA" sz="2800">
                <a:solidFill>
                  <a:schemeClr val="bg1"/>
                </a:solidFill>
                <a:latin typeface="Branding SemiBoldItalic" pitchFamily="2" charset="77"/>
              </a:rPr>
              <a:t>while in other places wetlands will become more dry.</a:t>
            </a:r>
          </a:p>
        </p:txBody>
      </p:sp>
      <p:pic>
        <p:nvPicPr>
          <p:cNvPr id="6" name="Picture 5">
            <a:extLst>
              <a:ext uri="{FF2B5EF4-FFF2-40B4-BE49-F238E27FC236}">
                <a16:creationId xmlns:a16="http://schemas.microsoft.com/office/drawing/2014/main" id="{5B45126C-00B8-2047-B2B5-CEC7D35D45D5}"/>
              </a:ext>
            </a:extLst>
          </p:cNvPr>
          <p:cNvPicPr>
            <a:picLocks noChangeAspect="1"/>
          </p:cNvPicPr>
          <p:nvPr/>
        </p:nvPicPr>
        <p:blipFill>
          <a:blip r:embed="rId3"/>
          <a:stretch>
            <a:fillRect/>
          </a:stretch>
        </p:blipFill>
        <p:spPr>
          <a:xfrm>
            <a:off x="0" y="3123397"/>
            <a:ext cx="6006164" cy="3734603"/>
          </a:xfrm>
          <a:prstGeom prst="rect">
            <a:avLst/>
          </a:prstGeom>
        </p:spPr>
      </p:pic>
      <p:pic>
        <p:nvPicPr>
          <p:cNvPr id="7" name="Picture 6">
            <a:extLst>
              <a:ext uri="{FF2B5EF4-FFF2-40B4-BE49-F238E27FC236}">
                <a16:creationId xmlns:a16="http://schemas.microsoft.com/office/drawing/2014/main" id="{095D1086-0239-8442-81FF-BADF53357F83}"/>
              </a:ext>
            </a:extLst>
          </p:cNvPr>
          <p:cNvPicPr>
            <a:picLocks noChangeAspect="1"/>
          </p:cNvPicPr>
          <p:nvPr/>
        </p:nvPicPr>
        <p:blipFill>
          <a:blip r:embed="rId4"/>
          <a:stretch>
            <a:fillRect/>
          </a:stretch>
        </p:blipFill>
        <p:spPr>
          <a:xfrm>
            <a:off x="6185835" y="3123396"/>
            <a:ext cx="6006164" cy="3734602"/>
          </a:xfrm>
          <a:prstGeom prst="rect">
            <a:avLst/>
          </a:prstGeom>
        </p:spPr>
      </p:pic>
      <p:pic>
        <p:nvPicPr>
          <p:cNvPr id="8" name="Picture 7">
            <a:extLst>
              <a:ext uri="{FF2B5EF4-FFF2-40B4-BE49-F238E27FC236}">
                <a16:creationId xmlns:a16="http://schemas.microsoft.com/office/drawing/2014/main" id="{C11DB553-7A8F-4249-86C8-19CBC05AB995}"/>
              </a:ext>
            </a:extLst>
          </p:cNvPr>
          <p:cNvPicPr>
            <a:picLocks noChangeAspect="1"/>
          </p:cNvPicPr>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824258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EECD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667264-E1EF-DB4A-8D61-B4324F4871BB}"/>
              </a:ext>
            </a:extLst>
          </p:cNvPr>
          <p:cNvPicPr>
            <a:picLocks noChangeAspect="1"/>
          </p:cNvPicPr>
          <p:nvPr/>
        </p:nvPicPr>
        <p:blipFill>
          <a:blip r:embed="rId3"/>
          <a:stretch>
            <a:fillRect/>
          </a:stretch>
        </p:blipFill>
        <p:spPr>
          <a:xfrm>
            <a:off x="2861033" y="1416676"/>
            <a:ext cx="4744166" cy="4744166"/>
          </a:xfrm>
          <a:prstGeom prst="rect">
            <a:avLst/>
          </a:prstGeom>
        </p:spPr>
      </p:pic>
      <p:sp>
        <p:nvSpPr>
          <p:cNvPr id="8" name="Title 1">
            <a:extLst>
              <a:ext uri="{FF2B5EF4-FFF2-40B4-BE49-F238E27FC236}">
                <a16:creationId xmlns:a16="http://schemas.microsoft.com/office/drawing/2014/main" id="{71FC78A2-DC11-6A40-BDA6-0BBC105E55FA}"/>
              </a:ext>
            </a:extLst>
          </p:cNvPr>
          <p:cNvSpPr txBox="1">
            <a:spLocks/>
          </p:cNvSpPr>
          <p:nvPr/>
        </p:nvSpPr>
        <p:spPr>
          <a:xfrm>
            <a:off x="1521268" y="416003"/>
            <a:ext cx="9807848" cy="76136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783E63"/>
                </a:solidFill>
                <a:latin typeface="Branding Black" pitchFamily="2" charset="77"/>
              </a:rPr>
              <a:t>Canada’s contribution sources</a:t>
            </a:r>
          </a:p>
        </p:txBody>
      </p:sp>
      <p:sp>
        <p:nvSpPr>
          <p:cNvPr id="9" name="TextBox 8">
            <a:extLst>
              <a:ext uri="{FF2B5EF4-FFF2-40B4-BE49-F238E27FC236}">
                <a16:creationId xmlns:a16="http://schemas.microsoft.com/office/drawing/2014/main" id="{40BC1989-7972-DE41-A6EE-B8AABE100BB3}"/>
              </a:ext>
            </a:extLst>
          </p:cNvPr>
          <p:cNvSpPr txBox="1"/>
          <p:nvPr/>
        </p:nvSpPr>
        <p:spPr>
          <a:xfrm>
            <a:off x="7728301" y="2885258"/>
            <a:ext cx="2632362" cy="369332"/>
          </a:xfrm>
          <a:prstGeom prst="rect">
            <a:avLst/>
          </a:prstGeom>
          <a:noFill/>
        </p:spPr>
        <p:txBody>
          <a:bodyPr wrap="square" rtlCol="0">
            <a:spAutoFit/>
          </a:bodyPr>
          <a:lstStyle/>
          <a:p>
            <a:r>
              <a:rPr lang="en-US">
                <a:latin typeface="Branding SemiBold" pitchFamily="2" charset="77"/>
              </a:rPr>
              <a:t>Transportation: </a:t>
            </a:r>
            <a:r>
              <a:rPr lang="en-US">
                <a:latin typeface="Branding Black" pitchFamily="2" charset="77"/>
              </a:rPr>
              <a:t>25%</a:t>
            </a:r>
            <a:endParaRPr lang="en-CA">
              <a:latin typeface="Branding Black" pitchFamily="2" charset="77"/>
            </a:endParaRPr>
          </a:p>
        </p:txBody>
      </p:sp>
      <p:sp>
        <p:nvSpPr>
          <p:cNvPr id="10" name="TextBox 9">
            <a:extLst>
              <a:ext uri="{FF2B5EF4-FFF2-40B4-BE49-F238E27FC236}">
                <a16:creationId xmlns:a16="http://schemas.microsoft.com/office/drawing/2014/main" id="{CA516B36-8411-A84B-9304-4EBA4A002990}"/>
              </a:ext>
            </a:extLst>
          </p:cNvPr>
          <p:cNvSpPr txBox="1"/>
          <p:nvPr/>
        </p:nvSpPr>
        <p:spPr>
          <a:xfrm>
            <a:off x="7728301" y="4305544"/>
            <a:ext cx="2632362" cy="369332"/>
          </a:xfrm>
          <a:prstGeom prst="rect">
            <a:avLst/>
          </a:prstGeom>
          <a:noFill/>
        </p:spPr>
        <p:txBody>
          <a:bodyPr wrap="square" rtlCol="0">
            <a:spAutoFit/>
          </a:bodyPr>
          <a:lstStyle/>
          <a:p>
            <a:r>
              <a:rPr lang="en-US">
                <a:latin typeface="Branding SemiBold" pitchFamily="2" charset="77"/>
              </a:rPr>
              <a:t>Buildings: </a:t>
            </a:r>
            <a:r>
              <a:rPr lang="en-US">
                <a:latin typeface="Branding Black" pitchFamily="2" charset="77"/>
              </a:rPr>
              <a:t>13%</a:t>
            </a:r>
            <a:endParaRPr lang="en-CA">
              <a:latin typeface="Branding Black" pitchFamily="2" charset="77"/>
            </a:endParaRPr>
          </a:p>
        </p:txBody>
      </p:sp>
      <p:sp>
        <p:nvSpPr>
          <p:cNvPr id="11" name="TextBox 10">
            <a:extLst>
              <a:ext uri="{FF2B5EF4-FFF2-40B4-BE49-F238E27FC236}">
                <a16:creationId xmlns:a16="http://schemas.microsoft.com/office/drawing/2014/main" id="{8765A988-413C-E04E-A4B4-1AD07FC5DFE2}"/>
              </a:ext>
            </a:extLst>
          </p:cNvPr>
          <p:cNvSpPr txBox="1"/>
          <p:nvPr/>
        </p:nvSpPr>
        <p:spPr>
          <a:xfrm>
            <a:off x="6966301" y="5645182"/>
            <a:ext cx="2632362" cy="369332"/>
          </a:xfrm>
          <a:prstGeom prst="rect">
            <a:avLst/>
          </a:prstGeom>
          <a:noFill/>
        </p:spPr>
        <p:txBody>
          <a:bodyPr wrap="square" rtlCol="0">
            <a:spAutoFit/>
          </a:bodyPr>
          <a:lstStyle/>
          <a:p>
            <a:r>
              <a:rPr lang="en-US">
                <a:latin typeface="Branding SemiBold" pitchFamily="2" charset="77"/>
              </a:rPr>
              <a:t>Heavy Industry: </a:t>
            </a:r>
            <a:r>
              <a:rPr lang="en-US">
                <a:latin typeface="Branding Black" pitchFamily="2" charset="77"/>
              </a:rPr>
              <a:t>11%</a:t>
            </a:r>
            <a:endParaRPr lang="en-CA">
              <a:latin typeface="Branding Black" pitchFamily="2" charset="77"/>
            </a:endParaRPr>
          </a:p>
        </p:txBody>
      </p:sp>
      <p:sp>
        <p:nvSpPr>
          <p:cNvPr id="12" name="TextBox 11">
            <a:extLst>
              <a:ext uri="{FF2B5EF4-FFF2-40B4-BE49-F238E27FC236}">
                <a16:creationId xmlns:a16="http://schemas.microsoft.com/office/drawing/2014/main" id="{2461C8FE-2500-2848-8021-01B6E6076D7A}"/>
              </a:ext>
            </a:extLst>
          </p:cNvPr>
          <p:cNvSpPr txBox="1"/>
          <p:nvPr/>
        </p:nvSpPr>
        <p:spPr>
          <a:xfrm>
            <a:off x="1042398" y="5864125"/>
            <a:ext cx="2632362" cy="369332"/>
          </a:xfrm>
          <a:prstGeom prst="rect">
            <a:avLst/>
          </a:prstGeom>
          <a:noFill/>
        </p:spPr>
        <p:txBody>
          <a:bodyPr wrap="square" rtlCol="0">
            <a:spAutoFit/>
          </a:bodyPr>
          <a:lstStyle/>
          <a:p>
            <a:pPr algn="r"/>
            <a:r>
              <a:rPr lang="en-US">
                <a:latin typeface="Branding SemiBold" pitchFamily="2" charset="77"/>
              </a:rPr>
              <a:t>Agriculture: </a:t>
            </a:r>
            <a:r>
              <a:rPr lang="en-US">
                <a:latin typeface="Branding Black" pitchFamily="2" charset="77"/>
              </a:rPr>
              <a:t>10%</a:t>
            </a:r>
            <a:endParaRPr lang="en-CA">
              <a:latin typeface="Branding Black" pitchFamily="2" charset="77"/>
            </a:endParaRPr>
          </a:p>
        </p:txBody>
      </p:sp>
      <p:sp>
        <p:nvSpPr>
          <p:cNvPr id="13" name="TextBox 12">
            <a:extLst>
              <a:ext uri="{FF2B5EF4-FFF2-40B4-BE49-F238E27FC236}">
                <a16:creationId xmlns:a16="http://schemas.microsoft.com/office/drawing/2014/main" id="{8E96438F-6906-B445-82C1-CA29A315ED00}"/>
              </a:ext>
            </a:extLst>
          </p:cNvPr>
          <p:cNvSpPr txBox="1"/>
          <p:nvPr/>
        </p:nvSpPr>
        <p:spPr>
          <a:xfrm>
            <a:off x="312748" y="4949380"/>
            <a:ext cx="2632362" cy="369332"/>
          </a:xfrm>
          <a:prstGeom prst="rect">
            <a:avLst/>
          </a:prstGeom>
          <a:noFill/>
        </p:spPr>
        <p:txBody>
          <a:bodyPr wrap="square" rtlCol="0">
            <a:spAutoFit/>
          </a:bodyPr>
          <a:lstStyle/>
          <a:p>
            <a:pPr algn="r"/>
            <a:r>
              <a:rPr lang="en-US">
                <a:latin typeface="Branding SemiBold" pitchFamily="2" charset="77"/>
              </a:rPr>
              <a:t>Electricity: </a:t>
            </a:r>
            <a:r>
              <a:rPr lang="en-US">
                <a:latin typeface="Branding Black" pitchFamily="2" charset="77"/>
              </a:rPr>
              <a:t>9%</a:t>
            </a:r>
            <a:endParaRPr lang="en-CA">
              <a:latin typeface="Branding Black" pitchFamily="2" charset="77"/>
            </a:endParaRPr>
          </a:p>
        </p:txBody>
      </p:sp>
      <p:sp>
        <p:nvSpPr>
          <p:cNvPr id="14" name="TextBox 13">
            <a:extLst>
              <a:ext uri="{FF2B5EF4-FFF2-40B4-BE49-F238E27FC236}">
                <a16:creationId xmlns:a16="http://schemas.microsoft.com/office/drawing/2014/main" id="{E0EC96C5-BCBF-874C-AD83-035DCA2098B4}"/>
              </a:ext>
            </a:extLst>
          </p:cNvPr>
          <p:cNvSpPr txBox="1"/>
          <p:nvPr/>
        </p:nvSpPr>
        <p:spPr>
          <a:xfrm>
            <a:off x="-41574" y="3788759"/>
            <a:ext cx="2632362" cy="369332"/>
          </a:xfrm>
          <a:prstGeom prst="rect">
            <a:avLst/>
          </a:prstGeom>
          <a:noFill/>
        </p:spPr>
        <p:txBody>
          <a:bodyPr wrap="square" rtlCol="0">
            <a:spAutoFit/>
          </a:bodyPr>
          <a:lstStyle/>
          <a:p>
            <a:pPr algn="r"/>
            <a:r>
              <a:rPr lang="en-US">
                <a:latin typeface="Branding SemiBold" pitchFamily="2" charset="77"/>
              </a:rPr>
              <a:t>Waste/Other: </a:t>
            </a:r>
            <a:r>
              <a:rPr lang="en-US">
                <a:latin typeface="Branding Black" pitchFamily="2" charset="77"/>
              </a:rPr>
              <a:t>6%</a:t>
            </a:r>
            <a:endParaRPr lang="en-CA">
              <a:latin typeface="Branding Black" pitchFamily="2" charset="77"/>
            </a:endParaRPr>
          </a:p>
        </p:txBody>
      </p:sp>
      <p:sp>
        <p:nvSpPr>
          <p:cNvPr id="15" name="TextBox 14">
            <a:extLst>
              <a:ext uri="{FF2B5EF4-FFF2-40B4-BE49-F238E27FC236}">
                <a16:creationId xmlns:a16="http://schemas.microsoft.com/office/drawing/2014/main" id="{EF438546-FCF7-F444-949E-7FFFD426EAAD}"/>
              </a:ext>
            </a:extLst>
          </p:cNvPr>
          <p:cNvSpPr txBox="1"/>
          <p:nvPr/>
        </p:nvSpPr>
        <p:spPr>
          <a:xfrm>
            <a:off x="426497" y="2138170"/>
            <a:ext cx="2632362" cy="369332"/>
          </a:xfrm>
          <a:prstGeom prst="rect">
            <a:avLst/>
          </a:prstGeom>
          <a:noFill/>
        </p:spPr>
        <p:txBody>
          <a:bodyPr wrap="square" rtlCol="0">
            <a:spAutoFit/>
          </a:bodyPr>
          <a:lstStyle/>
          <a:p>
            <a:pPr algn="r"/>
            <a:r>
              <a:rPr lang="en-US">
                <a:latin typeface="Branding SemiBold" pitchFamily="2" charset="77"/>
              </a:rPr>
              <a:t>Oil &amp; Gas: </a:t>
            </a:r>
            <a:r>
              <a:rPr lang="en-US">
                <a:latin typeface="Branding Black" pitchFamily="2" charset="77"/>
              </a:rPr>
              <a:t>26%</a:t>
            </a:r>
            <a:endParaRPr lang="en-CA">
              <a:latin typeface="Branding Black" pitchFamily="2" charset="77"/>
            </a:endParaRPr>
          </a:p>
        </p:txBody>
      </p:sp>
      <p:pic>
        <p:nvPicPr>
          <p:cNvPr id="19" name="Picture 18">
            <a:extLst>
              <a:ext uri="{FF2B5EF4-FFF2-40B4-BE49-F238E27FC236}">
                <a16:creationId xmlns:a16="http://schemas.microsoft.com/office/drawing/2014/main" id="{4D8CADF2-3042-334B-AE14-60EE97A24031}"/>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7895871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2C93453-7036-FF42-809C-96089D93995B}"/>
              </a:ext>
            </a:extLst>
          </p:cNvPr>
          <p:cNvSpPr txBox="1">
            <a:spLocks/>
          </p:cNvSpPr>
          <p:nvPr/>
        </p:nvSpPr>
        <p:spPr>
          <a:xfrm>
            <a:off x="1065639" y="753246"/>
            <a:ext cx="8718760"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a:rPr>
              <a:t>Climate change is affecting the lengths of "wet periods" in wetlands </a:t>
            </a:r>
            <a:endParaRPr lang="en-CA" sz="4000">
              <a:latin typeface="Branding Black"/>
            </a:endParaRPr>
          </a:p>
        </p:txBody>
      </p:sp>
      <p:sp>
        <p:nvSpPr>
          <p:cNvPr id="5" name="Title 1">
            <a:extLst>
              <a:ext uri="{FF2B5EF4-FFF2-40B4-BE49-F238E27FC236}">
                <a16:creationId xmlns:a16="http://schemas.microsoft.com/office/drawing/2014/main" id="{E7D86372-2D74-B443-A400-56EBDD422E3F}"/>
              </a:ext>
            </a:extLst>
          </p:cNvPr>
          <p:cNvSpPr txBox="1">
            <a:spLocks/>
          </p:cNvSpPr>
          <p:nvPr/>
        </p:nvSpPr>
        <p:spPr>
          <a:xfrm>
            <a:off x="1065638" y="2096885"/>
            <a:ext cx="9527817" cy="278312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a:rPr>
              <a:t>This may make it harder for wetlands to provide us with:</a:t>
            </a:r>
          </a:p>
          <a:p>
            <a:endParaRPr lang="en-CA" sz="2800">
              <a:solidFill>
                <a:schemeClr val="bg1"/>
              </a:solidFill>
              <a:latin typeface="Branding SemiBoldItalic" pitchFamily="2" charset="77"/>
            </a:endParaRPr>
          </a:p>
          <a:p>
            <a:pPr marL="457200" indent="-457200">
              <a:buClr>
                <a:srgbClr val="E9E642"/>
              </a:buClr>
              <a:buFont typeface="Wingdings" pitchFamily="2" charset="2"/>
              <a:buChar char="Ø"/>
            </a:pPr>
            <a:r>
              <a:rPr lang="en-CA" sz="2800">
                <a:solidFill>
                  <a:schemeClr val="bg1"/>
                </a:solidFill>
                <a:latin typeface="Branding SemiBoldItalic"/>
              </a:rPr>
              <a:t>productive ecosystems </a:t>
            </a:r>
            <a:endParaRPr lang="en-CA" sz="2800">
              <a:solidFill>
                <a:schemeClr val="bg1"/>
              </a:solidFill>
              <a:latin typeface="Branding SemiBoldItalic" pitchFamily="2" charset="77"/>
            </a:endParaRPr>
          </a:p>
          <a:p>
            <a:pPr marL="457200" indent="-457200">
              <a:buClr>
                <a:srgbClr val="E9E642"/>
              </a:buClr>
              <a:buFont typeface="Wingdings" pitchFamily="2" charset="2"/>
              <a:buChar char="Ø"/>
            </a:pPr>
            <a:r>
              <a:rPr lang="en-CA" sz="2800">
                <a:solidFill>
                  <a:schemeClr val="bg1"/>
                </a:solidFill>
                <a:latin typeface="Branding SemiBoldItalic"/>
              </a:rPr>
              <a:t>habitat for wildlife to thrive</a:t>
            </a:r>
          </a:p>
          <a:p>
            <a:pPr marL="457200" indent="-457200">
              <a:buClr>
                <a:srgbClr val="E9E642"/>
              </a:buClr>
              <a:buFont typeface="Wingdings" pitchFamily="2" charset="2"/>
              <a:buChar char="Ø"/>
            </a:pPr>
            <a:r>
              <a:rPr lang="en-CA" sz="2800">
                <a:solidFill>
                  <a:schemeClr val="bg1"/>
                </a:solidFill>
                <a:latin typeface="Branding SemiBoldItalic"/>
              </a:rPr>
              <a:t>natural filtration of contaminants</a:t>
            </a:r>
          </a:p>
          <a:p>
            <a:endParaRPr lang="en-CA" sz="2800">
              <a:solidFill>
                <a:schemeClr val="bg1"/>
              </a:solidFill>
              <a:latin typeface="Branding SemiBoldItalic" pitchFamily="2" charset="77"/>
              <a:cs typeface="Calibri"/>
            </a:endParaRPr>
          </a:p>
        </p:txBody>
      </p:sp>
      <p:pic>
        <p:nvPicPr>
          <p:cNvPr id="6" name="Picture 5">
            <a:extLst>
              <a:ext uri="{FF2B5EF4-FFF2-40B4-BE49-F238E27FC236}">
                <a16:creationId xmlns:a16="http://schemas.microsoft.com/office/drawing/2014/main" id="{342093F2-B5DD-EA4D-A5BE-B72CEC4D07C1}"/>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632462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8CEE582-93ED-1945-9B35-463E1A023E34}"/>
              </a:ext>
            </a:extLst>
          </p:cNvPr>
          <p:cNvSpPr txBox="1">
            <a:spLocks/>
          </p:cNvSpPr>
          <p:nvPr/>
        </p:nvSpPr>
        <p:spPr>
          <a:xfrm>
            <a:off x="1521268" y="861604"/>
            <a:ext cx="9503047"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rgbClr val="E9E642"/>
                </a:solidFill>
                <a:latin typeface="Branding Black" pitchFamily="2" charset="77"/>
              </a:rPr>
              <a:t>IT’S OK TO NOT </a:t>
            </a:r>
            <a:br>
              <a:rPr lang="en-CA" sz="8000">
                <a:solidFill>
                  <a:srgbClr val="E9E642"/>
                </a:solidFill>
                <a:latin typeface="Branding Black" pitchFamily="2" charset="77"/>
              </a:rPr>
            </a:br>
            <a:r>
              <a:rPr lang="en-CA" sz="8000">
                <a:solidFill>
                  <a:srgbClr val="E9E642"/>
                </a:solidFill>
                <a:latin typeface="Branding Black" pitchFamily="2" charset="77"/>
              </a:rPr>
              <a:t>FEEL OK </a:t>
            </a:r>
            <a:r>
              <a:rPr lang="en-CA" sz="8000" b="0">
                <a:solidFill>
                  <a:schemeClr val="bg1"/>
                </a:solidFill>
                <a:latin typeface="Branding SemiBold" pitchFamily="2" charset="77"/>
              </a:rPr>
              <a:t>WHEN TALKING ABOUT CLIMATE CHANGE.</a:t>
            </a:r>
            <a:endParaRPr lang="en-CA" sz="8000">
              <a:solidFill>
                <a:schemeClr val="bg1"/>
              </a:solidFill>
              <a:latin typeface="Branding Black" pitchFamily="2" charset="77"/>
            </a:endParaRPr>
          </a:p>
        </p:txBody>
      </p:sp>
      <p:pic>
        <p:nvPicPr>
          <p:cNvPr id="8" name="Picture 7">
            <a:extLst>
              <a:ext uri="{FF2B5EF4-FFF2-40B4-BE49-F238E27FC236}">
                <a16:creationId xmlns:a16="http://schemas.microsoft.com/office/drawing/2014/main" id="{F4F8EDB1-4B51-8847-B44A-4BD5D56D4F80}"/>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5188207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B1EB0F-22C8-944F-86CA-C571FFBC2EAA}"/>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64B1C273-2886-D446-BBD5-34FFF59F6403}"/>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6252510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5435AF8-862D-2B4C-873C-D13004412F36}"/>
              </a:ext>
            </a:extLst>
          </p:cNvPr>
          <p:cNvSpPr txBox="1">
            <a:spLocks/>
          </p:cNvSpPr>
          <p:nvPr/>
        </p:nvSpPr>
        <p:spPr>
          <a:xfrm>
            <a:off x="1521268" y="861604"/>
            <a:ext cx="9503047"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WHAT IS </a:t>
            </a:r>
            <a:r>
              <a:rPr lang="en-CA" sz="8000">
                <a:solidFill>
                  <a:srgbClr val="E9E642"/>
                </a:solidFill>
                <a:latin typeface="Branding Black" pitchFamily="2" charset="77"/>
              </a:rPr>
              <a:t>DUCKS UNLIMITED CANADA </a:t>
            </a:r>
            <a:r>
              <a:rPr lang="en-CA" sz="8000">
                <a:solidFill>
                  <a:schemeClr val="bg1"/>
                </a:solidFill>
                <a:latin typeface="Branding SemiBold" pitchFamily="2" charset="77"/>
              </a:rPr>
              <a:t>DOING ABOUT IT?</a:t>
            </a:r>
          </a:p>
        </p:txBody>
      </p:sp>
      <p:pic>
        <p:nvPicPr>
          <p:cNvPr id="5" name="Picture 4">
            <a:extLst>
              <a:ext uri="{FF2B5EF4-FFF2-40B4-BE49-F238E27FC236}">
                <a16:creationId xmlns:a16="http://schemas.microsoft.com/office/drawing/2014/main" id="{B3555502-4DD9-7242-A503-FAEDC57BCD5E}"/>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3315844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F8D1C7-72ED-1747-97FF-5C60F4054384}"/>
              </a:ext>
            </a:extLst>
          </p:cNvPr>
          <p:cNvPicPr>
            <a:picLocks noChangeAspect="1"/>
          </p:cNvPicPr>
          <p:nvPr/>
        </p:nvPicPr>
        <p:blipFill>
          <a:blip r:embed="rId3"/>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BCE4BDC9-A25C-464B-B395-393B8CB8B3A1}"/>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Research</a:t>
            </a:r>
          </a:p>
        </p:txBody>
      </p:sp>
      <p:pic>
        <p:nvPicPr>
          <p:cNvPr id="5" name="Picture 4">
            <a:extLst>
              <a:ext uri="{FF2B5EF4-FFF2-40B4-BE49-F238E27FC236}">
                <a16:creationId xmlns:a16="http://schemas.microsoft.com/office/drawing/2014/main" id="{9183CCE0-48FE-644D-9048-C26DCC051C15}"/>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7" name="Title 1">
            <a:extLst>
              <a:ext uri="{FF2B5EF4-FFF2-40B4-BE49-F238E27FC236}">
                <a16:creationId xmlns:a16="http://schemas.microsoft.com/office/drawing/2014/main" id="{625614AF-C789-6F4A-81B7-E47F4820F0D8}"/>
              </a:ext>
            </a:extLst>
          </p:cNvPr>
          <p:cNvSpPr txBox="1">
            <a:spLocks/>
          </p:cNvSpPr>
          <p:nvPr/>
        </p:nvSpPr>
        <p:spPr>
          <a:xfrm>
            <a:off x="1065640" y="1458830"/>
            <a:ext cx="8627000" cy="240928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a:rPr>
              <a:t>Our scientists have discovered that it’s better to </a:t>
            </a:r>
            <a:r>
              <a:rPr lang="en-CA" sz="2800">
                <a:solidFill>
                  <a:srgbClr val="E9E642"/>
                </a:solidFill>
                <a:latin typeface="Branding BlackItalic" pitchFamily="2" charset="77"/>
              </a:rPr>
              <a:t>conserve existing wetlands</a:t>
            </a:r>
            <a:r>
              <a:rPr lang="en-CA" sz="2800">
                <a:solidFill>
                  <a:schemeClr val="bg1"/>
                </a:solidFill>
                <a:latin typeface="Branding BlackItalic" pitchFamily="2" charset="77"/>
              </a:rPr>
              <a:t> </a:t>
            </a:r>
            <a:r>
              <a:rPr lang="en-CA" sz="2800">
                <a:solidFill>
                  <a:schemeClr val="bg1"/>
                </a:solidFill>
                <a:latin typeface="Branding SemiBoldItalic"/>
              </a:rPr>
              <a:t>than build new ones.</a:t>
            </a:r>
            <a:endParaRPr lang="en-US">
              <a:solidFill>
                <a:schemeClr val="bg1"/>
              </a:solidFill>
            </a:endParaRPr>
          </a:p>
        </p:txBody>
      </p:sp>
    </p:spTree>
    <p:extLst>
      <p:ext uri="{BB962C8B-B14F-4D97-AF65-F5344CB8AC3E}">
        <p14:creationId xmlns:p14="http://schemas.microsoft.com/office/powerpoint/2010/main" val="4045477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FFA512C-181F-8342-B89E-0524BEF476A7}"/>
              </a:ext>
            </a:extLst>
          </p:cNvPr>
          <p:cNvSpPr txBox="1">
            <a:spLocks/>
          </p:cNvSpPr>
          <p:nvPr/>
        </p:nvSpPr>
        <p:spPr>
          <a:xfrm>
            <a:off x="1065639" y="668435"/>
            <a:ext cx="7710613"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Research: </a:t>
            </a:r>
            <a:r>
              <a:rPr lang="en-CA" sz="4000">
                <a:solidFill>
                  <a:srgbClr val="E9E642"/>
                </a:solidFill>
                <a:latin typeface="Branding Black" pitchFamily="2" charset="77"/>
              </a:rPr>
              <a:t>Modeling the future</a:t>
            </a:r>
          </a:p>
        </p:txBody>
      </p:sp>
      <p:pic>
        <p:nvPicPr>
          <p:cNvPr id="23" name="Picture 22">
            <a:extLst>
              <a:ext uri="{FF2B5EF4-FFF2-40B4-BE49-F238E27FC236}">
                <a16:creationId xmlns:a16="http://schemas.microsoft.com/office/drawing/2014/main" id="{AE24EE9F-27A6-6B42-9C04-E3B0DEE1C409}"/>
              </a:ext>
            </a:extLst>
          </p:cNvPr>
          <p:cNvPicPr>
            <a:picLocks noChangeAspect="1"/>
          </p:cNvPicPr>
          <p:nvPr/>
        </p:nvPicPr>
        <p:blipFill>
          <a:blip r:embed="rId3"/>
          <a:stretch>
            <a:fillRect/>
          </a:stretch>
        </p:blipFill>
        <p:spPr>
          <a:xfrm>
            <a:off x="0" y="1739900"/>
            <a:ext cx="12192000" cy="5118100"/>
          </a:xfrm>
          <a:prstGeom prst="rect">
            <a:avLst/>
          </a:prstGeom>
        </p:spPr>
      </p:pic>
      <p:pic>
        <p:nvPicPr>
          <p:cNvPr id="24" name="Picture 23">
            <a:extLst>
              <a:ext uri="{FF2B5EF4-FFF2-40B4-BE49-F238E27FC236}">
                <a16:creationId xmlns:a16="http://schemas.microsoft.com/office/drawing/2014/main" id="{B7F603BB-05DA-6946-88E3-C2FDA5B4AD57}"/>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0657289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8A84B4-D194-5F46-922B-E10152047EA4}"/>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B345D653-7B5C-FB4A-8C04-AF7A0E1A20D0}"/>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3ED7A28C-B99A-1C40-8C8D-2F9AA40A5D6F}"/>
              </a:ext>
            </a:extLst>
          </p:cNvPr>
          <p:cNvSpPr txBox="1">
            <a:spLocks/>
          </p:cNvSpPr>
          <p:nvPr/>
        </p:nvSpPr>
        <p:spPr>
          <a:xfrm>
            <a:off x="1065639" y="668435"/>
            <a:ext cx="7710613"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Conservation</a:t>
            </a:r>
            <a:endParaRPr lang="en-CA" sz="4000">
              <a:solidFill>
                <a:srgbClr val="E9E642"/>
              </a:solidFill>
              <a:latin typeface="Branding Black" pitchFamily="2" charset="77"/>
            </a:endParaRPr>
          </a:p>
        </p:txBody>
      </p:sp>
    </p:spTree>
    <p:extLst>
      <p:ext uri="{BB962C8B-B14F-4D97-AF65-F5344CB8AC3E}">
        <p14:creationId xmlns:p14="http://schemas.microsoft.com/office/powerpoint/2010/main" val="10336257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36BAA8-9075-4A4F-8B13-891D2D6916FC}"/>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FA8369E7-C039-7F44-8F70-71C245B89AD1}"/>
              </a:ext>
            </a:extLst>
          </p:cNvPr>
          <p:cNvSpPr txBox="1">
            <a:spLocks/>
          </p:cNvSpPr>
          <p:nvPr/>
        </p:nvSpPr>
        <p:spPr>
          <a:xfrm>
            <a:off x="1065639" y="668435"/>
            <a:ext cx="7710613"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Ask for change</a:t>
            </a:r>
          </a:p>
        </p:txBody>
      </p:sp>
      <p:pic>
        <p:nvPicPr>
          <p:cNvPr id="7" name="Picture 6">
            <a:extLst>
              <a:ext uri="{FF2B5EF4-FFF2-40B4-BE49-F238E27FC236}">
                <a16:creationId xmlns:a16="http://schemas.microsoft.com/office/drawing/2014/main" id="{B3C1CD3E-752E-374B-BEF3-73E27ABEB093}"/>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35140492-CE82-6348-B4AB-08C9EBDA7A23}"/>
              </a:ext>
            </a:extLst>
          </p:cNvPr>
          <p:cNvSpPr txBox="1">
            <a:spLocks/>
          </p:cNvSpPr>
          <p:nvPr/>
        </p:nvSpPr>
        <p:spPr>
          <a:xfrm>
            <a:off x="1065638" y="1538622"/>
            <a:ext cx="4390945"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Working on policy changes to increase wetland protections</a:t>
            </a:r>
          </a:p>
        </p:txBody>
      </p:sp>
    </p:spTree>
    <p:extLst>
      <p:ext uri="{BB962C8B-B14F-4D97-AF65-F5344CB8AC3E}">
        <p14:creationId xmlns:p14="http://schemas.microsoft.com/office/powerpoint/2010/main" val="32962966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2" name="Title 1">
            <a:extLst>
              <a:ext uri="{FF2B5EF4-FFF2-40B4-BE49-F238E27FC236}">
                <a16:creationId xmlns:a16="http://schemas.microsoft.com/office/drawing/2014/main" id="{50CC85AE-A55B-4CBB-968C-27023A57A0DF}"/>
              </a:ext>
            </a:extLst>
          </p:cNvPr>
          <p:cNvSpPr txBox="1">
            <a:spLocks/>
          </p:cNvSpPr>
          <p:nvPr/>
        </p:nvSpPr>
        <p:spPr>
          <a:xfrm>
            <a:off x="1065640" y="4709315"/>
            <a:ext cx="4839068"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500">
                <a:solidFill>
                  <a:srgbClr val="E9E642"/>
                </a:solidFill>
                <a:latin typeface="Branding Black"/>
              </a:rPr>
              <a:t>Wetland Centres of Excellence</a:t>
            </a:r>
            <a:endParaRPr lang="en-US">
              <a:solidFill>
                <a:srgbClr val="E9E642"/>
              </a:solidFill>
              <a:cs typeface="Calibri"/>
            </a:endParaRPr>
          </a:p>
          <a:p>
            <a:endParaRPr lang="en-CA" sz="600">
              <a:solidFill>
                <a:schemeClr val="bg1"/>
              </a:solidFill>
              <a:latin typeface="Branding Black"/>
              <a:cs typeface="Calibri"/>
            </a:endParaRPr>
          </a:p>
          <a:p>
            <a:r>
              <a:rPr lang="en-CA" sz="1800">
                <a:solidFill>
                  <a:schemeClr val="bg1"/>
                </a:solidFill>
                <a:latin typeface="Branding SemiBoldItalic" pitchFamily="2" charset="77"/>
                <a:cs typeface="Calibri"/>
              </a:rPr>
              <a:t>Network of schools engaging in </a:t>
            </a:r>
          </a:p>
          <a:p>
            <a:r>
              <a:rPr lang="en-CA" sz="1800">
                <a:solidFill>
                  <a:schemeClr val="bg1"/>
                </a:solidFill>
                <a:latin typeface="Branding SemiBoldItalic" pitchFamily="2" charset="77"/>
                <a:cs typeface="Calibri"/>
              </a:rPr>
              <a:t>student-led conservation</a:t>
            </a:r>
            <a:endParaRPr lang="en-CA" sz="1800">
              <a:solidFill>
                <a:schemeClr val="bg1"/>
              </a:solidFill>
              <a:latin typeface="Branding SemiBoldItalic" pitchFamily="2" charset="77"/>
            </a:endParaRPr>
          </a:p>
        </p:txBody>
      </p:sp>
      <p:sp>
        <p:nvSpPr>
          <p:cNvPr id="23" name="Title 1">
            <a:extLst>
              <a:ext uri="{FF2B5EF4-FFF2-40B4-BE49-F238E27FC236}">
                <a16:creationId xmlns:a16="http://schemas.microsoft.com/office/drawing/2014/main" id="{51506042-2550-44C6-BC84-D3DC02FF8291}"/>
              </a:ext>
            </a:extLst>
          </p:cNvPr>
          <p:cNvSpPr txBox="1">
            <a:spLocks/>
          </p:cNvSpPr>
          <p:nvPr/>
        </p:nvSpPr>
        <p:spPr>
          <a:xfrm>
            <a:off x="6248400" y="4709315"/>
            <a:ext cx="4874646"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500">
                <a:solidFill>
                  <a:srgbClr val="E9E642"/>
                </a:solidFill>
                <a:latin typeface="Branding Black"/>
              </a:rPr>
              <a:t>Wetland Activities</a:t>
            </a:r>
            <a:endParaRPr lang="en-US"/>
          </a:p>
          <a:p>
            <a:endParaRPr lang="en-CA" sz="600">
              <a:solidFill>
                <a:schemeClr val="bg1"/>
              </a:solidFill>
              <a:latin typeface="Branding Black"/>
              <a:cs typeface="Calibri"/>
            </a:endParaRPr>
          </a:p>
          <a:p>
            <a:r>
              <a:rPr lang="en-CA" sz="1800">
                <a:solidFill>
                  <a:schemeClr val="bg1"/>
                </a:solidFill>
                <a:latin typeface="Branding SemiBoldItalic" pitchFamily="2" charset="77"/>
                <a:cs typeface="Calibri"/>
              </a:rPr>
              <a:t>Award-winning resources available </a:t>
            </a:r>
          </a:p>
          <a:p>
            <a:r>
              <a:rPr lang="en-CA" sz="1800">
                <a:solidFill>
                  <a:schemeClr val="bg1"/>
                </a:solidFill>
                <a:latin typeface="Branding SemiBoldItalic" pitchFamily="2" charset="77"/>
                <a:cs typeface="Calibri"/>
              </a:rPr>
              <a:t>for teachers and students</a:t>
            </a:r>
          </a:p>
        </p:txBody>
      </p:sp>
      <p:sp>
        <p:nvSpPr>
          <p:cNvPr id="2" name="Title 1">
            <a:extLst>
              <a:ext uri="{FF2B5EF4-FFF2-40B4-BE49-F238E27FC236}">
                <a16:creationId xmlns:a16="http://schemas.microsoft.com/office/drawing/2014/main" id="{6636AD91-3C0D-4601-AF3D-6AD18F2ADCF3}"/>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Education</a:t>
            </a:r>
          </a:p>
        </p:txBody>
      </p:sp>
      <p:pic>
        <p:nvPicPr>
          <p:cNvPr id="7" name="Picture 6">
            <a:extLst>
              <a:ext uri="{FF2B5EF4-FFF2-40B4-BE49-F238E27FC236}">
                <a16:creationId xmlns:a16="http://schemas.microsoft.com/office/drawing/2014/main" id="{8FC99D76-EA80-3A47-9363-BA93ECAC05BD}"/>
              </a:ext>
            </a:extLst>
          </p:cNvPr>
          <p:cNvPicPr>
            <a:picLocks noChangeAspect="1"/>
          </p:cNvPicPr>
          <p:nvPr/>
        </p:nvPicPr>
        <p:blipFill>
          <a:blip r:embed="rId4"/>
          <a:stretch>
            <a:fillRect/>
          </a:stretch>
        </p:blipFill>
        <p:spPr>
          <a:xfrm>
            <a:off x="0" y="1382795"/>
            <a:ext cx="5943600" cy="3200400"/>
          </a:xfrm>
          <a:prstGeom prst="rect">
            <a:avLst/>
          </a:prstGeom>
        </p:spPr>
      </p:pic>
      <p:pic>
        <p:nvPicPr>
          <p:cNvPr id="9" name="Picture 8">
            <a:extLst>
              <a:ext uri="{FF2B5EF4-FFF2-40B4-BE49-F238E27FC236}">
                <a16:creationId xmlns:a16="http://schemas.microsoft.com/office/drawing/2014/main" id="{834B266E-3E81-FC4A-9D81-49CB77C482F5}"/>
              </a:ext>
            </a:extLst>
          </p:cNvPr>
          <p:cNvPicPr>
            <a:picLocks noChangeAspect="1"/>
          </p:cNvPicPr>
          <p:nvPr/>
        </p:nvPicPr>
        <p:blipFill>
          <a:blip r:embed="rId5"/>
          <a:stretch>
            <a:fillRect/>
          </a:stretch>
        </p:blipFill>
        <p:spPr>
          <a:xfrm>
            <a:off x="6248400" y="1382795"/>
            <a:ext cx="5943600" cy="3200400"/>
          </a:xfrm>
          <a:prstGeom prst="rect">
            <a:avLst/>
          </a:prstGeom>
        </p:spPr>
      </p:pic>
    </p:spTree>
    <p:extLst>
      <p:ext uri="{BB962C8B-B14F-4D97-AF65-F5344CB8AC3E}">
        <p14:creationId xmlns:p14="http://schemas.microsoft.com/office/powerpoint/2010/main" val="11194073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Title 1">
            <a:extLst>
              <a:ext uri="{FF2B5EF4-FFF2-40B4-BE49-F238E27FC236}">
                <a16:creationId xmlns:a16="http://schemas.microsoft.com/office/drawing/2014/main" id="{6636AD91-3C0D-4601-AF3D-6AD18F2ADCF3}"/>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Education</a:t>
            </a:r>
          </a:p>
        </p:txBody>
      </p:sp>
      <p:sp>
        <p:nvSpPr>
          <p:cNvPr id="8" name="Title 1">
            <a:extLst>
              <a:ext uri="{FF2B5EF4-FFF2-40B4-BE49-F238E27FC236}">
                <a16:creationId xmlns:a16="http://schemas.microsoft.com/office/drawing/2014/main" id="{E6832D99-CCC3-9C46-B6B5-26F7E325CFA0}"/>
              </a:ext>
            </a:extLst>
          </p:cNvPr>
          <p:cNvSpPr txBox="1">
            <a:spLocks/>
          </p:cNvSpPr>
          <p:nvPr/>
        </p:nvSpPr>
        <p:spPr>
          <a:xfrm>
            <a:off x="1065640" y="4709315"/>
            <a:ext cx="4839068"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US" sz="2500">
                <a:solidFill>
                  <a:srgbClr val="E9E642"/>
                </a:solidFill>
                <a:latin typeface="Branding Black"/>
              </a:rPr>
              <a:t>DUC Interpretive </a:t>
            </a:r>
            <a:r>
              <a:rPr lang="en-US" sz="2500" err="1">
                <a:solidFill>
                  <a:srgbClr val="E9E642"/>
                </a:solidFill>
                <a:latin typeface="Branding Black"/>
              </a:rPr>
              <a:t>Centres</a:t>
            </a:r>
            <a:endParaRPr lang="en-US">
              <a:solidFill>
                <a:srgbClr val="E9E642"/>
              </a:solidFill>
              <a:cs typeface="Calibri"/>
            </a:endParaRPr>
          </a:p>
          <a:p>
            <a:endParaRPr lang="en-CA" sz="600">
              <a:solidFill>
                <a:schemeClr val="bg1"/>
              </a:solidFill>
              <a:latin typeface="Branding Black"/>
              <a:cs typeface="Calibri"/>
            </a:endParaRPr>
          </a:p>
          <a:p>
            <a:r>
              <a:rPr lang="en-CA" sz="1800">
                <a:solidFill>
                  <a:schemeClr val="bg1"/>
                </a:solidFill>
                <a:latin typeface="Branding SemiBoldItalic" pitchFamily="2" charset="77"/>
                <a:cs typeface="Calibri"/>
              </a:rPr>
              <a:t>Centres that connect people of all ages </a:t>
            </a:r>
            <a:br>
              <a:rPr lang="en-CA" sz="1800">
                <a:solidFill>
                  <a:schemeClr val="bg1"/>
                </a:solidFill>
                <a:latin typeface="Branding SemiBoldItalic" pitchFamily="2" charset="77"/>
                <a:cs typeface="Calibri"/>
              </a:rPr>
            </a:br>
            <a:r>
              <a:rPr lang="en-CA" sz="1800">
                <a:solidFill>
                  <a:schemeClr val="bg1"/>
                </a:solidFill>
                <a:latin typeface="Branding SemiBoldItalic" pitchFamily="2" charset="77"/>
                <a:cs typeface="Calibri"/>
              </a:rPr>
              <a:t>with the wonders of nature</a:t>
            </a:r>
            <a:endParaRPr lang="en-CA" sz="1800">
              <a:solidFill>
                <a:schemeClr val="bg1"/>
              </a:solidFill>
              <a:latin typeface="Branding SemiBoldItalic" pitchFamily="2" charset="77"/>
            </a:endParaRPr>
          </a:p>
        </p:txBody>
      </p:sp>
      <p:sp>
        <p:nvSpPr>
          <p:cNvPr id="9" name="Title 1">
            <a:extLst>
              <a:ext uri="{FF2B5EF4-FFF2-40B4-BE49-F238E27FC236}">
                <a16:creationId xmlns:a16="http://schemas.microsoft.com/office/drawing/2014/main" id="{55D4C79B-22CE-6F46-8B5B-8D6470B99723}"/>
              </a:ext>
            </a:extLst>
          </p:cNvPr>
          <p:cNvSpPr txBox="1">
            <a:spLocks/>
          </p:cNvSpPr>
          <p:nvPr/>
        </p:nvSpPr>
        <p:spPr>
          <a:xfrm>
            <a:off x="6248400" y="4709315"/>
            <a:ext cx="4874646"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US" sz="2500">
                <a:solidFill>
                  <a:srgbClr val="E9E642"/>
                </a:solidFill>
                <a:latin typeface="Branding Black"/>
              </a:rPr>
              <a:t>Online Education</a:t>
            </a:r>
            <a:endParaRPr lang="en-US"/>
          </a:p>
          <a:p>
            <a:endParaRPr lang="en-CA" sz="600">
              <a:solidFill>
                <a:schemeClr val="bg1"/>
              </a:solidFill>
              <a:latin typeface="Branding Black"/>
              <a:cs typeface="Calibri"/>
            </a:endParaRPr>
          </a:p>
          <a:p>
            <a:r>
              <a:rPr lang="en-CA" sz="1800">
                <a:solidFill>
                  <a:schemeClr val="bg1"/>
                </a:solidFill>
                <a:latin typeface="Branding SemiBoldItalic" pitchFamily="2" charset="77"/>
                <a:cs typeface="Calibri"/>
              </a:rPr>
              <a:t>Virtual field trips where students discover what makes wetlands special</a:t>
            </a:r>
          </a:p>
        </p:txBody>
      </p:sp>
      <p:pic>
        <p:nvPicPr>
          <p:cNvPr id="7" name="Picture 6">
            <a:extLst>
              <a:ext uri="{FF2B5EF4-FFF2-40B4-BE49-F238E27FC236}">
                <a16:creationId xmlns:a16="http://schemas.microsoft.com/office/drawing/2014/main" id="{1C4499A6-5F56-B540-8816-35D474E2B3C2}"/>
              </a:ext>
            </a:extLst>
          </p:cNvPr>
          <p:cNvPicPr>
            <a:picLocks noChangeAspect="1"/>
          </p:cNvPicPr>
          <p:nvPr/>
        </p:nvPicPr>
        <p:blipFill>
          <a:blip r:embed="rId4"/>
          <a:stretch>
            <a:fillRect/>
          </a:stretch>
        </p:blipFill>
        <p:spPr>
          <a:xfrm>
            <a:off x="1" y="1382795"/>
            <a:ext cx="5943600" cy="3200400"/>
          </a:xfrm>
          <a:prstGeom prst="rect">
            <a:avLst/>
          </a:prstGeom>
        </p:spPr>
      </p:pic>
      <p:pic>
        <p:nvPicPr>
          <p:cNvPr id="13" name="Picture 12">
            <a:extLst>
              <a:ext uri="{FF2B5EF4-FFF2-40B4-BE49-F238E27FC236}">
                <a16:creationId xmlns:a16="http://schemas.microsoft.com/office/drawing/2014/main" id="{BED51F77-1241-A847-A255-FFF03B998BA7}"/>
              </a:ext>
            </a:extLst>
          </p:cNvPr>
          <p:cNvPicPr>
            <a:picLocks noChangeAspect="1"/>
          </p:cNvPicPr>
          <p:nvPr/>
        </p:nvPicPr>
        <p:blipFill>
          <a:blip r:embed="rId5"/>
          <a:stretch>
            <a:fillRect/>
          </a:stretch>
        </p:blipFill>
        <p:spPr>
          <a:xfrm>
            <a:off x="6248399" y="1382795"/>
            <a:ext cx="5943600" cy="3200400"/>
          </a:xfrm>
          <a:prstGeom prst="rect">
            <a:avLst/>
          </a:prstGeom>
        </p:spPr>
      </p:pic>
    </p:spTree>
    <p:extLst>
      <p:ext uri="{BB962C8B-B14F-4D97-AF65-F5344CB8AC3E}">
        <p14:creationId xmlns:p14="http://schemas.microsoft.com/office/powerpoint/2010/main" val="3131009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32FF01-0B00-6544-A135-D09F1C33011F}"/>
              </a:ext>
            </a:extLst>
          </p:cNvPr>
          <p:cNvSpPr txBox="1">
            <a:spLocks/>
          </p:cNvSpPr>
          <p:nvPr/>
        </p:nvSpPr>
        <p:spPr>
          <a:xfrm>
            <a:off x="1521268" y="861604"/>
            <a:ext cx="9503047" cy="513479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ts val="7200"/>
              </a:lnSpc>
              <a:spcBef>
                <a:spcPct val="0"/>
              </a:spcBef>
              <a:spcAft>
                <a:spcPts val="0"/>
              </a:spcAft>
              <a:buClrTx/>
              <a:buSzTx/>
              <a:buFontTx/>
              <a:buNone/>
              <a:tabLst/>
              <a:defRPr/>
            </a:pPr>
            <a:r>
              <a:rPr kumimoji="0" lang="en-CA" sz="8000" b="0" i="0" u="none" strike="noStrike" kern="1200" cap="none" spc="0" normalizeH="0" baseline="0" noProof="0">
                <a:ln>
                  <a:noFill/>
                </a:ln>
                <a:solidFill>
                  <a:srgbClr val="FFFFFF"/>
                </a:solidFill>
                <a:effectLst/>
                <a:uLnTx/>
                <a:uFillTx/>
                <a:latin typeface="Branding SemiBold"/>
                <a:ea typeface="+mj-ea"/>
                <a:cs typeface="+mj-cs"/>
              </a:rPr>
              <a:t>WE CAUSE CLIMATE CHANGE </a:t>
            </a:r>
            <a:r>
              <a:rPr kumimoji="0" lang="en-CA" sz="8000" b="1" i="0" u="none" strike="noStrike" kern="1200" cap="none" spc="0" normalizeH="0" baseline="0" noProof="0">
                <a:ln>
                  <a:noFill/>
                </a:ln>
                <a:solidFill>
                  <a:srgbClr val="E9E642"/>
                </a:solidFill>
                <a:effectLst/>
                <a:uLnTx/>
                <a:uFillTx/>
                <a:latin typeface="Branding Black"/>
                <a:ea typeface="+mj-ea"/>
                <a:cs typeface="+mj-cs"/>
              </a:rPr>
              <a:t>BUT WE CAN ALSO SOLVE IT.</a:t>
            </a:r>
          </a:p>
        </p:txBody>
      </p:sp>
      <p:pic>
        <p:nvPicPr>
          <p:cNvPr id="5" name="Picture 4">
            <a:extLst>
              <a:ext uri="{FF2B5EF4-FFF2-40B4-BE49-F238E27FC236}">
                <a16:creationId xmlns:a16="http://schemas.microsoft.com/office/drawing/2014/main" id="{7370E1B0-B95C-4448-9ACD-B4712D158DCF}"/>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4145533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Title 1">
            <a:extLst>
              <a:ext uri="{FF2B5EF4-FFF2-40B4-BE49-F238E27FC236}">
                <a16:creationId xmlns:a16="http://schemas.microsoft.com/office/drawing/2014/main" id="{6636AD91-3C0D-4601-AF3D-6AD18F2ADCF3}"/>
              </a:ext>
            </a:extLst>
          </p:cNvPr>
          <p:cNvSpPr txBox="1">
            <a:spLocks/>
          </p:cNvSpPr>
          <p:nvPr/>
        </p:nvSpPr>
        <p:spPr>
          <a:xfrm>
            <a:off x="1102993" y="563847"/>
            <a:ext cx="999199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endParaRPr lang="en-CA" sz="4500">
              <a:solidFill>
                <a:srgbClr val="E9E642"/>
              </a:solidFill>
              <a:latin typeface="Branding Black"/>
              <a:cs typeface="Calibri"/>
            </a:endParaRPr>
          </a:p>
        </p:txBody>
      </p:sp>
      <p:sp>
        <p:nvSpPr>
          <p:cNvPr id="10" name="Title 1">
            <a:extLst>
              <a:ext uri="{FF2B5EF4-FFF2-40B4-BE49-F238E27FC236}">
                <a16:creationId xmlns:a16="http://schemas.microsoft.com/office/drawing/2014/main" id="{FE2D7005-5AC2-4597-AC76-97DF79821699}"/>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Education</a:t>
            </a:r>
          </a:p>
        </p:txBody>
      </p:sp>
      <p:sp>
        <p:nvSpPr>
          <p:cNvPr id="7" name="Title 1">
            <a:extLst>
              <a:ext uri="{FF2B5EF4-FFF2-40B4-BE49-F238E27FC236}">
                <a16:creationId xmlns:a16="http://schemas.microsoft.com/office/drawing/2014/main" id="{5E308982-04A5-444F-BB26-624C9926A05E}"/>
              </a:ext>
            </a:extLst>
          </p:cNvPr>
          <p:cNvSpPr txBox="1">
            <a:spLocks/>
          </p:cNvSpPr>
          <p:nvPr/>
        </p:nvSpPr>
        <p:spPr>
          <a:xfrm>
            <a:off x="1065640" y="4709315"/>
            <a:ext cx="7699988"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US" sz="2500">
                <a:solidFill>
                  <a:srgbClr val="E9E642"/>
                </a:solidFill>
                <a:latin typeface="Branding Black"/>
              </a:rPr>
              <a:t>Wetland Heroes Program</a:t>
            </a:r>
            <a:endParaRPr lang="en-US">
              <a:solidFill>
                <a:srgbClr val="E9E642"/>
              </a:solidFill>
              <a:cs typeface="Calibri"/>
            </a:endParaRPr>
          </a:p>
          <a:p>
            <a:endParaRPr lang="en-CA" sz="600">
              <a:solidFill>
                <a:schemeClr val="bg1"/>
              </a:solidFill>
              <a:latin typeface="Branding Black"/>
              <a:cs typeface="Calibri"/>
            </a:endParaRPr>
          </a:p>
          <a:p>
            <a:r>
              <a:rPr lang="en-CA" sz="1800">
                <a:solidFill>
                  <a:schemeClr val="bg1"/>
                </a:solidFill>
                <a:latin typeface="Branding SemiBoldItalic" pitchFamily="2" charset="77"/>
                <a:cs typeface="Calibri"/>
              </a:rPr>
              <a:t>Recognizing young leaders making a difference for our wetlands</a:t>
            </a:r>
            <a:endParaRPr lang="en-CA" sz="1800">
              <a:solidFill>
                <a:schemeClr val="bg1"/>
              </a:solidFill>
              <a:latin typeface="Branding SemiBoldItalic" pitchFamily="2" charset="77"/>
            </a:endParaRPr>
          </a:p>
        </p:txBody>
      </p:sp>
      <p:pic>
        <p:nvPicPr>
          <p:cNvPr id="5" name="Picture 4">
            <a:extLst>
              <a:ext uri="{FF2B5EF4-FFF2-40B4-BE49-F238E27FC236}">
                <a16:creationId xmlns:a16="http://schemas.microsoft.com/office/drawing/2014/main" id="{C3923342-945D-884B-AEA3-ED1A1CD05D64}"/>
              </a:ext>
            </a:extLst>
          </p:cNvPr>
          <p:cNvPicPr>
            <a:picLocks noChangeAspect="1"/>
          </p:cNvPicPr>
          <p:nvPr/>
        </p:nvPicPr>
        <p:blipFill>
          <a:blip r:embed="rId4"/>
          <a:stretch>
            <a:fillRect/>
          </a:stretch>
        </p:blipFill>
        <p:spPr>
          <a:xfrm>
            <a:off x="0" y="1382795"/>
            <a:ext cx="12192000" cy="3200400"/>
          </a:xfrm>
          <a:prstGeom prst="rect">
            <a:avLst/>
          </a:prstGeom>
        </p:spPr>
      </p:pic>
    </p:spTree>
    <p:extLst>
      <p:ext uri="{BB962C8B-B14F-4D97-AF65-F5344CB8AC3E}">
        <p14:creationId xmlns:p14="http://schemas.microsoft.com/office/powerpoint/2010/main" val="41146551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70EBF7-9C1E-484D-B283-E7769D77CD55}"/>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7F642C46-97BF-C347-AC63-75BFA81F9A25}"/>
              </a:ext>
            </a:extLst>
          </p:cNvPr>
          <p:cNvSpPr txBox="1">
            <a:spLocks/>
          </p:cNvSpPr>
          <p:nvPr/>
        </p:nvSpPr>
        <p:spPr>
          <a:xfrm>
            <a:off x="1055129" y="787638"/>
            <a:ext cx="9993788" cy="415012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400"/>
              </a:lnSpc>
            </a:pPr>
            <a:r>
              <a:rPr lang="en-CA" sz="5400">
                <a:solidFill>
                  <a:srgbClr val="E9E642"/>
                </a:solidFill>
                <a:latin typeface="Branding BlackItalic"/>
              </a:rPr>
              <a:t>Time for a change of pace! </a:t>
            </a:r>
            <a:endParaRPr lang="en-CA" sz="5400">
              <a:solidFill>
                <a:srgbClr val="E9E642"/>
              </a:solidFill>
              <a:latin typeface="Branding BlackItalic" pitchFamily="2" charset="77"/>
            </a:endParaRPr>
          </a:p>
          <a:p>
            <a:pPr>
              <a:lnSpc>
                <a:spcPts val="5400"/>
              </a:lnSpc>
            </a:pPr>
            <a:r>
              <a:rPr lang="en-CA" sz="5400">
                <a:solidFill>
                  <a:schemeClr val="bg1"/>
                </a:solidFill>
                <a:latin typeface="Branding SemiBoldItalic"/>
              </a:rPr>
              <a:t>Take a 45-minute break to complete the “My Hobby, </a:t>
            </a:r>
            <a:br>
              <a:rPr lang="en-CA" sz="5400">
                <a:latin typeface="Branding SemiBoldItalic" pitchFamily="2" charset="77"/>
              </a:rPr>
            </a:br>
            <a:r>
              <a:rPr lang="en-CA" sz="5400">
                <a:solidFill>
                  <a:schemeClr val="bg1"/>
                </a:solidFill>
                <a:latin typeface="Branding SemiBoldItalic"/>
              </a:rPr>
              <a:t>Our Climate” exercise. </a:t>
            </a:r>
            <a:br>
              <a:rPr lang="en-CA" sz="5400">
                <a:latin typeface="Branding SemiBoldItalic" pitchFamily="2" charset="77"/>
              </a:rPr>
            </a:br>
            <a:endParaRPr lang="en-CA" sz="5400">
              <a:solidFill>
                <a:schemeClr val="bg1"/>
              </a:solidFill>
              <a:latin typeface="Branding SemiBoldItalic" pitchFamily="2" charset="77"/>
            </a:endParaRPr>
          </a:p>
          <a:p>
            <a:pPr>
              <a:lnSpc>
                <a:spcPts val="5400"/>
              </a:lnSpc>
            </a:pPr>
            <a:r>
              <a:rPr lang="en-CA" sz="3600" b="0">
                <a:solidFill>
                  <a:schemeClr val="bg1"/>
                </a:solidFill>
                <a:latin typeface="Branding SemiLightItalic"/>
              </a:rPr>
              <a:t>(If not, jump to slide 51.)</a:t>
            </a:r>
          </a:p>
        </p:txBody>
      </p:sp>
    </p:spTree>
    <p:extLst>
      <p:ext uri="{BB962C8B-B14F-4D97-AF65-F5344CB8AC3E}">
        <p14:creationId xmlns:p14="http://schemas.microsoft.com/office/powerpoint/2010/main" val="3085348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2F42801-DC99-D745-8C10-4B2CAC4E6072}"/>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6DE4C712-FD18-5D4A-8389-2CFB4564F314}"/>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A0175601-D23D-554B-8498-2C5EE77B73F6}"/>
              </a:ext>
            </a:extLst>
          </p:cNvPr>
          <p:cNvSpPr txBox="1">
            <a:spLocks/>
          </p:cNvSpPr>
          <p:nvPr/>
        </p:nvSpPr>
        <p:spPr>
          <a:xfrm>
            <a:off x="1055129" y="787639"/>
            <a:ext cx="9993788" cy="166127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400"/>
              </a:lnSpc>
            </a:pPr>
            <a:r>
              <a:rPr lang="en-CA" sz="5400">
                <a:solidFill>
                  <a:schemeClr val="bg1"/>
                </a:solidFill>
                <a:latin typeface="Branding BlackItalic"/>
              </a:rPr>
              <a:t>Meet five teenagers </a:t>
            </a:r>
            <a:endParaRPr lang="en-CA" sz="5400">
              <a:solidFill>
                <a:schemeClr val="bg1"/>
              </a:solidFill>
              <a:latin typeface="Branding BlackItalic" pitchFamily="2" charset="77"/>
            </a:endParaRPr>
          </a:p>
          <a:p>
            <a:pPr>
              <a:lnSpc>
                <a:spcPts val="5400"/>
              </a:lnSpc>
            </a:pPr>
            <a:r>
              <a:rPr lang="en-CA" sz="5400">
                <a:solidFill>
                  <a:schemeClr val="bg1"/>
                </a:solidFill>
                <a:latin typeface="Branding BlackItalic" pitchFamily="2" charset="77"/>
              </a:rPr>
              <a:t>from across Canada</a:t>
            </a:r>
          </a:p>
        </p:txBody>
      </p:sp>
    </p:spTree>
    <p:extLst>
      <p:ext uri="{BB962C8B-B14F-4D97-AF65-F5344CB8AC3E}">
        <p14:creationId xmlns:p14="http://schemas.microsoft.com/office/powerpoint/2010/main" val="1321056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9AF037-B49A-7C4C-B8FA-87124E7BE81B}"/>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4" name="Title 1">
            <a:extLst>
              <a:ext uri="{FF2B5EF4-FFF2-40B4-BE49-F238E27FC236}">
                <a16:creationId xmlns:a16="http://schemas.microsoft.com/office/drawing/2014/main" id="{E98538AE-F314-8042-9AD4-4EE9622B378A}"/>
              </a:ext>
            </a:extLst>
          </p:cNvPr>
          <p:cNvSpPr txBox="1">
            <a:spLocks/>
          </p:cNvSpPr>
          <p:nvPr/>
        </p:nvSpPr>
        <p:spPr>
          <a:xfrm>
            <a:off x="1055129" y="787639"/>
            <a:ext cx="9993788" cy="166127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400"/>
              </a:lnSpc>
            </a:pPr>
            <a:r>
              <a:rPr lang="en-CA" sz="5400">
                <a:solidFill>
                  <a:srgbClr val="E9E642"/>
                </a:solidFill>
                <a:latin typeface="Branding BlackItalic" pitchFamily="2" charset="77"/>
              </a:rPr>
              <a:t>What activities </a:t>
            </a:r>
            <a:br>
              <a:rPr lang="en-CA" sz="5400">
                <a:solidFill>
                  <a:schemeClr val="bg1"/>
                </a:solidFill>
                <a:latin typeface="Branding BlackItalic" pitchFamily="2" charset="77"/>
              </a:rPr>
            </a:br>
            <a:r>
              <a:rPr lang="en-CA" sz="5400">
                <a:solidFill>
                  <a:schemeClr val="bg1"/>
                </a:solidFill>
                <a:latin typeface="Branding BlackItalic" pitchFamily="2" charset="77"/>
              </a:rPr>
              <a:t>do you enjoy doing?</a:t>
            </a:r>
          </a:p>
        </p:txBody>
      </p:sp>
    </p:spTree>
    <p:extLst>
      <p:ext uri="{BB962C8B-B14F-4D97-AF65-F5344CB8AC3E}">
        <p14:creationId xmlns:p14="http://schemas.microsoft.com/office/powerpoint/2010/main" val="1951797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43C601-CB88-9946-B919-DAABDDDC9B0D}"/>
              </a:ext>
            </a:extLst>
          </p:cNvPr>
          <p:cNvSpPr txBox="1">
            <a:spLocks/>
          </p:cNvSpPr>
          <p:nvPr/>
        </p:nvSpPr>
        <p:spPr>
          <a:xfrm>
            <a:off x="1299887" y="861604"/>
            <a:ext cx="10298555"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WE HAVE ALL </a:t>
            </a:r>
            <a:br>
              <a:rPr lang="en-CA" sz="8000">
                <a:solidFill>
                  <a:schemeClr val="bg1"/>
                </a:solidFill>
                <a:latin typeface="Branding SemiBold" pitchFamily="2" charset="77"/>
              </a:rPr>
            </a:br>
            <a:r>
              <a:rPr lang="en-CA" sz="8000">
                <a:solidFill>
                  <a:schemeClr val="bg1"/>
                </a:solidFill>
                <a:latin typeface="Branding SemiBold" pitchFamily="2" charset="77"/>
              </a:rPr>
              <a:t>OF THIS TO GAIN </a:t>
            </a:r>
            <a:br>
              <a:rPr lang="en-CA" sz="8000">
                <a:solidFill>
                  <a:schemeClr val="bg1"/>
                </a:solidFill>
                <a:latin typeface="Branding SemiBold" pitchFamily="2" charset="77"/>
              </a:rPr>
            </a:br>
            <a:r>
              <a:rPr lang="en-CA" sz="8000">
                <a:solidFill>
                  <a:schemeClr val="bg1"/>
                </a:solidFill>
                <a:latin typeface="Branding SemiBold" pitchFamily="2" charset="77"/>
              </a:rPr>
              <a:t>IF WE TACKLE THE CLIMATE CRISIS </a:t>
            </a:r>
            <a:r>
              <a:rPr lang="en-CA" sz="8000">
                <a:solidFill>
                  <a:srgbClr val="E9E642"/>
                </a:solidFill>
                <a:latin typeface="Branding Black" pitchFamily="2" charset="77"/>
              </a:rPr>
              <a:t>NOW</a:t>
            </a:r>
          </a:p>
        </p:txBody>
      </p:sp>
      <p:pic>
        <p:nvPicPr>
          <p:cNvPr id="4" name="Picture 3">
            <a:extLst>
              <a:ext uri="{FF2B5EF4-FFF2-40B4-BE49-F238E27FC236}">
                <a16:creationId xmlns:a16="http://schemas.microsoft.com/office/drawing/2014/main" id="{C03B79DA-B251-5149-9A89-1FD3CCC890FE}"/>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594458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6220C0F-556C-FB4B-85BF-19DAA2A8C068}"/>
              </a:ext>
            </a:extLst>
          </p:cNvPr>
          <p:cNvSpPr txBox="1">
            <a:spLocks/>
          </p:cNvSpPr>
          <p:nvPr/>
        </p:nvSpPr>
        <p:spPr>
          <a:xfrm>
            <a:off x="1299887" y="861605"/>
            <a:ext cx="10298555" cy="186171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THE FUTURE IS </a:t>
            </a:r>
            <a:br>
              <a:rPr lang="en-CA" sz="8000">
                <a:solidFill>
                  <a:schemeClr val="bg1"/>
                </a:solidFill>
                <a:latin typeface="Branding SemiBold" pitchFamily="2" charset="77"/>
              </a:rPr>
            </a:br>
            <a:r>
              <a:rPr lang="en-CA" sz="8000">
                <a:solidFill>
                  <a:srgbClr val="E9E642"/>
                </a:solidFill>
                <a:latin typeface="Branding Black" pitchFamily="2" charset="77"/>
              </a:rPr>
              <a:t>NOT WRITTEN YET</a:t>
            </a:r>
          </a:p>
        </p:txBody>
      </p:sp>
      <p:sp>
        <p:nvSpPr>
          <p:cNvPr id="7" name="Title 1">
            <a:extLst>
              <a:ext uri="{FF2B5EF4-FFF2-40B4-BE49-F238E27FC236}">
                <a16:creationId xmlns:a16="http://schemas.microsoft.com/office/drawing/2014/main" id="{4C9FA9C1-D2EB-6B49-BC51-88D1334EB567}"/>
              </a:ext>
            </a:extLst>
          </p:cNvPr>
          <p:cNvSpPr txBox="1">
            <a:spLocks/>
          </p:cNvSpPr>
          <p:nvPr/>
        </p:nvSpPr>
        <p:spPr>
          <a:xfrm>
            <a:off x="1299887" y="2938601"/>
            <a:ext cx="7009226"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Yes, our future will be different – but it is up to us to decide what our future will look like. We can choose a different path! </a:t>
            </a:r>
          </a:p>
          <a:p>
            <a:endParaRPr lang="en-CA" sz="2800">
              <a:solidFill>
                <a:schemeClr val="bg1"/>
              </a:solidFill>
              <a:latin typeface="Branding SemiBoldItalic" pitchFamily="2" charset="77"/>
            </a:endParaRPr>
          </a:p>
        </p:txBody>
      </p:sp>
      <p:pic>
        <p:nvPicPr>
          <p:cNvPr id="8" name="Picture 7">
            <a:extLst>
              <a:ext uri="{FF2B5EF4-FFF2-40B4-BE49-F238E27FC236}">
                <a16:creationId xmlns:a16="http://schemas.microsoft.com/office/drawing/2014/main" id="{31BD988B-7B65-FE43-96B1-20F040631ADD}"/>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40846238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B322534-F3C7-764D-9302-9DD1E545A365}"/>
              </a:ext>
            </a:extLst>
          </p:cNvPr>
          <p:cNvSpPr txBox="1">
            <a:spLocks/>
          </p:cNvSpPr>
          <p:nvPr/>
        </p:nvSpPr>
        <p:spPr>
          <a:xfrm>
            <a:off x="1299887" y="861604"/>
            <a:ext cx="8708817" cy="290532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A BETTER FUTURE </a:t>
            </a:r>
            <a:r>
              <a:rPr lang="en-CA" sz="8000">
                <a:solidFill>
                  <a:srgbClr val="E9E642"/>
                </a:solidFill>
                <a:latin typeface="Branding Black" pitchFamily="2" charset="77"/>
              </a:rPr>
              <a:t>MEANS A CHANGE </a:t>
            </a:r>
            <a:br>
              <a:rPr lang="en-CA" sz="8000">
                <a:solidFill>
                  <a:srgbClr val="E9E642"/>
                </a:solidFill>
                <a:latin typeface="Branding Black" pitchFamily="2" charset="77"/>
              </a:rPr>
            </a:br>
            <a:r>
              <a:rPr lang="en-CA" sz="8000">
                <a:solidFill>
                  <a:srgbClr val="E9E642"/>
                </a:solidFill>
                <a:latin typeface="Branding Black" pitchFamily="2" charset="77"/>
              </a:rPr>
              <a:t>OF BEHAVIOUR</a:t>
            </a:r>
          </a:p>
        </p:txBody>
      </p:sp>
      <p:sp>
        <p:nvSpPr>
          <p:cNvPr id="5" name="Title 1">
            <a:extLst>
              <a:ext uri="{FF2B5EF4-FFF2-40B4-BE49-F238E27FC236}">
                <a16:creationId xmlns:a16="http://schemas.microsoft.com/office/drawing/2014/main" id="{B9E7EA6F-CA1C-6846-8CAE-DCB13CB7FDA1}"/>
              </a:ext>
            </a:extLst>
          </p:cNvPr>
          <p:cNvSpPr txBox="1">
            <a:spLocks/>
          </p:cNvSpPr>
          <p:nvPr/>
        </p:nvSpPr>
        <p:spPr>
          <a:xfrm>
            <a:off x="1299887" y="3952393"/>
            <a:ext cx="9315104"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On a personal scale and on a societal scale – communities, cities, provinces and countries need to change behaviours.</a:t>
            </a:r>
          </a:p>
          <a:p>
            <a:endParaRPr lang="en-CA" sz="2800">
              <a:solidFill>
                <a:schemeClr val="bg1"/>
              </a:solidFill>
              <a:latin typeface="Branding SemiBoldItalic" pitchFamily="2" charset="77"/>
            </a:endParaRPr>
          </a:p>
        </p:txBody>
      </p:sp>
      <p:pic>
        <p:nvPicPr>
          <p:cNvPr id="6" name="Picture 5">
            <a:extLst>
              <a:ext uri="{FF2B5EF4-FFF2-40B4-BE49-F238E27FC236}">
                <a16:creationId xmlns:a16="http://schemas.microsoft.com/office/drawing/2014/main" id="{50BA0676-27C5-1C46-969B-75235DB75AB5}"/>
              </a:ext>
            </a:extLst>
          </p:cNvPr>
          <p:cNvPicPr>
            <a:picLocks noChangeAspect="1"/>
          </p:cNvPicPr>
          <p:nvPr/>
        </p:nvPicPr>
        <p:blipFill>
          <a:blip r:embed="rId2"/>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029747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34A2354-FF7C-3B40-84B3-2D7A2ECC6491}"/>
              </a:ext>
            </a:extLst>
          </p:cNvPr>
          <p:cNvSpPr txBox="1">
            <a:spLocks/>
          </p:cNvSpPr>
          <p:nvPr/>
        </p:nvSpPr>
        <p:spPr>
          <a:xfrm>
            <a:off x="1065639" y="753246"/>
            <a:ext cx="999378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Why is change hard?</a:t>
            </a:r>
          </a:p>
        </p:txBody>
      </p:sp>
      <p:sp>
        <p:nvSpPr>
          <p:cNvPr id="5" name="Title 1">
            <a:extLst>
              <a:ext uri="{FF2B5EF4-FFF2-40B4-BE49-F238E27FC236}">
                <a16:creationId xmlns:a16="http://schemas.microsoft.com/office/drawing/2014/main" id="{847BFFF5-7818-0E4B-A9C9-4A4B9CC3DD0F}"/>
              </a:ext>
            </a:extLst>
          </p:cNvPr>
          <p:cNvSpPr txBox="1">
            <a:spLocks/>
          </p:cNvSpPr>
          <p:nvPr/>
        </p:nvSpPr>
        <p:spPr>
          <a:xfrm>
            <a:off x="1065638" y="1709257"/>
            <a:ext cx="8803919" cy="41548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457200" indent="-457200">
              <a:spcAft>
                <a:spcPts val="2000"/>
              </a:spcAft>
              <a:buClr>
                <a:srgbClr val="E9E642"/>
              </a:buClr>
              <a:buFont typeface="Wingdings" pitchFamily="2" charset="2"/>
              <a:buChar char="Ø"/>
            </a:pPr>
            <a:r>
              <a:rPr lang="en-CA" sz="2800">
                <a:solidFill>
                  <a:schemeClr val="bg1"/>
                </a:solidFill>
                <a:latin typeface="Branding SemiBoldItalic" pitchFamily="2" charset="77"/>
              </a:rPr>
              <a:t>Loss aversion: being afraid of losing what we have, more than what we can gain</a:t>
            </a:r>
          </a:p>
          <a:p>
            <a:pPr marL="457200" indent="-457200">
              <a:spcAft>
                <a:spcPts val="2000"/>
              </a:spcAft>
              <a:buClr>
                <a:srgbClr val="E9E642"/>
              </a:buClr>
              <a:buFont typeface="Wingdings" pitchFamily="2" charset="2"/>
              <a:buChar char="Ø"/>
            </a:pPr>
            <a:r>
              <a:rPr lang="en-CA" sz="2800">
                <a:solidFill>
                  <a:schemeClr val="bg1"/>
                </a:solidFill>
                <a:latin typeface="Branding SemiBoldItalic" pitchFamily="2" charset="77"/>
              </a:rPr>
              <a:t>Knowing it will be difficult </a:t>
            </a:r>
          </a:p>
          <a:p>
            <a:pPr marL="457200" indent="-457200">
              <a:spcAft>
                <a:spcPts val="2000"/>
              </a:spcAft>
              <a:buClr>
                <a:srgbClr val="E9E642"/>
              </a:buClr>
              <a:buFont typeface="Wingdings" pitchFamily="2" charset="2"/>
              <a:buChar char="Ø"/>
            </a:pPr>
            <a:r>
              <a:rPr lang="en-CA" sz="2800">
                <a:solidFill>
                  <a:schemeClr val="bg1"/>
                </a:solidFill>
                <a:latin typeface="Branding SemiBoldItalic" pitchFamily="2" charset="77"/>
              </a:rPr>
              <a:t>Frustrating because of uncertainty around it</a:t>
            </a:r>
          </a:p>
          <a:p>
            <a:pPr marL="457200" indent="-457200">
              <a:spcAft>
                <a:spcPts val="2000"/>
              </a:spcAft>
              <a:buClr>
                <a:srgbClr val="E9E642"/>
              </a:buClr>
              <a:buFont typeface="Wingdings" pitchFamily="2" charset="2"/>
              <a:buChar char="Ø"/>
            </a:pPr>
            <a:r>
              <a:rPr lang="en-CA" sz="2800">
                <a:solidFill>
                  <a:schemeClr val="bg1"/>
                </a:solidFill>
                <a:latin typeface="Branding SemiBoldItalic" pitchFamily="2" charset="77"/>
              </a:rPr>
              <a:t>Thinking all or nothing, which is a counterproductive to reach our goal. Change is gradual and has setbacks, and that is OK!</a:t>
            </a:r>
          </a:p>
        </p:txBody>
      </p:sp>
      <p:pic>
        <p:nvPicPr>
          <p:cNvPr id="6" name="Picture 5">
            <a:extLst>
              <a:ext uri="{FF2B5EF4-FFF2-40B4-BE49-F238E27FC236}">
                <a16:creationId xmlns:a16="http://schemas.microsoft.com/office/drawing/2014/main" id="{50861CD0-BB01-A549-A0CC-88B7F78AF733}"/>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212148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455087C-3C51-CD43-BD08-EFD5AE075412}"/>
              </a:ext>
            </a:extLst>
          </p:cNvPr>
          <p:cNvSpPr txBox="1">
            <a:spLocks/>
          </p:cNvSpPr>
          <p:nvPr/>
        </p:nvSpPr>
        <p:spPr>
          <a:xfrm>
            <a:off x="1299887" y="861604"/>
            <a:ext cx="10298555" cy="51013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a:rPr>
              <a:t>REMEMBER: </a:t>
            </a:r>
            <a:br>
              <a:rPr lang="en-CA" sz="8000">
                <a:latin typeface="Branding SemiBold" pitchFamily="2" charset="77"/>
              </a:rPr>
            </a:br>
            <a:r>
              <a:rPr lang="en-CA" sz="8000">
                <a:solidFill>
                  <a:srgbClr val="E9E642"/>
                </a:solidFill>
                <a:latin typeface="Branding Black"/>
              </a:rPr>
              <a:t>CHANGE DOES HAPPEN</a:t>
            </a:r>
          </a:p>
          <a:p>
            <a:pPr>
              <a:lnSpc>
                <a:spcPts val="9600"/>
              </a:lnSpc>
            </a:pPr>
            <a:r>
              <a:rPr lang="en-CA" sz="4000">
                <a:solidFill>
                  <a:schemeClr val="bg1"/>
                </a:solidFill>
                <a:latin typeface="Branding BlackItalic" pitchFamily="2" charset="77"/>
              </a:rPr>
              <a:t>...and youth can make a difference!</a:t>
            </a:r>
          </a:p>
        </p:txBody>
      </p:sp>
      <p:pic>
        <p:nvPicPr>
          <p:cNvPr id="4" name="Picture 3">
            <a:extLst>
              <a:ext uri="{FF2B5EF4-FFF2-40B4-BE49-F238E27FC236}">
                <a16:creationId xmlns:a16="http://schemas.microsoft.com/office/drawing/2014/main" id="{2917ACCA-C71C-4940-BAAF-1454DBA2C619}"/>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8755843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137C74A-DDD0-A046-80EF-A9F3549B3A09}"/>
              </a:ext>
            </a:extLst>
          </p:cNvPr>
          <p:cNvSpPr txBox="1">
            <a:spLocks/>
          </p:cNvSpPr>
          <p:nvPr/>
        </p:nvSpPr>
        <p:spPr>
          <a:xfrm>
            <a:off x="1065639" y="451306"/>
            <a:ext cx="9993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SemiBold" pitchFamily="2" charset="77"/>
              </a:rPr>
              <a:t>Example: </a:t>
            </a:r>
            <a:r>
              <a:rPr lang="en-CA" sz="4000">
                <a:solidFill>
                  <a:schemeClr val="bg1"/>
                </a:solidFill>
                <a:latin typeface="Branding Black" pitchFamily="2" charset="77"/>
              </a:rPr>
              <a:t>Maple Spring (2012) – Quebec students protest tuition fee hikes</a:t>
            </a:r>
          </a:p>
        </p:txBody>
      </p:sp>
      <p:pic>
        <p:nvPicPr>
          <p:cNvPr id="4" name="Picture 3">
            <a:extLst>
              <a:ext uri="{FF2B5EF4-FFF2-40B4-BE49-F238E27FC236}">
                <a16:creationId xmlns:a16="http://schemas.microsoft.com/office/drawing/2014/main" id="{A7824732-3352-C640-8D7A-4FA0BD61513B}"/>
              </a:ext>
            </a:extLst>
          </p:cNvPr>
          <p:cNvPicPr>
            <a:picLocks noChangeAspect="1"/>
          </p:cNvPicPr>
          <p:nvPr/>
        </p:nvPicPr>
        <p:blipFill>
          <a:blip r:embed="rId3"/>
          <a:stretch>
            <a:fillRect/>
          </a:stretch>
        </p:blipFill>
        <p:spPr>
          <a:xfrm>
            <a:off x="0" y="1930400"/>
            <a:ext cx="12192000" cy="4927600"/>
          </a:xfrm>
          <a:prstGeom prst="rect">
            <a:avLst/>
          </a:prstGeom>
        </p:spPr>
      </p:pic>
      <p:pic>
        <p:nvPicPr>
          <p:cNvPr id="9" name="Picture 8">
            <a:extLst>
              <a:ext uri="{FF2B5EF4-FFF2-40B4-BE49-F238E27FC236}">
                <a16:creationId xmlns:a16="http://schemas.microsoft.com/office/drawing/2014/main" id="{E702C739-B191-E044-8C1D-8C0C88810349}"/>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DA20B42B-A649-4988-9087-2F3C2F66726F}"/>
              </a:ext>
            </a:extLst>
          </p:cNvPr>
          <p:cNvSpPr txBox="1">
            <a:spLocks/>
          </p:cNvSpPr>
          <p:nvPr/>
        </p:nvSpPr>
        <p:spPr>
          <a:xfrm>
            <a:off x="7473578" y="1689652"/>
            <a:ext cx="4498966" cy="185822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endParaRPr lang="en-CA" sz="4000" dirty="0">
              <a:solidFill>
                <a:schemeClr val="bg1"/>
              </a:solidFill>
              <a:latin typeface="Branding Black"/>
            </a:endParaRPr>
          </a:p>
          <a:p>
            <a:r>
              <a:rPr lang="en-CA" sz="4000" dirty="0">
                <a:solidFill>
                  <a:srgbClr val="E9E642"/>
                </a:solidFill>
                <a:latin typeface="Branding Black"/>
              </a:rPr>
              <a:t>Result: </a:t>
            </a:r>
            <a:r>
              <a:rPr lang="en-CA" sz="4000" dirty="0">
                <a:solidFill>
                  <a:schemeClr val="bg1"/>
                </a:solidFill>
                <a:latin typeface="Branding Black"/>
              </a:rPr>
              <a:t>Tuition fee hike cancelled</a:t>
            </a:r>
            <a:endParaRPr lang="en-CA" dirty="0">
              <a:solidFill>
                <a:schemeClr val="bg1"/>
              </a:solidFill>
            </a:endParaRPr>
          </a:p>
        </p:txBody>
      </p:sp>
    </p:spTree>
    <p:extLst>
      <p:ext uri="{BB962C8B-B14F-4D97-AF65-F5344CB8AC3E}">
        <p14:creationId xmlns:p14="http://schemas.microsoft.com/office/powerpoint/2010/main" val="4131773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E6E51A-2FA2-C548-A112-1F1DFF67803E}"/>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A2C698E5-B9A3-FB4C-9A1B-2639F9000FE6}"/>
              </a:ext>
            </a:extLst>
          </p:cNvPr>
          <p:cNvSpPr txBox="1">
            <a:spLocks/>
          </p:cNvSpPr>
          <p:nvPr/>
        </p:nvSpPr>
        <p:spPr>
          <a:xfrm>
            <a:off x="1521268" y="1756686"/>
            <a:ext cx="9503047" cy="284854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000"/>
              </a:lnSpc>
            </a:pPr>
            <a:r>
              <a:rPr lang="en-CA" sz="6000">
                <a:solidFill>
                  <a:srgbClr val="E9E642"/>
                </a:solidFill>
                <a:latin typeface="Branding Black"/>
              </a:rPr>
              <a:t>Solutions to climate change </a:t>
            </a:r>
            <a:r>
              <a:rPr lang="en-CA" sz="6000">
                <a:solidFill>
                  <a:schemeClr val="bg1"/>
                </a:solidFill>
                <a:latin typeface="Branding Black"/>
              </a:rPr>
              <a:t>can be nature-based or behaviour-based.</a:t>
            </a:r>
          </a:p>
        </p:txBody>
      </p:sp>
    </p:spTree>
    <p:extLst>
      <p:ext uri="{BB962C8B-B14F-4D97-AF65-F5344CB8AC3E}">
        <p14:creationId xmlns:p14="http://schemas.microsoft.com/office/powerpoint/2010/main" val="15053978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350BDC-557A-0949-9D99-EF7E2FEDEEA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3058B3AB-74DE-5145-95C2-2AAE88026083}"/>
              </a:ext>
            </a:extLst>
          </p:cNvPr>
          <p:cNvSpPr txBox="1"/>
          <p:nvPr/>
        </p:nvSpPr>
        <p:spPr>
          <a:xfrm rot="16200000">
            <a:off x="10495724" y="2850232"/>
            <a:ext cx="2882348" cy="276999"/>
          </a:xfrm>
          <a:prstGeom prst="rect">
            <a:avLst/>
          </a:prstGeom>
          <a:noFill/>
        </p:spPr>
        <p:txBody>
          <a:bodyPr wrap="square" rtlCol="0">
            <a:spAutoFit/>
          </a:bodyPr>
          <a:lstStyle/>
          <a:p>
            <a:r>
              <a:rPr lang="en-US" sz="1200" cap="all">
                <a:solidFill>
                  <a:schemeClr val="bg1"/>
                </a:solidFill>
                <a:latin typeface="Branding MediumItalic" pitchFamily="2" charset="77"/>
              </a:rPr>
              <a:t>PHOTO © MANUEL ELIAS</a:t>
            </a:r>
            <a:endParaRPr lang="en-CA" sz="1200">
              <a:solidFill>
                <a:schemeClr val="bg1"/>
              </a:solidFill>
              <a:latin typeface="Branding MediumItalic" pitchFamily="2" charset="77"/>
            </a:endParaRPr>
          </a:p>
        </p:txBody>
      </p:sp>
      <p:pic>
        <p:nvPicPr>
          <p:cNvPr id="10" name="Picture 9">
            <a:extLst>
              <a:ext uri="{FF2B5EF4-FFF2-40B4-BE49-F238E27FC236}">
                <a16:creationId xmlns:a16="http://schemas.microsoft.com/office/drawing/2014/main" id="{C38C71EB-658D-C74B-8F3F-E5926E00E7DF}"/>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6" name="Title 1">
            <a:extLst>
              <a:ext uri="{FF2B5EF4-FFF2-40B4-BE49-F238E27FC236}">
                <a16:creationId xmlns:a16="http://schemas.microsoft.com/office/drawing/2014/main" id="{FD386110-9A87-49AD-82FD-D3099A72D0E6}"/>
              </a:ext>
            </a:extLst>
          </p:cNvPr>
          <p:cNvSpPr txBox="1">
            <a:spLocks/>
          </p:cNvSpPr>
          <p:nvPr/>
        </p:nvSpPr>
        <p:spPr>
          <a:xfrm>
            <a:off x="5953536" y="451306"/>
            <a:ext cx="5543794" cy="355416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a:solidFill>
                  <a:srgbClr val="E9E642"/>
                </a:solidFill>
                <a:latin typeface="Branding Black"/>
              </a:rPr>
              <a:t>Autumn Peltier</a:t>
            </a:r>
            <a:r>
              <a:rPr lang="en-CA" sz="4000" dirty="0">
                <a:solidFill>
                  <a:schemeClr val="bg1"/>
                </a:solidFill>
                <a:latin typeface="Branding Black"/>
              </a:rPr>
              <a:t>, 13</a:t>
            </a:r>
          </a:p>
          <a:p>
            <a:endParaRPr lang="en-CA" sz="4000" dirty="0">
              <a:solidFill>
                <a:schemeClr val="bg1"/>
              </a:solidFill>
              <a:latin typeface="Branding Black"/>
            </a:endParaRPr>
          </a:p>
          <a:p>
            <a:r>
              <a:rPr lang="en-CA" sz="4000" dirty="0">
                <a:solidFill>
                  <a:srgbClr val="E9E642"/>
                </a:solidFill>
                <a:latin typeface="Branding Black"/>
              </a:rPr>
              <a:t>Result: </a:t>
            </a:r>
            <a:r>
              <a:rPr lang="en-CA" sz="4000" dirty="0">
                <a:solidFill>
                  <a:schemeClr val="bg1"/>
                </a:solidFill>
                <a:latin typeface="Branding Black"/>
              </a:rPr>
              <a:t>New fund created to protect water for First Nations communities</a:t>
            </a:r>
            <a:endParaRPr lang="en-CA" dirty="0">
              <a:solidFill>
                <a:schemeClr val="bg1"/>
              </a:solidFill>
            </a:endParaRPr>
          </a:p>
        </p:txBody>
      </p:sp>
    </p:spTree>
    <p:extLst>
      <p:ext uri="{BB962C8B-B14F-4D97-AF65-F5344CB8AC3E}">
        <p14:creationId xmlns:p14="http://schemas.microsoft.com/office/powerpoint/2010/main" val="27261410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05B60A-2387-A74F-9E5F-240CC629F54D}"/>
              </a:ext>
            </a:extLst>
          </p:cNvPr>
          <p:cNvPicPr>
            <a:picLocks noChangeAspect="1"/>
          </p:cNvPicPr>
          <p:nvPr/>
        </p:nvPicPr>
        <p:blipFill>
          <a:blip r:embed="rId3"/>
          <a:stretch>
            <a:fillRect/>
          </a:stretch>
        </p:blipFill>
        <p:spPr>
          <a:xfrm>
            <a:off x="0" y="1930400"/>
            <a:ext cx="12192000" cy="4927600"/>
          </a:xfrm>
          <a:prstGeom prst="rect">
            <a:avLst/>
          </a:prstGeom>
        </p:spPr>
      </p:pic>
      <p:sp>
        <p:nvSpPr>
          <p:cNvPr id="7" name="TextBox 6">
            <a:extLst>
              <a:ext uri="{FF2B5EF4-FFF2-40B4-BE49-F238E27FC236}">
                <a16:creationId xmlns:a16="http://schemas.microsoft.com/office/drawing/2014/main" id="{863FF444-7FA3-8C40-B620-C061B38E75D1}"/>
              </a:ext>
            </a:extLst>
          </p:cNvPr>
          <p:cNvSpPr txBox="1"/>
          <p:nvPr/>
        </p:nvSpPr>
        <p:spPr>
          <a:xfrm>
            <a:off x="6828395" y="1552188"/>
            <a:ext cx="5194991" cy="276999"/>
          </a:xfrm>
          <a:prstGeom prst="rect">
            <a:avLst/>
          </a:prstGeom>
          <a:noFill/>
        </p:spPr>
        <p:txBody>
          <a:bodyPr wrap="square" rtlCol="0">
            <a:spAutoFit/>
          </a:bodyPr>
          <a:lstStyle/>
          <a:p>
            <a:pPr algn="r"/>
            <a:r>
              <a:rPr lang="en-US" sz="1200" cap="all">
                <a:solidFill>
                  <a:schemeClr val="bg1"/>
                </a:solidFill>
                <a:latin typeface="Branding MediumItalic" pitchFamily="2" charset="77"/>
              </a:rPr>
              <a:t>PHOTOS © MICHAEL CAMPANELL/KATE MUNSCH</a:t>
            </a:r>
            <a:endParaRPr lang="en-CA" sz="1200">
              <a:solidFill>
                <a:schemeClr val="bg1"/>
              </a:solidFill>
              <a:latin typeface="Branding MediumItalic" pitchFamily="2" charset="77"/>
            </a:endParaRPr>
          </a:p>
        </p:txBody>
      </p:sp>
      <p:pic>
        <p:nvPicPr>
          <p:cNvPr id="9" name="Picture 8">
            <a:extLst>
              <a:ext uri="{FF2B5EF4-FFF2-40B4-BE49-F238E27FC236}">
                <a16:creationId xmlns:a16="http://schemas.microsoft.com/office/drawing/2014/main" id="{3C9576A5-CA53-FA45-8ED6-EA7326113813}"/>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10" name="Title 1">
            <a:extLst>
              <a:ext uri="{FF2B5EF4-FFF2-40B4-BE49-F238E27FC236}">
                <a16:creationId xmlns:a16="http://schemas.microsoft.com/office/drawing/2014/main" id="{71C9744B-13B1-41B1-8017-7DB781D61895}"/>
              </a:ext>
            </a:extLst>
          </p:cNvPr>
          <p:cNvSpPr txBox="1">
            <a:spLocks/>
          </p:cNvSpPr>
          <p:nvPr/>
        </p:nvSpPr>
        <p:spPr>
          <a:xfrm>
            <a:off x="1048705" y="366639"/>
            <a:ext cx="10669161"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a:solidFill>
                  <a:srgbClr val="E9E642"/>
                </a:solidFill>
                <a:latin typeface="Branding Black"/>
              </a:rPr>
              <a:t>Greta Thunberg</a:t>
            </a:r>
            <a:r>
              <a:rPr lang="en-CA" sz="4000" dirty="0">
                <a:solidFill>
                  <a:schemeClr val="bg1"/>
                </a:solidFill>
                <a:latin typeface="Branding Black"/>
              </a:rPr>
              <a:t>, 17</a:t>
            </a:r>
          </a:p>
          <a:p>
            <a:endParaRPr lang="en-CA" sz="1200" dirty="0">
              <a:solidFill>
                <a:schemeClr val="bg1"/>
              </a:solidFill>
              <a:latin typeface="Branding Black"/>
            </a:endParaRPr>
          </a:p>
          <a:p>
            <a:r>
              <a:rPr lang="en-CA" sz="4000" dirty="0">
                <a:solidFill>
                  <a:srgbClr val="E9E642"/>
                </a:solidFill>
                <a:latin typeface="Branding Black"/>
              </a:rPr>
              <a:t>Result: </a:t>
            </a:r>
            <a:r>
              <a:rPr lang="en-CA" sz="4000" dirty="0">
                <a:solidFill>
                  <a:schemeClr val="bg1"/>
                </a:solidFill>
                <a:latin typeface="Branding Black"/>
              </a:rPr>
              <a:t>Climate strikes in 160+ countries</a:t>
            </a:r>
          </a:p>
        </p:txBody>
      </p:sp>
    </p:spTree>
    <p:extLst>
      <p:ext uri="{BB962C8B-B14F-4D97-AF65-F5344CB8AC3E}">
        <p14:creationId xmlns:p14="http://schemas.microsoft.com/office/powerpoint/2010/main" val="17104289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13BB85-1F53-3243-9217-98435B4D02FE}"/>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B2B1B06-2FBA-6343-91DB-733C754EFDEE}"/>
              </a:ext>
            </a:extLst>
          </p:cNvPr>
          <p:cNvSpPr txBox="1">
            <a:spLocks/>
          </p:cNvSpPr>
          <p:nvPr/>
        </p:nvSpPr>
        <p:spPr>
          <a:xfrm>
            <a:off x="1065639" y="859868"/>
            <a:ext cx="6473297"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Emma </a:t>
            </a:r>
            <a:r>
              <a:rPr lang="en-CA" sz="4000" err="1">
                <a:solidFill>
                  <a:srgbClr val="E9E642"/>
                </a:solidFill>
                <a:latin typeface="Branding Black" pitchFamily="2" charset="77"/>
              </a:rPr>
              <a:t>Marnik</a:t>
            </a:r>
            <a:r>
              <a:rPr lang="en-CA" sz="4000">
                <a:solidFill>
                  <a:srgbClr val="E9E642"/>
                </a:solidFill>
                <a:latin typeface="Branding Black" pitchFamily="2" charset="77"/>
              </a:rPr>
              <a:t>, </a:t>
            </a:r>
            <a:r>
              <a:rPr lang="en-CA" sz="4000">
                <a:solidFill>
                  <a:schemeClr val="bg1"/>
                </a:solidFill>
                <a:latin typeface="Branding Black" pitchFamily="2" charset="77"/>
              </a:rPr>
              <a:t>17</a:t>
            </a:r>
          </a:p>
          <a:p>
            <a:r>
              <a:rPr lang="en-CA" sz="4000" b="0">
                <a:solidFill>
                  <a:schemeClr val="bg1"/>
                </a:solidFill>
                <a:latin typeface="Branding MediumItalic" pitchFamily="2" charset="77"/>
              </a:rPr>
              <a:t>Whitehorse, Yukon</a:t>
            </a:r>
          </a:p>
        </p:txBody>
      </p:sp>
      <p:pic>
        <p:nvPicPr>
          <p:cNvPr id="7" name="Picture 6">
            <a:extLst>
              <a:ext uri="{FF2B5EF4-FFF2-40B4-BE49-F238E27FC236}">
                <a16:creationId xmlns:a16="http://schemas.microsoft.com/office/drawing/2014/main" id="{1C10E091-F21F-F241-BAD1-CF65CEF75896}"/>
              </a:ext>
            </a:extLst>
          </p:cNvPr>
          <p:cNvPicPr>
            <a:picLocks noChangeAspect="1"/>
          </p:cNvPicPr>
          <p:nvPr/>
        </p:nvPicPr>
        <p:blipFill>
          <a:blip r:embed="rId4"/>
          <a:stretch>
            <a:fillRect/>
          </a:stretch>
        </p:blipFill>
        <p:spPr>
          <a:xfrm>
            <a:off x="1172590" y="5962918"/>
            <a:ext cx="1093989" cy="895082"/>
          </a:xfrm>
          <a:prstGeom prst="rect">
            <a:avLst/>
          </a:prstGeom>
        </p:spPr>
      </p:pic>
      <p:sp>
        <p:nvSpPr>
          <p:cNvPr id="5" name="Title 1">
            <a:extLst>
              <a:ext uri="{FF2B5EF4-FFF2-40B4-BE49-F238E27FC236}">
                <a16:creationId xmlns:a16="http://schemas.microsoft.com/office/drawing/2014/main" id="{AAC81614-63FE-4851-9444-501B0CB2EED4}"/>
              </a:ext>
            </a:extLst>
          </p:cNvPr>
          <p:cNvSpPr txBox="1">
            <a:spLocks/>
          </p:cNvSpPr>
          <p:nvPr/>
        </p:nvSpPr>
        <p:spPr>
          <a:xfrm>
            <a:off x="1065639" y="2515256"/>
            <a:ext cx="11126361"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a:solidFill>
                  <a:srgbClr val="E9E642"/>
                </a:solidFill>
                <a:latin typeface="Branding Black" pitchFamily="2" charset="77"/>
              </a:rPr>
              <a:t>Result: </a:t>
            </a:r>
            <a:r>
              <a:rPr lang="en-CA" sz="4000" dirty="0">
                <a:solidFill>
                  <a:schemeClr val="bg1"/>
                </a:solidFill>
                <a:latin typeface="Branding Black" pitchFamily="2" charset="77"/>
              </a:rPr>
              <a:t>Whitehorse declares a climate emergency</a:t>
            </a:r>
          </a:p>
        </p:txBody>
      </p:sp>
    </p:spTree>
    <p:extLst>
      <p:ext uri="{BB962C8B-B14F-4D97-AF65-F5344CB8AC3E}">
        <p14:creationId xmlns:p14="http://schemas.microsoft.com/office/powerpoint/2010/main" val="16491315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DB6AD7-DEB7-624A-AB19-7047C3E5E45E}"/>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667A4BEB-4E83-3C42-A6E6-9916F7A15104}"/>
              </a:ext>
            </a:extLst>
          </p:cNvPr>
          <p:cNvSpPr txBox="1">
            <a:spLocks/>
          </p:cNvSpPr>
          <p:nvPr/>
        </p:nvSpPr>
        <p:spPr>
          <a:xfrm>
            <a:off x="6034392" y="2455205"/>
            <a:ext cx="5317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Chase Cardinal, </a:t>
            </a:r>
            <a:r>
              <a:rPr lang="en-CA" sz="4000">
                <a:solidFill>
                  <a:schemeClr val="bg1"/>
                </a:solidFill>
                <a:latin typeface="Branding Black" pitchFamily="2" charset="77"/>
              </a:rPr>
              <a:t>19</a:t>
            </a:r>
          </a:p>
          <a:p>
            <a:r>
              <a:rPr lang="en-CA" sz="4000" b="0">
                <a:solidFill>
                  <a:schemeClr val="bg1"/>
                </a:solidFill>
                <a:latin typeface="Branding MediumItalic" pitchFamily="2" charset="77"/>
              </a:rPr>
              <a:t>Calgary, Alberta</a:t>
            </a:r>
          </a:p>
        </p:txBody>
      </p:sp>
      <p:pic>
        <p:nvPicPr>
          <p:cNvPr id="7" name="Picture 6">
            <a:extLst>
              <a:ext uri="{FF2B5EF4-FFF2-40B4-BE49-F238E27FC236}">
                <a16:creationId xmlns:a16="http://schemas.microsoft.com/office/drawing/2014/main" id="{1E843F4A-BAF3-2746-B07F-CF2AF4911235}"/>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2E489676-DC75-4E7F-A57F-95F36BF352D5}"/>
              </a:ext>
            </a:extLst>
          </p:cNvPr>
          <p:cNvSpPr txBox="1">
            <a:spLocks/>
          </p:cNvSpPr>
          <p:nvPr/>
        </p:nvSpPr>
        <p:spPr>
          <a:xfrm>
            <a:off x="6096000" y="3860672"/>
            <a:ext cx="5317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b="0" dirty="0">
                <a:solidFill>
                  <a:srgbClr val="E9E642"/>
                </a:solidFill>
                <a:latin typeface="Branding Black" pitchFamily="2" charset="77"/>
              </a:rPr>
              <a:t>Result: </a:t>
            </a:r>
            <a:r>
              <a:rPr lang="en-CA" sz="4000" b="0" dirty="0">
                <a:solidFill>
                  <a:schemeClr val="bg1"/>
                </a:solidFill>
                <a:latin typeface="Branding Black" pitchFamily="2" charset="77"/>
              </a:rPr>
              <a:t>Climate strikes grew to thousands of supporters</a:t>
            </a:r>
            <a:endParaRPr lang="en-CA" sz="4000" b="0" dirty="0">
              <a:solidFill>
                <a:schemeClr val="bg1"/>
              </a:solidFill>
              <a:latin typeface="Branding MediumItalic" pitchFamily="2" charset="77"/>
            </a:endParaRPr>
          </a:p>
        </p:txBody>
      </p:sp>
    </p:spTree>
    <p:extLst>
      <p:ext uri="{BB962C8B-B14F-4D97-AF65-F5344CB8AC3E}">
        <p14:creationId xmlns:p14="http://schemas.microsoft.com/office/powerpoint/2010/main" val="42733630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4B70FF-71DC-5844-A390-24CB17E05426}"/>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65B91ABD-F000-BB4D-B4D5-32F46EF502D2}"/>
              </a:ext>
            </a:extLst>
          </p:cNvPr>
          <p:cNvSpPr txBox="1">
            <a:spLocks/>
          </p:cNvSpPr>
          <p:nvPr/>
        </p:nvSpPr>
        <p:spPr>
          <a:xfrm>
            <a:off x="6034392" y="1615926"/>
            <a:ext cx="5317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err="1">
                <a:solidFill>
                  <a:srgbClr val="E9E642"/>
                </a:solidFill>
                <a:latin typeface="Branding Black" pitchFamily="2" charset="77"/>
              </a:rPr>
              <a:t>Savi</a:t>
            </a:r>
            <a:r>
              <a:rPr lang="en-CA" sz="4000">
                <a:solidFill>
                  <a:srgbClr val="E9E642"/>
                </a:solidFill>
                <a:latin typeface="Branding Black" pitchFamily="2" charset="77"/>
              </a:rPr>
              <a:t> </a:t>
            </a:r>
            <a:r>
              <a:rPr lang="en-CA" sz="4000" err="1">
                <a:solidFill>
                  <a:srgbClr val="E9E642"/>
                </a:solidFill>
                <a:latin typeface="Branding Black" pitchFamily="2" charset="77"/>
              </a:rPr>
              <a:t>Gellatly</a:t>
            </a:r>
            <a:r>
              <a:rPr lang="en-CA" sz="4000">
                <a:solidFill>
                  <a:srgbClr val="E9E642"/>
                </a:solidFill>
                <a:latin typeface="Branding Black" pitchFamily="2" charset="77"/>
              </a:rPr>
              <a:t>-Ladd, </a:t>
            </a:r>
            <a:r>
              <a:rPr lang="en-CA" sz="4000">
                <a:solidFill>
                  <a:schemeClr val="bg1"/>
                </a:solidFill>
                <a:latin typeface="Branding Black" pitchFamily="2" charset="77"/>
              </a:rPr>
              <a:t>17</a:t>
            </a:r>
          </a:p>
          <a:p>
            <a:r>
              <a:rPr lang="en-CA" sz="4000" b="0">
                <a:solidFill>
                  <a:schemeClr val="bg1"/>
                </a:solidFill>
                <a:latin typeface="Branding MediumItalic" pitchFamily="2" charset="77"/>
              </a:rPr>
              <a:t>Toronto, Ontario</a:t>
            </a:r>
          </a:p>
        </p:txBody>
      </p:sp>
      <p:pic>
        <p:nvPicPr>
          <p:cNvPr id="7" name="Picture 6">
            <a:extLst>
              <a:ext uri="{FF2B5EF4-FFF2-40B4-BE49-F238E27FC236}">
                <a16:creationId xmlns:a16="http://schemas.microsoft.com/office/drawing/2014/main" id="{E88FAE11-DFCC-EC42-A0FF-9397DD8DFEE4}"/>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307621B6-9C5F-42F3-80B9-347827DA17D5}"/>
              </a:ext>
            </a:extLst>
          </p:cNvPr>
          <p:cNvSpPr txBox="1">
            <a:spLocks/>
          </p:cNvSpPr>
          <p:nvPr/>
        </p:nvSpPr>
        <p:spPr>
          <a:xfrm>
            <a:off x="6096000" y="3120578"/>
            <a:ext cx="5317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a:solidFill>
                  <a:srgbClr val="E9E642"/>
                </a:solidFill>
                <a:latin typeface="Branding Black" pitchFamily="2" charset="77"/>
              </a:rPr>
              <a:t>Result: </a:t>
            </a:r>
            <a:r>
              <a:rPr lang="en-CA" sz="4000" dirty="0">
                <a:solidFill>
                  <a:schemeClr val="bg1"/>
                </a:solidFill>
                <a:latin typeface="Branding Black" pitchFamily="2" charset="77"/>
              </a:rPr>
              <a:t>Brought hundreds of people into the climate movement</a:t>
            </a:r>
            <a:endParaRPr lang="en-CA" sz="4000" b="0" dirty="0">
              <a:solidFill>
                <a:schemeClr val="bg1"/>
              </a:solidFill>
              <a:latin typeface="Branding MediumItalic" pitchFamily="2" charset="77"/>
            </a:endParaRPr>
          </a:p>
        </p:txBody>
      </p:sp>
    </p:spTree>
    <p:extLst>
      <p:ext uri="{BB962C8B-B14F-4D97-AF65-F5344CB8AC3E}">
        <p14:creationId xmlns:p14="http://schemas.microsoft.com/office/powerpoint/2010/main" val="22551412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457CAC-514C-EA4E-A24C-522DC8C0474F}"/>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6755BE38-D51E-CB43-8E68-76980FD0A7BC}"/>
              </a:ext>
            </a:extLst>
          </p:cNvPr>
          <p:cNvSpPr txBox="1">
            <a:spLocks/>
          </p:cNvSpPr>
          <p:nvPr/>
        </p:nvSpPr>
        <p:spPr>
          <a:xfrm>
            <a:off x="1299887" y="861604"/>
            <a:ext cx="7717653" cy="203925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WHAT CAN </a:t>
            </a:r>
          </a:p>
          <a:p>
            <a:pPr>
              <a:lnSpc>
                <a:spcPts val="7200"/>
              </a:lnSpc>
            </a:pPr>
            <a:r>
              <a:rPr lang="en-CA" sz="8000">
                <a:solidFill>
                  <a:schemeClr val="bg1"/>
                </a:solidFill>
                <a:latin typeface="Branding SemiBold"/>
              </a:rPr>
              <a:t>I DO ABOUT IT?</a:t>
            </a:r>
          </a:p>
        </p:txBody>
      </p:sp>
      <p:sp>
        <p:nvSpPr>
          <p:cNvPr id="4" name="Title 1">
            <a:extLst>
              <a:ext uri="{FF2B5EF4-FFF2-40B4-BE49-F238E27FC236}">
                <a16:creationId xmlns:a16="http://schemas.microsoft.com/office/drawing/2014/main" id="{B345BCAB-957B-EC46-B970-7BE7021D508A}"/>
              </a:ext>
            </a:extLst>
          </p:cNvPr>
          <p:cNvSpPr txBox="1">
            <a:spLocks/>
          </p:cNvSpPr>
          <p:nvPr/>
        </p:nvSpPr>
        <p:spPr>
          <a:xfrm>
            <a:off x="1299887" y="2932139"/>
            <a:ext cx="7717653" cy="203925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rgbClr val="E9E642"/>
                </a:solidFill>
                <a:latin typeface="Branding Black" pitchFamily="2" charset="77"/>
              </a:rPr>
              <a:t>LET’S TALK</a:t>
            </a:r>
          </a:p>
          <a:p>
            <a:pPr>
              <a:lnSpc>
                <a:spcPts val="7200"/>
              </a:lnSpc>
            </a:pPr>
            <a:r>
              <a:rPr lang="en-CA" sz="8000">
                <a:solidFill>
                  <a:srgbClr val="E9E642"/>
                </a:solidFill>
                <a:latin typeface="Branding Black" pitchFamily="2" charset="77"/>
              </a:rPr>
              <a:t>SOLUTIONS!</a:t>
            </a:r>
          </a:p>
        </p:txBody>
      </p:sp>
    </p:spTree>
    <p:extLst>
      <p:ext uri="{BB962C8B-B14F-4D97-AF65-F5344CB8AC3E}">
        <p14:creationId xmlns:p14="http://schemas.microsoft.com/office/powerpoint/2010/main" val="347069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FEC7F4A-33D7-B248-B911-F1A5B91B3333}"/>
              </a:ext>
            </a:extLst>
          </p:cNvPr>
          <p:cNvPicPr>
            <a:picLocks noChangeAspect="1"/>
          </p:cNvPicPr>
          <p:nvPr/>
        </p:nvPicPr>
        <p:blipFill>
          <a:blip r:embed="rId3"/>
          <a:stretch>
            <a:fillRect/>
          </a:stretch>
        </p:blipFill>
        <p:spPr>
          <a:xfrm>
            <a:off x="0" y="3200400"/>
            <a:ext cx="4064000" cy="3657600"/>
          </a:xfrm>
          <a:prstGeom prst="rect">
            <a:avLst/>
          </a:prstGeom>
        </p:spPr>
      </p:pic>
      <p:pic>
        <p:nvPicPr>
          <p:cNvPr id="26" name="Picture 25">
            <a:extLst>
              <a:ext uri="{FF2B5EF4-FFF2-40B4-BE49-F238E27FC236}">
                <a16:creationId xmlns:a16="http://schemas.microsoft.com/office/drawing/2014/main" id="{6F83BAAD-8048-7E48-89D7-55263B6097C5}"/>
              </a:ext>
            </a:extLst>
          </p:cNvPr>
          <p:cNvPicPr>
            <a:picLocks noChangeAspect="1"/>
          </p:cNvPicPr>
          <p:nvPr/>
        </p:nvPicPr>
        <p:blipFill>
          <a:blip r:embed="rId4"/>
          <a:stretch>
            <a:fillRect/>
          </a:stretch>
        </p:blipFill>
        <p:spPr>
          <a:xfrm>
            <a:off x="4064000" y="3200400"/>
            <a:ext cx="4064000" cy="3657600"/>
          </a:xfrm>
          <a:prstGeom prst="rect">
            <a:avLst/>
          </a:prstGeom>
        </p:spPr>
      </p:pic>
      <p:pic>
        <p:nvPicPr>
          <p:cNvPr id="28" name="Picture 27">
            <a:extLst>
              <a:ext uri="{FF2B5EF4-FFF2-40B4-BE49-F238E27FC236}">
                <a16:creationId xmlns:a16="http://schemas.microsoft.com/office/drawing/2014/main" id="{2CAAC499-8F0B-024D-804B-3DCB8DB4D052}"/>
              </a:ext>
            </a:extLst>
          </p:cNvPr>
          <p:cNvPicPr>
            <a:picLocks noChangeAspect="1"/>
          </p:cNvPicPr>
          <p:nvPr/>
        </p:nvPicPr>
        <p:blipFill>
          <a:blip r:embed="rId5"/>
          <a:stretch>
            <a:fillRect/>
          </a:stretch>
        </p:blipFill>
        <p:spPr>
          <a:xfrm>
            <a:off x="8128000" y="3196704"/>
            <a:ext cx="4064000" cy="3657600"/>
          </a:xfrm>
          <a:prstGeom prst="rect">
            <a:avLst/>
          </a:prstGeom>
        </p:spPr>
      </p:pic>
      <p:pic>
        <p:nvPicPr>
          <p:cNvPr id="24" name="Picture 11" descr="Shape, rectangle&#10;&#10;Description automatically generated">
            <a:extLst>
              <a:ext uri="{FF2B5EF4-FFF2-40B4-BE49-F238E27FC236}">
                <a16:creationId xmlns:a16="http://schemas.microsoft.com/office/drawing/2014/main" id="{77FFB3C2-DD0E-E742-A4EB-05264889C31D}"/>
              </a:ext>
            </a:extLst>
          </p:cNvPr>
          <p:cNvPicPr>
            <a:picLocks noChangeAspect="1"/>
          </p:cNvPicPr>
          <p:nvPr/>
        </p:nvPicPr>
        <p:blipFill>
          <a:blip r:embed="rId6"/>
          <a:stretch>
            <a:fillRect/>
          </a:stretch>
        </p:blipFill>
        <p:spPr>
          <a:xfrm>
            <a:off x="0" y="2620063"/>
            <a:ext cx="12192000" cy="628455"/>
          </a:xfrm>
          <a:prstGeom prst="rect">
            <a:avLst/>
          </a:prstGeom>
        </p:spPr>
      </p:pic>
      <p:pic>
        <p:nvPicPr>
          <p:cNvPr id="3" name="Picture 2">
            <a:extLst>
              <a:ext uri="{FF2B5EF4-FFF2-40B4-BE49-F238E27FC236}">
                <a16:creationId xmlns:a16="http://schemas.microsoft.com/office/drawing/2014/main" id="{DE960F75-A701-074E-AA0E-55FD982DC164}"/>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4" name="Title 1">
            <a:extLst>
              <a:ext uri="{FF2B5EF4-FFF2-40B4-BE49-F238E27FC236}">
                <a16:creationId xmlns:a16="http://schemas.microsoft.com/office/drawing/2014/main" id="{A6F50A96-5F80-5D46-A142-5DD22BE9074B}"/>
              </a:ext>
            </a:extLst>
          </p:cNvPr>
          <p:cNvSpPr txBox="1">
            <a:spLocks/>
          </p:cNvSpPr>
          <p:nvPr/>
        </p:nvSpPr>
        <p:spPr>
          <a:xfrm>
            <a:off x="1299887" y="598847"/>
            <a:ext cx="9293569" cy="1829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5400">
                <a:solidFill>
                  <a:schemeClr val="bg1"/>
                </a:solidFill>
                <a:latin typeface="Branding BoldItalic" pitchFamily="2" charset="77"/>
              </a:rPr>
              <a:t>Take action…</a:t>
            </a:r>
          </a:p>
          <a:p>
            <a:pPr>
              <a:lnSpc>
                <a:spcPts val="6600"/>
              </a:lnSpc>
            </a:pPr>
            <a:r>
              <a:rPr lang="en-CA" sz="8000">
                <a:solidFill>
                  <a:srgbClr val="E9E642"/>
                </a:solidFill>
                <a:latin typeface="Branding Black" pitchFamily="2" charset="77"/>
              </a:rPr>
              <a:t>IN YOUR SCHOOL</a:t>
            </a:r>
          </a:p>
        </p:txBody>
      </p:sp>
      <p:sp>
        <p:nvSpPr>
          <p:cNvPr id="6" name="Title 1">
            <a:extLst>
              <a:ext uri="{FF2B5EF4-FFF2-40B4-BE49-F238E27FC236}">
                <a16:creationId xmlns:a16="http://schemas.microsoft.com/office/drawing/2014/main" id="{9A405BD4-7354-41F1-9E76-1288E8BC9D7B}"/>
              </a:ext>
            </a:extLst>
          </p:cNvPr>
          <p:cNvSpPr txBox="1">
            <a:spLocks/>
          </p:cNvSpPr>
          <p:nvPr/>
        </p:nvSpPr>
        <p:spPr>
          <a:xfrm>
            <a:off x="224121" y="4854300"/>
            <a:ext cx="9293569"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endParaRPr lang="en-CA" sz="1900">
              <a:solidFill>
                <a:schemeClr val="bg1"/>
              </a:solidFill>
              <a:latin typeface="Branding SemiBold"/>
              <a:cs typeface="Calibri"/>
            </a:endParaRPr>
          </a:p>
        </p:txBody>
      </p:sp>
      <p:sp>
        <p:nvSpPr>
          <p:cNvPr id="8" name="Title 1">
            <a:extLst>
              <a:ext uri="{FF2B5EF4-FFF2-40B4-BE49-F238E27FC236}">
                <a16:creationId xmlns:a16="http://schemas.microsoft.com/office/drawing/2014/main" id="{A07335F0-5719-4436-AA21-C2F98852E1F2}"/>
              </a:ext>
            </a:extLst>
          </p:cNvPr>
          <p:cNvSpPr txBox="1">
            <a:spLocks/>
          </p:cNvSpPr>
          <p:nvPr/>
        </p:nvSpPr>
        <p:spPr>
          <a:xfrm>
            <a:off x="4435757" y="4869242"/>
            <a:ext cx="9293569"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endParaRPr lang="en-CA" sz="1900">
              <a:solidFill>
                <a:schemeClr val="bg1"/>
              </a:solidFill>
              <a:latin typeface="Branding SemiBold"/>
              <a:cs typeface="Calibri"/>
            </a:endParaRPr>
          </a:p>
        </p:txBody>
      </p:sp>
      <p:sp>
        <p:nvSpPr>
          <p:cNvPr id="10" name="Title 1">
            <a:extLst>
              <a:ext uri="{FF2B5EF4-FFF2-40B4-BE49-F238E27FC236}">
                <a16:creationId xmlns:a16="http://schemas.microsoft.com/office/drawing/2014/main" id="{F2541B76-5E1D-4BF6-9E80-2BA71CBE9AA0}"/>
              </a:ext>
            </a:extLst>
          </p:cNvPr>
          <p:cNvSpPr txBox="1">
            <a:spLocks/>
          </p:cNvSpPr>
          <p:nvPr/>
        </p:nvSpPr>
        <p:spPr>
          <a:xfrm>
            <a:off x="8292504" y="4869241"/>
            <a:ext cx="9293569"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endParaRPr lang="en-CA" sz="1900">
              <a:solidFill>
                <a:schemeClr val="bg1"/>
              </a:solidFill>
              <a:latin typeface="Branding SemiBold"/>
              <a:cs typeface="Calibri"/>
            </a:endParaRPr>
          </a:p>
        </p:txBody>
      </p:sp>
      <p:sp>
        <p:nvSpPr>
          <p:cNvPr id="16" name="Title 1">
            <a:extLst>
              <a:ext uri="{FF2B5EF4-FFF2-40B4-BE49-F238E27FC236}">
                <a16:creationId xmlns:a16="http://schemas.microsoft.com/office/drawing/2014/main" id="{F3B5687E-9FDF-B947-A892-0F898B2BC229}"/>
              </a:ext>
            </a:extLst>
          </p:cNvPr>
          <p:cNvSpPr txBox="1">
            <a:spLocks/>
          </p:cNvSpPr>
          <p:nvPr/>
        </p:nvSpPr>
        <p:spPr>
          <a:xfrm>
            <a:off x="2462" y="2766431"/>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Advocate for </a:t>
            </a:r>
            <a:r>
              <a:rPr lang="en-CA" sz="1800">
                <a:solidFill>
                  <a:srgbClr val="E9E642"/>
                </a:solidFill>
                <a:latin typeface="Branding BlackItalic" pitchFamily="2" charset="77"/>
                <a:cs typeface="Calibri"/>
              </a:rPr>
              <a:t>curriculum changes</a:t>
            </a:r>
            <a:endParaRPr lang="en-CA" sz="1800">
              <a:solidFill>
                <a:srgbClr val="E9E642"/>
              </a:solidFill>
              <a:latin typeface="Branding BlackItalic" pitchFamily="2" charset="77"/>
            </a:endParaRPr>
          </a:p>
        </p:txBody>
      </p:sp>
      <p:sp>
        <p:nvSpPr>
          <p:cNvPr id="17" name="Title 1">
            <a:extLst>
              <a:ext uri="{FF2B5EF4-FFF2-40B4-BE49-F238E27FC236}">
                <a16:creationId xmlns:a16="http://schemas.microsoft.com/office/drawing/2014/main" id="{5343975D-F9CB-D74D-B58C-19EAF6C8214C}"/>
              </a:ext>
            </a:extLst>
          </p:cNvPr>
          <p:cNvSpPr txBox="1">
            <a:spLocks/>
          </p:cNvSpPr>
          <p:nvPr/>
        </p:nvSpPr>
        <p:spPr>
          <a:xfrm>
            <a:off x="4063998" y="2773075"/>
            <a:ext cx="4064001"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Start a schoolyard </a:t>
            </a:r>
            <a:r>
              <a:rPr lang="en-CA" sz="1800" b="0">
                <a:solidFill>
                  <a:srgbClr val="E9E642"/>
                </a:solidFill>
                <a:latin typeface="Branding BlackItalic" pitchFamily="2" charset="77"/>
                <a:cs typeface="Calibri"/>
              </a:rPr>
              <a:t>compost bin</a:t>
            </a:r>
            <a:endParaRPr lang="en-CA" sz="1800" b="0">
              <a:solidFill>
                <a:srgbClr val="E9E642"/>
              </a:solidFill>
              <a:latin typeface="Branding BlackItalic" pitchFamily="2" charset="77"/>
            </a:endParaRPr>
          </a:p>
        </p:txBody>
      </p:sp>
      <p:sp>
        <p:nvSpPr>
          <p:cNvPr id="18" name="Title 1">
            <a:extLst>
              <a:ext uri="{FF2B5EF4-FFF2-40B4-BE49-F238E27FC236}">
                <a16:creationId xmlns:a16="http://schemas.microsoft.com/office/drawing/2014/main" id="{013DC189-0CFB-324D-ACD9-13E224856598}"/>
              </a:ext>
            </a:extLst>
          </p:cNvPr>
          <p:cNvSpPr txBox="1">
            <a:spLocks/>
          </p:cNvSpPr>
          <p:nvPr/>
        </p:nvSpPr>
        <p:spPr>
          <a:xfrm>
            <a:off x="8125536" y="2766431"/>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Join the </a:t>
            </a:r>
            <a:r>
              <a:rPr lang="en-CA" sz="1800" b="0">
                <a:solidFill>
                  <a:srgbClr val="E9E642"/>
                </a:solidFill>
                <a:latin typeface="Branding BlackItalic" pitchFamily="2" charset="77"/>
                <a:cs typeface="Calibri"/>
              </a:rPr>
              <a:t>environment club</a:t>
            </a:r>
            <a:endParaRPr lang="en-CA" sz="1800" b="0">
              <a:solidFill>
                <a:srgbClr val="E9E642"/>
              </a:solidFill>
              <a:latin typeface="Branding BlackItalic" pitchFamily="2" charset="77"/>
            </a:endParaRPr>
          </a:p>
        </p:txBody>
      </p:sp>
    </p:spTree>
    <p:extLst>
      <p:ext uri="{BB962C8B-B14F-4D97-AF65-F5344CB8AC3E}">
        <p14:creationId xmlns:p14="http://schemas.microsoft.com/office/powerpoint/2010/main" val="29136818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19E59F8-3F4C-3E43-9572-AE83DCF4BE57}"/>
              </a:ext>
            </a:extLst>
          </p:cNvPr>
          <p:cNvPicPr>
            <a:picLocks noChangeAspect="1"/>
          </p:cNvPicPr>
          <p:nvPr/>
        </p:nvPicPr>
        <p:blipFill>
          <a:blip r:embed="rId3"/>
          <a:stretch>
            <a:fillRect/>
          </a:stretch>
        </p:blipFill>
        <p:spPr>
          <a:xfrm>
            <a:off x="4063998" y="3200400"/>
            <a:ext cx="4064000" cy="3657600"/>
          </a:xfrm>
          <a:prstGeom prst="rect">
            <a:avLst/>
          </a:prstGeom>
        </p:spPr>
      </p:pic>
      <p:pic>
        <p:nvPicPr>
          <p:cNvPr id="10" name="Picture 9">
            <a:extLst>
              <a:ext uri="{FF2B5EF4-FFF2-40B4-BE49-F238E27FC236}">
                <a16:creationId xmlns:a16="http://schemas.microsoft.com/office/drawing/2014/main" id="{6FE419AF-1860-CC4F-B128-E476B3852154}"/>
              </a:ext>
            </a:extLst>
          </p:cNvPr>
          <p:cNvPicPr>
            <a:picLocks noChangeAspect="1"/>
          </p:cNvPicPr>
          <p:nvPr/>
        </p:nvPicPr>
        <p:blipFill>
          <a:blip r:embed="rId4"/>
          <a:stretch>
            <a:fillRect/>
          </a:stretch>
        </p:blipFill>
        <p:spPr>
          <a:xfrm>
            <a:off x="8123074" y="3200400"/>
            <a:ext cx="4064000" cy="3657600"/>
          </a:xfrm>
          <a:prstGeom prst="rect">
            <a:avLst/>
          </a:prstGeom>
        </p:spPr>
      </p:pic>
      <p:pic>
        <p:nvPicPr>
          <p:cNvPr id="8" name="Picture 7">
            <a:extLst>
              <a:ext uri="{FF2B5EF4-FFF2-40B4-BE49-F238E27FC236}">
                <a16:creationId xmlns:a16="http://schemas.microsoft.com/office/drawing/2014/main" id="{41F89A5F-73EF-1845-800D-142727476D23}"/>
              </a:ext>
            </a:extLst>
          </p:cNvPr>
          <p:cNvPicPr>
            <a:picLocks noChangeAspect="1"/>
          </p:cNvPicPr>
          <p:nvPr/>
        </p:nvPicPr>
        <p:blipFill>
          <a:blip r:embed="rId5"/>
          <a:stretch>
            <a:fillRect/>
          </a:stretch>
        </p:blipFill>
        <p:spPr>
          <a:xfrm>
            <a:off x="1231" y="3200400"/>
            <a:ext cx="4064000" cy="3657600"/>
          </a:xfrm>
          <a:prstGeom prst="rect">
            <a:avLst/>
          </a:prstGeom>
        </p:spPr>
      </p:pic>
      <p:sp>
        <p:nvSpPr>
          <p:cNvPr id="16" name="Title 1">
            <a:extLst>
              <a:ext uri="{FF2B5EF4-FFF2-40B4-BE49-F238E27FC236}">
                <a16:creationId xmlns:a16="http://schemas.microsoft.com/office/drawing/2014/main" id="{31181739-8ED7-AF44-8767-E6C53327E6FD}"/>
              </a:ext>
            </a:extLst>
          </p:cNvPr>
          <p:cNvSpPr txBox="1">
            <a:spLocks/>
          </p:cNvSpPr>
          <p:nvPr/>
        </p:nvSpPr>
        <p:spPr>
          <a:xfrm>
            <a:off x="1299887" y="598847"/>
            <a:ext cx="10713437" cy="1829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5400">
                <a:solidFill>
                  <a:schemeClr val="bg1"/>
                </a:solidFill>
                <a:latin typeface="Branding BoldItalic" pitchFamily="2" charset="77"/>
              </a:rPr>
              <a:t>Take action…</a:t>
            </a:r>
          </a:p>
          <a:p>
            <a:pPr>
              <a:lnSpc>
                <a:spcPts val="6600"/>
              </a:lnSpc>
            </a:pPr>
            <a:r>
              <a:rPr lang="en-CA" sz="8000">
                <a:solidFill>
                  <a:srgbClr val="E9E642"/>
                </a:solidFill>
                <a:latin typeface="Branding Black" pitchFamily="2" charset="77"/>
              </a:rPr>
              <a:t>IN YOUR COMMUNITY</a:t>
            </a:r>
          </a:p>
        </p:txBody>
      </p:sp>
      <p:pic>
        <p:nvPicPr>
          <p:cNvPr id="21" name="Picture 11" descr="Shape, rectangle&#10;&#10;Description automatically generated">
            <a:extLst>
              <a:ext uri="{FF2B5EF4-FFF2-40B4-BE49-F238E27FC236}">
                <a16:creationId xmlns:a16="http://schemas.microsoft.com/office/drawing/2014/main" id="{7E654D45-B627-9642-B158-83F5A24A88E3}"/>
              </a:ext>
            </a:extLst>
          </p:cNvPr>
          <p:cNvPicPr>
            <a:picLocks noChangeAspect="1"/>
          </p:cNvPicPr>
          <p:nvPr/>
        </p:nvPicPr>
        <p:blipFill>
          <a:blip r:embed="rId6"/>
          <a:stretch>
            <a:fillRect/>
          </a:stretch>
        </p:blipFill>
        <p:spPr>
          <a:xfrm>
            <a:off x="0" y="2620063"/>
            <a:ext cx="12192000" cy="628455"/>
          </a:xfrm>
          <a:prstGeom prst="rect">
            <a:avLst/>
          </a:prstGeom>
        </p:spPr>
      </p:pic>
      <p:pic>
        <p:nvPicPr>
          <p:cNvPr id="22" name="Picture 21">
            <a:extLst>
              <a:ext uri="{FF2B5EF4-FFF2-40B4-BE49-F238E27FC236}">
                <a16:creationId xmlns:a16="http://schemas.microsoft.com/office/drawing/2014/main" id="{2C5A703E-F47F-204D-A752-04D857F1B6F0}"/>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23" name="Title 1">
            <a:extLst>
              <a:ext uri="{FF2B5EF4-FFF2-40B4-BE49-F238E27FC236}">
                <a16:creationId xmlns:a16="http://schemas.microsoft.com/office/drawing/2014/main" id="{A66E1918-3A55-6640-B2A8-4D4925847BE2}"/>
              </a:ext>
            </a:extLst>
          </p:cNvPr>
          <p:cNvSpPr txBox="1">
            <a:spLocks/>
          </p:cNvSpPr>
          <p:nvPr/>
        </p:nvSpPr>
        <p:spPr>
          <a:xfrm>
            <a:off x="2462" y="2766431"/>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Meet local </a:t>
            </a:r>
            <a:r>
              <a:rPr lang="en-CA" sz="1800">
                <a:solidFill>
                  <a:srgbClr val="E9E642"/>
                </a:solidFill>
                <a:latin typeface="Branding BlackItalic" pitchFamily="2" charset="77"/>
                <a:cs typeface="Calibri"/>
              </a:rPr>
              <a:t>politicians</a:t>
            </a:r>
            <a:endParaRPr lang="en-CA" sz="1800">
              <a:solidFill>
                <a:srgbClr val="E9E642"/>
              </a:solidFill>
              <a:latin typeface="Branding BlackItalic" pitchFamily="2" charset="77"/>
            </a:endParaRPr>
          </a:p>
        </p:txBody>
      </p:sp>
      <p:sp>
        <p:nvSpPr>
          <p:cNvPr id="24" name="Title 1">
            <a:extLst>
              <a:ext uri="{FF2B5EF4-FFF2-40B4-BE49-F238E27FC236}">
                <a16:creationId xmlns:a16="http://schemas.microsoft.com/office/drawing/2014/main" id="{4DD3F12D-5961-A64E-A8D2-FDEB8CC9EDD2}"/>
              </a:ext>
            </a:extLst>
          </p:cNvPr>
          <p:cNvSpPr txBox="1">
            <a:spLocks/>
          </p:cNvSpPr>
          <p:nvPr/>
        </p:nvSpPr>
        <p:spPr>
          <a:xfrm>
            <a:off x="4063998" y="2773075"/>
            <a:ext cx="4064001"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Join an </a:t>
            </a:r>
            <a:r>
              <a:rPr lang="en-CA" sz="1800" b="0">
                <a:solidFill>
                  <a:srgbClr val="E9E642"/>
                </a:solidFill>
                <a:latin typeface="Branding BlackItalic" pitchFamily="2" charset="77"/>
                <a:cs typeface="Calibri"/>
              </a:rPr>
              <a:t>advocacy group</a:t>
            </a:r>
            <a:endParaRPr lang="en-CA" sz="1800" b="0">
              <a:solidFill>
                <a:srgbClr val="E9E642"/>
              </a:solidFill>
              <a:latin typeface="Branding BlackItalic" pitchFamily="2" charset="77"/>
            </a:endParaRPr>
          </a:p>
        </p:txBody>
      </p:sp>
      <p:sp>
        <p:nvSpPr>
          <p:cNvPr id="25" name="Title 1">
            <a:extLst>
              <a:ext uri="{FF2B5EF4-FFF2-40B4-BE49-F238E27FC236}">
                <a16:creationId xmlns:a16="http://schemas.microsoft.com/office/drawing/2014/main" id="{2C033C16-62BC-FE45-A895-F6B65BA48245}"/>
              </a:ext>
            </a:extLst>
          </p:cNvPr>
          <p:cNvSpPr txBox="1">
            <a:spLocks/>
          </p:cNvSpPr>
          <p:nvPr/>
        </p:nvSpPr>
        <p:spPr>
          <a:xfrm>
            <a:off x="8125536" y="2766431"/>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Join a local </a:t>
            </a:r>
            <a:r>
              <a:rPr lang="en-CA" sz="1800" b="0">
                <a:solidFill>
                  <a:srgbClr val="E9E642"/>
                </a:solidFill>
                <a:latin typeface="Branding BlackItalic" pitchFamily="2" charset="77"/>
                <a:cs typeface="Calibri"/>
              </a:rPr>
              <a:t>community garden</a:t>
            </a:r>
            <a:endParaRPr lang="en-CA" sz="1800" b="0">
              <a:solidFill>
                <a:srgbClr val="E9E642"/>
              </a:solidFill>
              <a:latin typeface="Branding BlackItalic" pitchFamily="2" charset="77"/>
            </a:endParaRPr>
          </a:p>
        </p:txBody>
      </p:sp>
    </p:spTree>
    <p:extLst>
      <p:ext uri="{BB962C8B-B14F-4D97-AF65-F5344CB8AC3E}">
        <p14:creationId xmlns:p14="http://schemas.microsoft.com/office/powerpoint/2010/main" val="4305064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0AFFACC-857E-9E4B-B306-80F647D77589}"/>
              </a:ext>
            </a:extLst>
          </p:cNvPr>
          <p:cNvPicPr>
            <a:picLocks noChangeAspect="1"/>
          </p:cNvPicPr>
          <p:nvPr/>
        </p:nvPicPr>
        <p:blipFill>
          <a:blip r:embed="rId3"/>
          <a:stretch>
            <a:fillRect/>
          </a:stretch>
        </p:blipFill>
        <p:spPr>
          <a:xfrm>
            <a:off x="1231" y="3200400"/>
            <a:ext cx="4064000" cy="3657600"/>
          </a:xfrm>
          <a:prstGeom prst="rect">
            <a:avLst/>
          </a:prstGeom>
        </p:spPr>
      </p:pic>
      <p:pic>
        <p:nvPicPr>
          <p:cNvPr id="21" name="Picture 20">
            <a:extLst>
              <a:ext uri="{FF2B5EF4-FFF2-40B4-BE49-F238E27FC236}">
                <a16:creationId xmlns:a16="http://schemas.microsoft.com/office/drawing/2014/main" id="{B9C882BF-46B9-834A-A008-93C5AD426D91}"/>
              </a:ext>
            </a:extLst>
          </p:cNvPr>
          <p:cNvPicPr>
            <a:picLocks noChangeAspect="1"/>
          </p:cNvPicPr>
          <p:nvPr/>
        </p:nvPicPr>
        <p:blipFill>
          <a:blip r:embed="rId4"/>
          <a:stretch>
            <a:fillRect/>
          </a:stretch>
        </p:blipFill>
        <p:spPr>
          <a:xfrm>
            <a:off x="8123074" y="3200400"/>
            <a:ext cx="4064000" cy="3657600"/>
          </a:xfrm>
          <a:prstGeom prst="rect">
            <a:avLst/>
          </a:prstGeom>
        </p:spPr>
      </p:pic>
      <p:pic>
        <p:nvPicPr>
          <p:cNvPr id="23" name="Picture 22">
            <a:extLst>
              <a:ext uri="{FF2B5EF4-FFF2-40B4-BE49-F238E27FC236}">
                <a16:creationId xmlns:a16="http://schemas.microsoft.com/office/drawing/2014/main" id="{37797730-CC6D-8E4C-B7CA-95206BE3C12B}"/>
              </a:ext>
            </a:extLst>
          </p:cNvPr>
          <p:cNvPicPr>
            <a:picLocks noChangeAspect="1"/>
          </p:cNvPicPr>
          <p:nvPr/>
        </p:nvPicPr>
        <p:blipFill>
          <a:blip r:embed="rId5"/>
          <a:stretch>
            <a:fillRect/>
          </a:stretch>
        </p:blipFill>
        <p:spPr>
          <a:xfrm>
            <a:off x="4068927" y="3193756"/>
            <a:ext cx="4064000" cy="3657600"/>
          </a:xfrm>
          <a:prstGeom prst="rect">
            <a:avLst/>
          </a:prstGeom>
        </p:spPr>
      </p:pic>
      <p:sp>
        <p:nvSpPr>
          <p:cNvPr id="15" name="Title 1">
            <a:extLst>
              <a:ext uri="{FF2B5EF4-FFF2-40B4-BE49-F238E27FC236}">
                <a16:creationId xmlns:a16="http://schemas.microsoft.com/office/drawing/2014/main" id="{3F2A9ACA-BC81-4742-B41D-302B682EB8EB}"/>
              </a:ext>
            </a:extLst>
          </p:cNvPr>
          <p:cNvSpPr txBox="1">
            <a:spLocks/>
          </p:cNvSpPr>
          <p:nvPr/>
        </p:nvSpPr>
        <p:spPr>
          <a:xfrm>
            <a:off x="1299887" y="598847"/>
            <a:ext cx="9293569" cy="1829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5400">
                <a:solidFill>
                  <a:schemeClr val="bg1"/>
                </a:solidFill>
                <a:latin typeface="Branding BoldItalic" pitchFamily="2" charset="77"/>
              </a:rPr>
              <a:t>Take action…</a:t>
            </a:r>
          </a:p>
          <a:p>
            <a:pPr>
              <a:lnSpc>
                <a:spcPts val="6600"/>
              </a:lnSpc>
            </a:pPr>
            <a:r>
              <a:rPr lang="en-CA" sz="8000">
                <a:solidFill>
                  <a:srgbClr val="E9E642"/>
                </a:solidFill>
                <a:latin typeface="Branding Black" pitchFamily="2" charset="77"/>
              </a:rPr>
              <a:t>PERSONALLY</a:t>
            </a:r>
          </a:p>
        </p:txBody>
      </p:sp>
      <p:pic>
        <p:nvPicPr>
          <p:cNvPr id="16" name="Picture 11" descr="Shape, rectangle&#10;&#10;Description automatically generated">
            <a:extLst>
              <a:ext uri="{FF2B5EF4-FFF2-40B4-BE49-F238E27FC236}">
                <a16:creationId xmlns:a16="http://schemas.microsoft.com/office/drawing/2014/main" id="{1B81D8C8-7A86-5142-BCE9-4E9CE349DF8D}"/>
              </a:ext>
            </a:extLst>
          </p:cNvPr>
          <p:cNvPicPr>
            <a:picLocks noChangeAspect="1"/>
          </p:cNvPicPr>
          <p:nvPr/>
        </p:nvPicPr>
        <p:blipFill>
          <a:blip r:embed="rId6"/>
          <a:stretch>
            <a:fillRect/>
          </a:stretch>
        </p:blipFill>
        <p:spPr>
          <a:xfrm>
            <a:off x="0" y="2620063"/>
            <a:ext cx="12192000" cy="628455"/>
          </a:xfrm>
          <a:prstGeom prst="rect">
            <a:avLst/>
          </a:prstGeom>
        </p:spPr>
      </p:pic>
      <p:sp>
        <p:nvSpPr>
          <p:cNvPr id="17" name="Title 1">
            <a:extLst>
              <a:ext uri="{FF2B5EF4-FFF2-40B4-BE49-F238E27FC236}">
                <a16:creationId xmlns:a16="http://schemas.microsoft.com/office/drawing/2014/main" id="{6E944AB8-E838-C342-BEF7-5478CBCA0DFB}"/>
              </a:ext>
            </a:extLst>
          </p:cNvPr>
          <p:cNvSpPr txBox="1">
            <a:spLocks/>
          </p:cNvSpPr>
          <p:nvPr/>
        </p:nvSpPr>
        <p:spPr>
          <a:xfrm>
            <a:off x="2462" y="2766431"/>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Start a </a:t>
            </a:r>
            <a:r>
              <a:rPr lang="en-CA" sz="1800">
                <a:solidFill>
                  <a:srgbClr val="E9E642"/>
                </a:solidFill>
                <a:latin typeface="Branding BlackItalic" pitchFamily="2" charset="77"/>
                <a:cs typeface="Calibri"/>
              </a:rPr>
              <a:t>project</a:t>
            </a:r>
            <a:endParaRPr lang="en-CA" sz="1800">
              <a:solidFill>
                <a:srgbClr val="E9E642"/>
              </a:solidFill>
              <a:latin typeface="Branding BlackItalic" pitchFamily="2" charset="77"/>
            </a:endParaRPr>
          </a:p>
        </p:txBody>
      </p:sp>
      <p:sp>
        <p:nvSpPr>
          <p:cNvPr id="18" name="Title 1">
            <a:extLst>
              <a:ext uri="{FF2B5EF4-FFF2-40B4-BE49-F238E27FC236}">
                <a16:creationId xmlns:a16="http://schemas.microsoft.com/office/drawing/2014/main" id="{417619E8-2517-FC43-8FE6-67F9561FA6C6}"/>
              </a:ext>
            </a:extLst>
          </p:cNvPr>
          <p:cNvSpPr txBox="1">
            <a:spLocks/>
          </p:cNvSpPr>
          <p:nvPr/>
        </p:nvSpPr>
        <p:spPr>
          <a:xfrm>
            <a:off x="4063998" y="2773075"/>
            <a:ext cx="4064001"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b="0">
                <a:solidFill>
                  <a:srgbClr val="E9E642"/>
                </a:solidFill>
                <a:latin typeface="Branding BlackItalic" pitchFamily="2" charset="77"/>
                <a:cs typeface="Calibri"/>
              </a:rPr>
              <a:t>Bike or carpool </a:t>
            </a:r>
            <a:r>
              <a:rPr lang="en-CA" sz="1800" b="0">
                <a:solidFill>
                  <a:schemeClr val="bg1"/>
                </a:solidFill>
                <a:latin typeface="Branding BoldItalic" pitchFamily="2" charset="77"/>
                <a:cs typeface="Calibri"/>
              </a:rPr>
              <a:t>t</a:t>
            </a:r>
            <a:r>
              <a:rPr lang="en-CA" sz="1800">
                <a:solidFill>
                  <a:schemeClr val="bg1"/>
                </a:solidFill>
                <a:latin typeface="Branding BoldItalic" pitchFamily="2" charset="77"/>
                <a:cs typeface="Calibri"/>
              </a:rPr>
              <a:t>o get around</a:t>
            </a:r>
            <a:endParaRPr lang="en-CA" sz="1800" b="0">
              <a:solidFill>
                <a:srgbClr val="E9E642"/>
              </a:solidFill>
              <a:latin typeface="Branding BlackItalic" pitchFamily="2" charset="77"/>
            </a:endParaRPr>
          </a:p>
        </p:txBody>
      </p:sp>
      <p:sp>
        <p:nvSpPr>
          <p:cNvPr id="19" name="Title 1">
            <a:extLst>
              <a:ext uri="{FF2B5EF4-FFF2-40B4-BE49-F238E27FC236}">
                <a16:creationId xmlns:a16="http://schemas.microsoft.com/office/drawing/2014/main" id="{C57172DA-4C83-9D4B-A7CA-B838F0DDADA2}"/>
              </a:ext>
            </a:extLst>
          </p:cNvPr>
          <p:cNvSpPr txBox="1">
            <a:spLocks/>
          </p:cNvSpPr>
          <p:nvPr/>
        </p:nvSpPr>
        <p:spPr>
          <a:xfrm>
            <a:off x="8125536" y="2766431"/>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1800">
                <a:solidFill>
                  <a:schemeClr val="bg1"/>
                </a:solidFill>
                <a:latin typeface="Branding BoldItalic" pitchFamily="2" charset="77"/>
                <a:cs typeface="Calibri"/>
              </a:rPr>
              <a:t>Get out and </a:t>
            </a:r>
            <a:r>
              <a:rPr lang="en-CA" sz="1800" b="0">
                <a:solidFill>
                  <a:srgbClr val="E9E642"/>
                </a:solidFill>
                <a:latin typeface="Branding BlackItalic" pitchFamily="2" charset="77"/>
                <a:cs typeface="Calibri"/>
              </a:rPr>
              <a:t>vote</a:t>
            </a:r>
            <a:endParaRPr lang="en-CA" sz="1800" b="0">
              <a:solidFill>
                <a:srgbClr val="E9E642"/>
              </a:solidFill>
              <a:latin typeface="Branding BlackItalic" pitchFamily="2" charset="77"/>
            </a:endParaRPr>
          </a:p>
        </p:txBody>
      </p:sp>
      <p:pic>
        <p:nvPicPr>
          <p:cNvPr id="24" name="Picture 23">
            <a:extLst>
              <a:ext uri="{FF2B5EF4-FFF2-40B4-BE49-F238E27FC236}">
                <a16:creationId xmlns:a16="http://schemas.microsoft.com/office/drawing/2014/main" id="{76C41B1D-429E-0047-BB40-0D315B859433}"/>
              </a:ext>
            </a:extLst>
          </p:cNvPr>
          <p:cNvPicPr>
            <a:picLocks noChangeAspect="1"/>
          </p:cNvPicPr>
          <p:nvPr/>
        </p:nvPicPr>
        <p:blipFill>
          <a:blip r:embed="rId7"/>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40424250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Title 1">
            <a:extLst>
              <a:ext uri="{FF2B5EF4-FFF2-40B4-BE49-F238E27FC236}">
                <a16:creationId xmlns:a16="http://schemas.microsoft.com/office/drawing/2014/main" id="{6636AD91-3C0D-4601-AF3D-6AD18F2ADCF3}"/>
              </a:ext>
            </a:extLst>
          </p:cNvPr>
          <p:cNvSpPr txBox="1">
            <a:spLocks/>
          </p:cNvSpPr>
          <p:nvPr/>
        </p:nvSpPr>
        <p:spPr>
          <a:xfrm>
            <a:off x="1102993" y="563847"/>
            <a:ext cx="999199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endParaRPr lang="en-CA" sz="4500">
              <a:solidFill>
                <a:srgbClr val="E9E642"/>
              </a:solidFill>
              <a:latin typeface="Branding Black"/>
              <a:cs typeface="Calibri"/>
            </a:endParaRPr>
          </a:p>
        </p:txBody>
      </p:sp>
      <p:sp>
        <p:nvSpPr>
          <p:cNvPr id="10" name="Title 1">
            <a:extLst>
              <a:ext uri="{FF2B5EF4-FFF2-40B4-BE49-F238E27FC236}">
                <a16:creationId xmlns:a16="http://schemas.microsoft.com/office/drawing/2014/main" id="{FE2D7005-5AC2-4597-AC76-97DF79821699}"/>
              </a:ext>
            </a:extLst>
          </p:cNvPr>
          <p:cNvSpPr txBox="1">
            <a:spLocks/>
          </p:cNvSpPr>
          <p:nvPr/>
        </p:nvSpPr>
        <p:spPr>
          <a:xfrm>
            <a:off x="1095521" y="668436"/>
            <a:ext cx="9812708" cy="7143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oldItalic" pitchFamily="2" charset="77"/>
              </a:rPr>
              <a:t>If you take action…</a:t>
            </a:r>
            <a:endParaRPr lang="en-US">
              <a:solidFill>
                <a:schemeClr val="bg1"/>
              </a:solidFill>
              <a:latin typeface="Branding BoldItalic" pitchFamily="2" charset="77"/>
            </a:endParaRPr>
          </a:p>
        </p:txBody>
      </p:sp>
      <p:pic>
        <p:nvPicPr>
          <p:cNvPr id="7" name="Picture 6">
            <a:extLst>
              <a:ext uri="{FF2B5EF4-FFF2-40B4-BE49-F238E27FC236}">
                <a16:creationId xmlns:a16="http://schemas.microsoft.com/office/drawing/2014/main" id="{5C3272B9-8ED5-D743-BA23-7980B3D03AC1}"/>
              </a:ext>
            </a:extLst>
          </p:cNvPr>
          <p:cNvPicPr>
            <a:picLocks noChangeAspect="1"/>
          </p:cNvPicPr>
          <p:nvPr/>
        </p:nvPicPr>
        <p:blipFill rotWithShape="1">
          <a:blip r:embed="rId4"/>
          <a:srcRect l="8482" t="-75" r="-144" b="-223"/>
          <a:stretch/>
        </p:blipFill>
        <p:spPr>
          <a:xfrm>
            <a:off x="15819" y="1374913"/>
            <a:ext cx="12186962" cy="3500483"/>
          </a:xfrm>
          <a:prstGeom prst="rect">
            <a:avLst/>
          </a:prstGeom>
        </p:spPr>
      </p:pic>
      <p:sp>
        <p:nvSpPr>
          <p:cNvPr id="8" name="Title 1">
            <a:extLst>
              <a:ext uri="{FF2B5EF4-FFF2-40B4-BE49-F238E27FC236}">
                <a16:creationId xmlns:a16="http://schemas.microsoft.com/office/drawing/2014/main" id="{97CC56B2-7CC1-A649-BF66-0AB6138FB785}"/>
              </a:ext>
            </a:extLst>
          </p:cNvPr>
          <p:cNvSpPr txBox="1">
            <a:spLocks/>
          </p:cNvSpPr>
          <p:nvPr/>
        </p:nvSpPr>
        <p:spPr>
          <a:xfrm>
            <a:off x="4631129" y="1372285"/>
            <a:ext cx="7003823" cy="99254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8000">
                <a:solidFill>
                  <a:srgbClr val="E9E642"/>
                </a:solidFill>
                <a:latin typeface="Branding Black" pitchFamily="2" charset="77"/>
              </a:rPr>
              <a:t>LET US KNOW!</a:t>
            </a:r>
          </a:p>
        </p:txBody>
      </p:sp>
      <p:sp>
        <p:nvSpPr>
          <p:cNvPr id="9" name="Title 1">
            <a:extLst>
              <a:ext uri="{FF2B5EF4-FFF2-40B4-BE49-F238E27FC236}">
                <a16:creationId xmlns:a16="http://schemas.microsoft.com/office/drawing/2014/main" id="{3A551058-97B8-214B-9476-57B64A22D305}"/>
              </a:ext>
            </a:extLst>
          </p:cNvPr>
          <p:cNvSpPr txBox="1">
            <a:spLocks/>
          </p:cNvSpPr>
          <p:nvPr/>
        </p:nvSpPr>
        <p:spPr>
          <a:xfrm>
            <a:off x="1065640" y="4988519"/>
            <a:ext cx="7699988"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US" sz="2500">
                <a:solidFill>
                  <a:srgbClr val="E9E642"/>
                </a:solidFill>
                <a:latin typeface="Branding Black"/>
              </a:rPr>
              <a:t>Nominate yourself as a Wetland Hero</a:t>
            </a:r>
            <a:endParaRPr lang="en-US">
              <a:solidFill>
                <a:srgbClr val="E9E642"/>
              </a:solidFill>
              <a:cs typeface="Calibri"/>
            </a:endParaRPr>
          </a:p>
          <a:p>
            <a:endParaRPr lang="en-CA" sz="600">
              <a:solidFill>
                <a:schemeClr val="bg1"/>
              </a:solidFill>
              <a:latin typeface="Branding Black"/>
              <a:cs typeface="Calibri"/>
            </a:endParaRPr>
          </a:p>
          <a:p>
            <a:r>
              <a:rPr lang="en-CA" sz="1800">
                <a:solidFill>
                  <a:schemeClr val="bg1"/>
                </a:solidFill>
                <a:latin typeface="Branding SemiBoldItalic" pitchFamily="2" charset="77"/>
                <a:cs typeface="Calibri"/>
              </a:rPr>
              <a:t>We recognize young leaders making a difference for our wetlands!</a:t>
            </a:r>
            <a:endParaRPr lang="en-CA" sz="1800">
              <a:solidFill>
                <a:schemeClr val="bg1"/>
              </a:solidFill>
              <a:latin typeface="Branding SemiBoldItalic" pitchFamily="2" charset="77"/>
            </a:endParaRPr>
          </a:p>
        </p:txBody>
      </p:sp>
    </p:spTree>
    <p:extLst>
      <p:ext uri="{BB962C8B-B14F-4D97-AF65-F5344CB8AC3E}">
        <p14:creationId xmlns:p14="http://schemas.microsoft.com/office/powerpoint/2010/main" val="276986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E6E51A-2FA2-C548-A112-1F1DFF67803E}"/>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4" name="Title 1">
            <a:extLst>
              <a:ext uri="{FF2B5EF4-FFF2-40B4-BE49-F238E27FC236}">
                <a16:creationId xmlns:a16="http://schemas.microsoft.com/office/drawing/2014/main" id="{8E0D7D7E-7048-E140-B0E5-F7EF2423CECC}"/>
              </a:ext>
            </a:extLst>
          </p:cNvPr>
          <p:cNvSpPr txBox="1">
            <a:spLocks/>
          </p:cNvSpPr>
          <p:nvPr/>
        </p:nvSpPr>
        <p:spPr>
          <a:xfrm>
            <a:off x="1598544" y="1097467"/>
            <a:ext cx="9503047" cy="60630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ct val="100000"/>
              </a:lnSpc>
            </a:pPr>
            <a:r>
              <a:rPr lang="en-CA" dirty="0">
                <a:solidFill>
                  <a:schemeClr val="bg1"/>
                </a:solidFill>
                <a:latin typeface="Branding Black"/>
              </a:rPr>
              <a:t>Nature-based solutions </a:t>
            </a:r>
            <a:r>
              <a:rPr lang="en-CA" dirty="0">
                <a:solidFill>
                  <a:srgbClr val="E9E642"/>
                </a:solidFill>
                <a:latin typeface="Branding Black"/>
              </a:rPr>
              <a:t>involve protecting and restoring natural spaces</a:t>
            </a:r>
          </a:p>
          <a:p>
            <a:pPr>
              <a:lnSpc>
                <a:spcPts val="6000"/>
              </a:lnSpc>
            </a:pPr>
            <a:endParaRPr lang="en-CA" sz="2000" dirty="0">
              <a:solidFill>
                <a:srgbClr val="E9E642"/>
              </a:solidFill>
              <a:latin typeface="Branding Black"/>
            </a:endParaRPr>
          </a:p>
          <a:p>
            <a:pPr>
              <a:lnSpc>
                <a:spcPct val="100000"/>
              </a:lnSpc>
            </a:pPr>
            <a:r>
              <a:rPr lang="en-CA" dirty="0">
                <a:solidFill>
                  <a:schemeClr val="bg1"/>
                </a:solidFill>
                <a:latin typeface="Branding Black"/>
              </a:rPr>
              <a:t>Behaviour-based solutions </a:t>
            </a:r>
            <a:r>
              <a:rPr lang="en-CA" dirty="0">
                <a:solidFill>
                  <a:srgbClr val="E9E642"/>
                </a:solidFill>
                <a:latin typeface="Branding Black"/>
              </a:rPr>
              <a:t>are household or lifestyle changes</a:t>
            </a:r>
            <a:endParaRPr lang="en-CA" dirty="0">
              <a:solidFill>
                <a:schemeClr val="bg1"/>
              </a:solidFill>
              <a:latin typeface="Branding Black"/>
            </a:endParaRPr>
          </a:p>
        </p:txBody>
      </p:sp>
    </p:spTree>
    <p:extLst>
      <p:ext uri="{BB962C8B-B14F-4D97-AF65-F5344CB8AC3E}">
        <p14:creationId xmlns:p14="http://schemas.microsoft.com/office/powerpoint/2010/main" val="1870933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4438237-8892-BB46-ADD8-A0323E2C54CC}"/>
              </a:ext>
            </a:extLst>
          </p:cNvPr>
          <p:cNvSpPr txBox="1">
            <a:spLocks/>
          </p:cNvSpPr>
          <p:nvPr/>
        </p:nvSpPr>
        <p:spPr>
          <a:xfrm>
            <a:off x="1065639" y="668435"/>
            <a:ext cx="7710613"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What’s your idea?</a:t>
            </a:r>
          </a:p>
        </p:txBody>
      </p:sp>
      <p:sp>
        <p:nvSpPr>
          <p:cNvPr id="8" name="Title 1">
            <a:extLst>
              <a:ext uri="{FF2B5EF4-FFF2-40B4-BE49-F238E27FC236}">
                <a16:creationId xmlns:a16="http://schemas.microsoft.com/office/drawing/2014/main" id="{0162DBF3-E3F8-7047-9EDF-B41E2BD6C865}"/>
              </a:ext>
            </a:extLst>
          </p:cNvPr>
          <p:cNvSpPr txBox="1">
            <a:spLocks/>
          </p:cNvSpPr>
          <p:nvPr/>
        </p:nvSpPr>
        <p:spPr>
          <a:xfrm>
            <a:off x="1065638" y="1709257"/>
            <a:ext cx="10296268" cy="41548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457200" indent="-457200">
              <a:spcBef>
                <a:spcPts val="2000"/>
              </a:spcBef>
              <a:buClr>
                <a:srgbClr val="E9E642"/>
              </a:buClr>
              <a:buFont typeface="Wingdings" pitchFamily="2" charset="2"/>
              <a:buChar char="Ø"/>
            </a:pPr>
            <a:r>
              <a:rPr lang="en-CA" sz="2800">
                <a:solidFill>
                  <a:schemeClr val="bg1"/>
                </a:solidFill>
                <a:latin typeface="Branding SemiBoldItalic"/>
              </a:rPr>
              <a:t>We want to hear about it! Send us a message </a:t>
            </a:r>
            <a:br>
              <a:rPr lang="en-CA" sz="2800">
                <a:latin typeface="Branding SemiBoldItalic" pitchFamily="2" charset="77"/>
              </a:rPr>
            </a:br>
            <a:r>
              <a:rPr lang="en-CA" sz="2800">
                <a:solidFill>
                  <a:schemeClr val="bg1"/>
                </a:solidFill>
                <a:latin typeface="Branding SemiBoldItalic"/>
              </a:rPr>
              <a:t>at </a:t>
            </a:r>
            <a:r>
              <a:rPr lang="en-CA" sz="2800">
                <a:solidFill>
                  <a:srgbClr val="E9E642"/>
                </a:solidFill>
                <a:latin typeface="Branding SemiBoldItalic"/>
                <a:hlinkClick r:id="rId3">
                  <a:extLst>
                    <a:ext uri="{A12FA001-AC4F-418D-AE19-62706E023703}">
                      <ahyp:hlinkClr xmlns:ahyp="http://schemas.microsoft.com/office/drawing/2018/hyperlinkcolor" val="tx"/>
                    </a:ext>
                  </a:extLst>
                </a:hlinkClick>
              </a:rPr>
              <a:t>education@ducks.ca</a:t>
            </a:r>
            <a:endParaRPr lang="en-CA" sz="2800">
              <a:solidFill>
                <a:srgbClr val="E9E642"/>
              </a:solidFill>
              <a:latin typeface="Branding SemiBoldItalic"/>
            </a:endParaRPr>
          </a:p>
          <a:p>
            <a:pPr marL="457200" indent="-457200">
              <a:spcBef>
                <a:spcPts val="2000"/>
              </a:spcBef>
              <a:buClr>
                <a:srgbClr val="E9E642"/>
              </a:buClr>
              <a:buFont typeface="Wingdings" pitchFamily="2" charset="2"/>
              <a:buChar char="Ø"/>
            </a:pPr>
            <a:r>
              <a:rPr lang="en-CA" sz="2800">
                <a:solidFill>
                  <a:schemeClr val="bg1"/>
                </a:solidFill>
                <a:latin typeface="Branding SemiBoldItalic" pitchFamily="2" charset="77"/>
              </a:rPr>
              <a:t>A good plan helps make an idea come true. Check out our </a:t>
            </a:r>
            <a:r>
              <a:rPr lang="en-CA" sz="2800">
                <a:solidFill>
                  <a:srgbClr val="E9E642"/>
                </a:solidFill>
                <a:latin typeface="Branding SemiBoldItalic" pitchFamily="2" charset="77"/>
                <a:hlinkClick r:id="rId4">
                  <a:extLst>
                    <a:ext uri="{A12FA001-AC4F-418D-AE19-62706E023703}">
                      <ahyp:hlinkClr xmlns:ahyp="http://schemas.microsoft.com/office/drawing/2018/hyperlinkcolor" val="tx"/>
                    </a:ext>
                  </a:extLst>
                </a:hlinkClick>
              </a:rPr>
              <a:t>student planning guide </a:t>
            </a:r>
            <a:r>
              <a:rPr lang="en-CA" sz="2800">
                <a:solidFill>
                  <a:schemeClr val="bg1"/>
                </a:solidFill>
                <a:latin typeface="Branding SemiBoldItalic" pitchFamily="2" charset="77"/>
              </a:rPr>
              <a:t>to help your project succeed.</a:t>
            </a:r>
          </a:p>
          <a:p>
            <a:pPr marL="457200" indent="-457200">
              <a:spcBef>
                <a:spcPts val="2000"/>
              </a:spcBef>
              <a:buClr>
                <a:srgbClr val="E9E642"/>
              </a:buClr>
              <a:buFont typeface="Wingdings" pitchFamily="2" charset="2"/>
              <a:buChar char="Ø"/>
            </a:pPr>
            <a:r>
              <a:rPr lang="en-CA" sz="2800">
                <a:solidFill>
                  <a:schemeClr val="bg1"/>
                </a:solidFill>
                <a:latin typeface="Branding SemiBoldItalic"/>
              </a:rPr>
              <a:t>Nominate yourself as a Wetland Hero: </a:t>
            </a:r>
            <a:r>
              <a:rPr lang="en-CA" sz="2800">
                <a:solidFill>
                  <a:srgbClr val="E9E642"/>
                </a:solidFill>
                <a:latin typeface="Branding SemiBoldItalic"/>
                <a:ea typeface="+mn-lt"/>
                <a:cs typeface="+mn-lt"/>
                <a:hlinkClick r:id="rId5">
                  <a:extLst>
                    <a:ext uri="{A12FA001-AC4F-418D-AE19-62706E023703}">
                      <ahyp:hlinkClr xmlns:ahyp="http://schemas.microsoft.com/office/drawing/2018/hyperlinkcolor" val="tx"/>
                    </a:ext>
                  </a:extLst>
                </a:hlinkClick>
              </a:rPr>
              <a:t>www.ducks.ca/initiatives/wetland-heroes/</a:t>
            </a:r>
          </a:p>
          <a:p>
            <a:pPr marL="457200" indent="-457200">
              <a:spcBef>
                <a:spcPts val="2000"/>
              </a:spcBef>
              <a:buClr>
                <a:srgbClr val="E9E642"/>
              </a:buClr>
              <a:buFont typeface="Wingdings" pitchFamily="2" charset="2"/>
              <a:buChar char="Ø"/>
            </a:pPr>
            <a:r>
              <a:rPr lang="en-CA" sz="2800">
                <a:solidFill>
                  <a:srgbClr val="EEECD9"/>
                </a:solidFill>
                <a:latin typeface="Branding SemiBoldItalic"/>
                <a:cs typeface="Calibri"/>
              </a:rPr>
              <a:t>Like us on Facebook: </a:t>
            </a:r>
            <a:r>
              <a:rPr lang="en-CA" sz="2800">
                <a:solidFill>
                  <a:srgbClr val="E9E642"/>
                </a:solidFill>
                <a:latin typeface="Branding SemiBoldItalic"/>
                <a:cs typeface="Calibri"/>
              </a:rPr>
              <a:t>@educationducks</a:t>
            </a:r>
          </a:p>
          <a:p>
            <a:pPr marL="457200" indent="-457200">
              <a:spcBef>
                <a:spcPts val="2000"/>
              </a:spcBef>
              <a:buClr>
                <a:srgbClr val="E9E642"/>
              </a:buClr>
              <a:buFont typeface="Wingdings" pitchFamily="2" charset="2"/>
              <a:buChar char="Ø"/>
            </a:pPr>
            <a:endParaRPr lang="en-CA" sz="2800">
              <a:solidFill>
                <a:srgbClr val="FFFFFF"/>
              </a:solidFill>
              <a:latin typeface="Branding SemiBoldItalic"/>
              <a:cs typeface="Calibri"/>
            </a:endParaRPr>
          </a:p>
          <a:p>
            <a:pPr marL="457200" indent="-457200">
              <a:spcBef>
                <a:spcPts val="2000"/>
              </a:spcBef>
              <a:buClr>
                <a:srgbClr val="E9E642"/>
              </a:buClr>
              <a:buFont typeface="Wingdings" pitchFamily="2" charset="2"/>
              <a:buChar char="Ø"/>
            </a:pPr>
            <a:endParaRPr lang="en-CA" sz="2800">
              <a:solidFill>
                <a:srgbClr val="FFFFFF"/>
              </a:solidFill>
              <a:latin typeface="Branding SemiBoldItalic"/>
              <a:cs typeface="Calibri"/>
            </a:endParaRPr>
          </a:p>
        </p:txBody>
      </p:sp>
      <p:pic>
        <p:nvPicPr>
          <p:cNvPr id="9" name="Picture 8">
            <a:extLst>
              <a:ext uri="{FF2B5EF4-FFF2-40B4-BE49-F238E27FC236}">
                <a16:creationId xmlns:a16="http://schemas.microsoft.com/office/drawing/2014/main" id="{028A8A0C-DB41-4A42-B7E6-42621913381D}"/>
              </a:ext>
            </a:extLst>
          </p:cNvPr>
          <p:cNvPicPr>
            <a:picLocks noChangeAspect="1"/>
          </p:cNvPicPr>
          <p:nvPr/>
        </p:nvPicPr>
        <p:blipFill>
          <a:blip r:embed="rId6"/>
          <a:stretch>
            <a:fillRect/>
          </a:stretch>
        </p:blipFill>
        <p:spPr>
          <a:xfrm>
            <a:off x="9499467" y="5962918"/>
            <a:ext cx="1093989" cy="895082"/>
          </a:xfrm>
          <a:prstGeom prst="rect">
            <a:avLst/>
          </a:prstGeom>
        </p:spPr>
      </p:pic>
      <p:sp>
        <p:nvSpPr>
          <p:cNvPr id="7" name="Title 1">
            <a:extLst>
              <a:ext uri="{FF2B5EF4-FFF2-40B4-BE49-F238E27FC236}">
                <a16:creationId xmlns:a16="http://schemas.microsoft.com/office/drawing/2014/main" id="{D647E6BE-F9C3-4B21-8672-5F6CF855331B}"/>
              </a:ext>
            </a:extLst>
          </p:cNvPr>
          <p:cNvSpPr txBox="1">
            <a:spLocks/>
          </p:cNvSpPr>
          <p:nvPr/>
        </p:nvSpPr>
        <p:spPr>
          <a:xfrm>
            <a:off x="1678227" y="5616374"/>
            <a:ext cx="10430738" cy="41548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457200" indent="-457200">
              <a:spcBef>
                <a:spcPts val="2000"/>
              </a:spcBef>
              <a:buClr>
                <a:srgbClr val="E9E642"/>
              </a:buClr>
              <a:buFont typeface="Wingdings" pitchFamily="2" charset="2"/>
              <a:buChar char="Ø"/>
            </a:pPr>
            <a:endParaRPr lang="en-CA" sz="2800">
              <a:solidFill>
                <a:schemeClr val="bg1"/>
              </a:solidFill>
              <a:latin typeface="Branding SemiBoldItalic"/>
              <a:cs typeface="Calibri"/>
            </a:endParaRPr>
          </a:p>
          <a:p>
            <a:pPr marL="457200" indent="-457200">
              <a:spcBef>
                <a:spcPts val="2000"/>
              </a:spcBef>
              <a:buClr>
                <a:srgbClr val="E9E642"/>
              </a:buClr>
              <a:buFont typeface="Wingdings" pitchFamily="2" charset="2"/>
              <a:buChar char="Ø"/>
            </a:pPr>
            <a:endParaRPr lang="en-CA" sz="2800">
              <a:solidFill>
                <a:srgbClr val="FFFFFF"/>
              </a:solidFill>
              <a:latin typeface="Branding SemiBoldItalic"/>
              <a:cs typeface="Calibri"/>
            </a:endParaRPr>
          </a:p>
        </p:txBody>
      </p:sp>
    </p:spTree>
    <p:extLst>
      <p:ext uri="{BB962C8B-B14F-4D97-AF65-F5344CB8AC3E}">
        <p14:creationId xmlns:p14="http://schemas.microsoft.com/office/powerpoint/2010/main" val="2906237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2B62FA-00CB-BA48-9500-D09BD7C9602D}"/>
              </a:ext>
            </a:extLst>
          </p:cNvPr>
          <p:cNvSpPr txBox="1">
            <a:spLocks/>
          </p:cNvSpPr>
          <p:nvPr/>
        </p:nvSpPr>
        <p:spPr>
          <a:xfrm>
            <a:off x="1521268" y="1231718"/>
            <a:ext cx="9503047" cy="392811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b="0">
                <a:solidFill>
                  <a:schemeClr val="bg1"/>
                </a:solidFill>
                <a:latin typeface="Branding SemiBold" pitchFamily="2" charset="77"/>
              </a:rPr>
              <a:t>HAVE YOU EVER HEARD OF ________ AS A </a:t>
            </a:r>
            <a:r>
              <a:rPr lang="en-CA" sz="8000">
                <a:solidFill>
                  <a:srgbClr val="E9E642"/>
                </a:solidFill>
                <a:latin typeface="Branding Black" pitchFamily="2" charset="77"/>
              </a:rPr>
              <a:t>CLIMATE CHANGE SOLUTION?</a:t>
            </a:r>
          </a:p>
        </p:txBody>
      </p:sp>
      <p:pic>
        <p:nvPicPr>
          <p:cNvPr id="8" name="Picture 7">
            <a:extLst>
              <a:ext uri="{FF2B5EF4-FFF2-40B4-BE49-F238E27FC236}">
                <a16:creationId xmlns:a16="http://schemas.microsoft.com/office/drawing/2014/main" id="{8EEF1F3C-3424-2F46-9CE0-9E83F5C0A61F}"/>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Rectangle 1">
            <a:extLst>
              <a:ext uri="{FF2B5EF4-FFF2-40B4-BE49-F238E27FC236}">
                <a16:creationId xmlns:a16="http://schemas.microsoft.com/office/drawing/2014/main" id="{DB932351-00AD-EC49-AABD-DA646FBEAC5D}"/>
              </a:ext>
            </a:extLst>
          </p:cNvPr>
          <p:cNvSpPr/>
          <p:nvPr/>
        </p:nvSpPr>
        <p:spPr>
          <a:xfrm>
            <a:off x="-1" y="0"/>
            <a:ext cx="4060371" cy="805544"/>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577A0F87-3DC1-E949-828C-334A196537A2}"/>
              </a:ext>
            </a:extLst>
          </p:cNvPr>
          <p:cNvSpPr txBox="1">
            <a:spLocks/>
          </p:cNvSpPr>
          <p:nvPr/>
        </p:nvSpPr>
        <p:spPr>
          <a:xfrm>
            <a:off x="-1" y="154454"/>
            <a:ext cx="4060371" cy="607546"/>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4000">
                <a:solidFill>
                  <a:srgbClr val="E9E642"/>
                </a:solidFill>
                <a:latin typeface="Branding BlackItalic" pitchFamily="2" charset="77"/>
              </a:rPr>
              <a:t>Game time!</a:t>
            </a:r>
          </a:p>
        </p:txBody>
      </p:sp>
    </p:spTree>
    <p:extLst>
      <p:ext uri="{BB962C8B-B14F-4D97-AF65-F5344CB8AC3E}">
        <p14:creationId xmlns:p14="http://schemas.microsoft.com/office/powerpoint/2010/main" val="375618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E07A99-1C33-F243-92FA-B8B22C2D0AF1}"/>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1C636D6C-7451-DC49-9704-2E5BDACDAE57}"/>
              </a:ext>
            </a:extLst>
          </p:cNvPr>
          <p:cNvSpPr txBox="1">
            <a:spLocks/>
          </p:cNvSpPr>
          <p:nvPr/>
        </p:nvSpPr>
        <p:spPr>
          <a:xfrm>
            <a:off x="718457" y="1215547"/>
            <a:ext cx="7108372" cy="142968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Carpooling, biking, walking to school, taking public transit</a:t>
            </a:r>
          </a:p>
        </p:txBody>
      </p:sp>
      <p:pic>
        <p:nvPicPr>
          <p:cNvPr id="7" name="Picture 6">
            <a:extLst>
              <a:ext uri="{FF2B5EF4-FFF2-40B4-BE49-F238E27FC236}">
                <a16:creationId xmlns:a16="http://schemas.microsoft.com/office/drawing/2014/main" id="{A36FA56B-52F0-8345-B1EB-6F88B3FB7530}"/>
              </a:ext>
            </a:extLst>
          </p:cNvPr>
          <p:cNvPicPr>
            <a:picLocks noChangeAspect="1"/>
          </p:cNvPicPr>
          <p:nvPr/>
        </p:nvPicPr>
        <p:blipFill>
          <a:blip r:embed="rId4"/>
          <a:stretch>
            <a:fillRect/>
          </a:stretch>
        </p:blipFill>
        <p:spPr>
          <a:xfrm>
            <a:off x="1603013" y="2969654"/>
            <a:ext cx="2610943" cy="2705457"/>
          </a:xfrm>
          <a:prstGeom prst="rect">
            <a:avLst/>
          </a:prstGeom>
        </p:spPr>
      </p:pic>
      <p:pic>
        <p:nvPicPr>
          <p:cNvPr id="9" name="Picture 8">
            <a:extLst>
              <a:ext uri="{FF2B5EF4-FFF2-40B4-BE49-F238E27FC236}">
                <a16:creationId xmlns:a16="http://schemas.microsoft.com/office/drawing/2014/main" id="{8373AD0D-7C51-3C42-8DEB-8794489E7B9B}"/>
              </a:ext>
            </a:extLst>
          </p:cNvPr>
          <p:cNvPicPr>
            <a:picLocks noChangeAspect="1"/>
          </p:cNvPicPr>
          <p:nvPr/>
        </p:nvPicPr>
        <p:blipFill>
          <a:blip r:embed="rId5"/>
          <a:stretch>
            <a:fillRect/>
          </a:stretch>
        </p:blipFill>
        <p:spPr>
          <a:xfrm>
            <a:off x="5465104" y="2969653"/>
            <a:ext cx="1261789" cy="2705458"/>
          </a:xfrm>
          <a:prstGeom prst="rect">
            <a:avLst/>
          </a:prstGeom>
        </p:spPr>
      </p:pic>
      <p:pic>
        <p:nvPicPr>
          <p:cNvPr id="11" name="Picture 10">
            <a:extLst>
              <a:ext uri="{FF2B5EF4-FFF2-40B4-BE49-F238E27FC236}">
                <a16:creationId xmlns:a16="http://schemas.microsoft.com/office/drawing/2014/main" id="{834B196F-EC6E-C647-9C22-9DDD7E69AF75}"/>
              </a:ext>
            </a:extLst>
          </p:cNvPr>
          <p:cNvPicPr>
            <a:picLocks noChangeAspect="1"/>
          </p:cNvPicPr>
          <p:nvPr/>
        </p:nvPicPr>
        <p:blipFill>
          <a:blip r:embed="rId6"/>
          <a:stretch>
            <a:fillRect/>
          </a:stretch>
        </p:blipFill>
        <p:spPr>
          <a:xfrm>
            <a:off x="7969815" y="1999775"/>
            <a:ext cx="3312424" cy="3634019"/>
          </a:xfrm>
          <a:prstGeom prst="rect">
            <a:avLst/>
          </a:prstGeom>
        </p:spPr>
      </p:pic>
      <p:sp>
        <p:nvSpPr>
          <p:cNvPr id="8" name="Rectangle 7">
            <a:extLst>
              <a:ext uri="{FF2B5EF4-FFF2-40B4-BE49-F238E27FC236}">
                <a16:creationId xmlns:a16="http://schemas.microsoft.com/office/drawing/2014/main" id="{F5376AC8-25EF-CA46-9B56-505823A098F6}"/>
              </a:ext>
            </a:extLst>
          </p:cNvPr>
          <p:cNvSpPr/>
          <p:nvPr/>
        </p:nvSpPr>
        <p:spPr>
          <a:xfrm>
            <a:off x="-1" y="0"/>
            <a:ext cx="12192001" cy="805544"/>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10" name="Title 1">
            <a:extLst>
              <a:ext uri="{FF2B5EF4-FFF2-40B4-BE49-F238E27FC236}">
                <a16:creationId xmlns:a16="http://schemas.microsoft.com/office/drawing/2014/main" id="{1FD16EA9-E076-2D41-BBCE-847E1603F3BE}"/>
              </a:ext>
            </a:extLst>
          </p:cNvPr>
          <p:cNvSpPr txBox="1">
            <a:spLocks/>
          </p:cNvSpPr>
          <p:nvPr/>
        </p:nvSpPr>
        <p:spPr>
          <a:xfrm>
            <a:off x="772885" y="154454"/>
            <a:ext cx="11397343" cy="60754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Have you ever heard of _______ as a </a:t>
            </a:r>
            <a:r>
              <a:rPr lang="en-CA" sz="2800">
                <a:solidFill>
                  <a:srgbClr val="E9E642"/>
                </a:solidFill>
                <a:latin typeface="Branding BlackItalic" pitchFamily="2" charset="77"/>
              </a:rPr>
              <a:t>climate change solution?</a:t>
            </a:r>
          </a:p>
        </p:txBody>
      </p:sp>
    </p:spTree>
    <p:extLst>
      <p:ext uri="{BB962C8B-B14F-4D97-AF65-F5344CB8AC3E}">
        <p14:creationId xmlns:p14="http://schemas.microsoft.com/office/powerpoint/2010/main" val="197328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theme/theme1.xml><?xml version="1.0" encoding="utf-8"?>
<a:theme xmlns:a="http://schemas.openxmlformats.org/drawingml/2006/main" name="WCE ppt template">
  <a:themeElements>
    <a:clrScheme name="WCE">
      <a:dk1>
        <a:srgbClr val="000000"/>
      </a:dk1>
      <a:lt1>
        <a:srgbClr val="FFFFFF"/>
      </a:lt1>
      <a:dk2>
        <a:srgbClr val="016450"/>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CE ppt template" id="{1EBD2B95-38D0-40FA-A5BB-64C56D6F5599}" vid="{81ECBE70-3B39-4A74-B9C8-3BCB9DD17D3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3" ma:contentTypeDescription="Create a new document." ma:contentTypeScope="" ma:versionID="899497c806670cc90eb6141bcb618e3f">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0fa498f0c0f5a77a9dbcac541e5adb46"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F72F71A-9C3D-4FFE-B782-D7D29B7ED1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490c9d-2490-4592-8806-263b5593b936"/>
    <ds:schemaRef ds:uri="51c7e85f-3b6d-46b7-a9e5-37fdb33929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FCFCD8-DC43-4297-9AA9-89FFF99B3007}">
  <ds:schemaRefs>
    <ds:schemaRef ds:uri="http://schemas.microsoft.com/sharepoint/v3/contenttype/forms"/>
  </ds:schemaRefs>
</ds:datastoreItem>
</file>

<file path=customXml/itemProps3.xml><?xml version="1.0" encoding="utf-8"?>
<ds:datastoreItem xmlns:ds="http://schemas.openxmlformats.org/officeDocument/2006/customXml" ds:itemID="{121DA5CD-5667-4323-A4D5-44F19A1BC7B6}">
  <ds:schemaRefs>
    <ds:schemaRef ds:uri="http://purl.org/dc/terms/"/>
    <ds:schemaRef ds:uri="http://schemas.openxmlformats.org/package/2006/metadata/core-properties"/>
    <ds:schemaRef ds:uri="http://schemas.microsoft.com/office/2006/documentManagement/types"/>
    <ds:schemaRef ds:uri="http://www.w3.org/XML/1998/namespace"/>
    <ds:schemaRef ds:uri="36490c9d-2490-4592-8806-263b5593b936"/>
    <ds:schemaRef ds:uri="http://purl.org/dc/elements/1.1/"/>
    <ds:schemaRef ds:uri="http://schemas.microsoft.com/office/2006/metadata/properties"/>
    <ds:schemaRef ds:uri="http://purl.org/dc/dcmitype/"/>
    <ds:schemaRef ds:uri="http://schemas.microsoft.com/office/infopath/2007/PartnerControls"/>
    <ds:schemaRef ds:uri="51c7e85f-3b6d-46b7-a9e5-37fdb3392937"/>
  </ds:schemaRefs>
</ds:datastoreItem>
</file>

<file path=docProps/app.xml><?xml version="1.0" encoding="utf-8"?>
<Properties xmlns="http://schemas.openxmlformats.org/officeDocument/2006/extended-properties" xmlns:vt="http://schemas.openxmlformats.org/officeDocument/2006/docPropsVTypes">
  <TotalTime>138</TotalTime>
  <Words>7273</Words>
  <Application>Microsoft Office PowerPoint</Application>
  <PresentationFormat>Widescreen</PresentationFormat>
  <Paragraphs>589</Paragraphs>
  <Slides>70</Slides>
  <Notes>69</Notes>
  <HiddenSlides>0</HiddenSlides>
  <MMClips>1</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WCE ppt template</vt:lpstr>
      <vt:lpstr>PowerPoint Presentation</vt:lpstr>
      <vt:lpstr>Climate change review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Wetlands to the rescue!  How wetlands are a natural tool to limit the climate crisis</dc:title>
  <dc:creator>Mariane Bolla</dc:creator>
  <cp:lastModifiedBy>Convertio</cp:lastModifiedBy>
  <cp:revision>27</cp:revision>
  <dcterms:created xsi:type="dcterms:W3CDTF">2020-07-13T15:07:07Z</dcterms:created>
  <dcterms:modified xsi:type="dcterms:W3CDTF">2023-04-14T17:36:19Z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ies>
</file>