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3.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5.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74"/>
  </p:notesMasterIdLst>
  <p:sldIdLst>
    <p:sldId id="385" r:id="rId5"/>
    <p:sldId id="257" r:id="rId6"/>
    <p:sldId id="306" r:id="rId7"/>
    <p:sldId id="307" r:id="rId8"/>
    <p:sldId id="337" r:id="rId9"/>
    <p:sldId id="326" r:id="rId10"/>
    <p:sldId id="383" r:id="rId11"/>
    <p:sldId id="258" r:id="rId12"/>
    <p:sldId id="317" r:id="rId13"/>
    <p:sldId id="384" r:id="rId14"/>
    <p:sldId id="319" r:id="rId15"/>
    <p:sldId id="338" r:id="rId16"/>
    <p:sldId id="320" r:id="rId17"/>
    <p:sldId id="339" r:id="rId18"/>
    <p:sldId id="318" r:id="rId19"/>
    <p:sldId id="330" r:id="rId20"/>
    <p:sldId id="321" r:id="rId21"/>
    <p:sldId id="259" r:id="rId22"/>
    <p:sldId id="260" r:id="rId23"/>
    <p:sldId id="261" r:id="rId24"/>
    <p:sldId id="287" r:id="rId25"/>
    <p:sldId id="270" r:id="rId26"/>
    <p:sldId id="271" r:id="rId27"/>
    <p:sldId id="272" r:id="rId28"/>
    <p:sldId id="273" r:id="rId29"/>
    <p:sldId id="276" r:id="rId30"/>
    <p:sldId id="277" r:id="rId31"/>
    <p:sldId id="308" r:id="rId32"/>
    <p:sldId id="346" r:id="rId33"/>
    <p:sldId id="348" r:id="rId34"/>
    <p:sldId id="354" r:id="rId35"/>
    <p:sldId id="323" r:id="rId36"/>
    <p:sldId id="288" r:id="rId37"/>
    <p:sldId id="289" r:id="rId38"/>
    <p:sldId id="324" r:id="rId39"/>
    <p:sldId id="309" r:id="rId40"/>
    <p:sldId id="278" r:id="rId41"/>
    <p:sldId id="310" r:id="rId42"/>
    <p:sldId id="279" r:id="rId43"/>
    <p:sldId id="322" r:id="rId44"/>
    <p:sldId id="325" r:id="rId45"/>
    <p:sldId id="269" r:id="rId46"/>
    <p:sldId id="264" r:id="rId47"/>
    <p:sldId id="265" r:id="rId48"/>
    <p:sldId id="311" r:id="rId49"/>
    <p:sldId id="282" r:id="rId50"/>
    <p:sldId id="341" r:id="rId51"/>
    <p:sldId id="344" r:id="rId52"/>
    <p:sldId id="342" r:id="rId53"/>
    <p:sldId id="313" r:id="rId54"/>
    <p:sldId id="314" r:id="rId55"/>
    <p:sldId id="266" r:id="rId56"/>
    <p:sldId id="315" r:id="rId57"/>
    <p:sldId id="290" r:id="rId58"/>
    <p:sldId id="283" r:id="rId59"/>
    <p:sldId id="386" r:id="rId60"/>
    <p:sldId id="387" r:id="rId61"/>
    <p:sldId id="302" r:id="rId62"/>
    <p:sldId id="304" r:id="rId63"/>
    <p:sldId id="305" r:id="rId64"/>
    <p:sldId id="294" r:id="rId65"/>
    <p:sldId id="295" r:id="rId66"/>
    <p:sldId id="296" r:id="rId67"/>
    <p:sldId id="293" r:id="rId68"/>
    <p:sldId id="331" r:id="rId69"/>
    <p:sldId id="334" r:id="rId70"/>
    <p:sldId id="335" r:id="rId71"/>
    <p:sldId id="343" r:id="rId72"/>
    <p:sldId id="286" r:id="rId73"/>
  </p:sldIdLst>
  <p:sldSz cx="12192000" cy="6858000"/>
  <p:notesSz cx="6858000" cy="9144000"/>
  <p:embeddedFontLst>
    <p:embeddedFont>
      <p:font typeface="Branding Black" panose="00000A00000000000000" charset="0"/>
      <p:bold r:id="rId75"/>
    </p:embeddedFont>
    <p:embeddedFont>
      <p:font typeface="Branding BlackItalic" panose="00000A00000000000000" charset="0"/>
      <p:bold r:id="rId76"/>
    </p:embeddedFont>
    <p:embeddedFont>
      <p:font typeface="Branding BoldItalic" panose="00000800000000000000" charset="0"/>
      <p:bold r:id="rId77"/>
    </p:embeddedFont>
    <p:embeddedFont>
      <p:font typeface="Branding MediumItalic" panose="00000600000000000000" charset="0"/>
      <p:regular r:id="rId78"/>
    </p:embeddedFont>
    <p:embeddedFont>
      <p:font typeface="Branding SemiBold" panose="00000700000000000000" charset="0"/>
      <p:regular r:id="rId79"/>
      <p:bold r:id="rId80"/>
    </p:embeddedFont>
    <p:embeddedFont>
      <p:font typeface="Branding SemiBoldItalic" panose="00000700000000000000" charset="0"/>
      <p:regular r:id="rId81"/>
      <p:bold r:id="rId82"/>
    </p:embeddedFont>
    <p:embeddedFont>
      <p:font typeface="Branding SemiLightItalic" panose="00000500000000000000" charset="0"/>
      <p:regular r:id="rId83"/>
    </p:embeddedFont>
    <p:embeddedFont>
      <p:font typeface="Calibri" panose="020F0502020204030204" pitchFamily="34" charset="0"/>
      <p:regular r:id="rId84"/>
      <p:bold r:id="rId85"/>
      <p:italic r:id="rId86"/>
      <p:boldItalic r:id="rId8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ane Bolla" initials="MB" lastIdx="68" clrIdx="0">
    <p:extLst>
      <p:ext uri="{19B8F6BF-5375-455C-9EA6-DF929625EA0E}">
        <p15:presenceInfo xmlns:p15="http://schemas.microsoft.com/office/powerpoint/2012/main" userId="S::m_bolla@ducks.ca::0dae2f18-cb79-44f9-8056-9fd0fe141dfb" providerId="AD"/>
      </p:ext>
    </p:extLst>
  </p:cmAuthor>
  <p:cmAuthor id="2" name="Kate Belmore" initials="KB" lastIdx="11" clrIdx="1">
    <p:extLst>
      <p:ext uri="{19B8F6BF-5375-455C-9EA6-DF929625EA0E}">
        <p15:presenceInfo xmlns:p15="http://schemas.microsoft.com/office/powerpoint/2012/main" userId="S::k_belmore@ducks.ca::ffaed782-8387-40be-ab53-d5d79282cd59" providerId="AD"/>
      </p:ext>
    </p:extLst>
  </p:cmAuthor>
  <p:cmAuthor id="3" name="Lauren Bortolotti" initials="LB" lastIdx="7" clrIdx="2">
    <p:extLst>
      <p:ext uri="{19B8F6BF-5375-455C-9EA6-DF929625EA0E}">
        <p15:presenceInfo xmlns:p15="http://schemas.microsoft.com/office/powerpoint/2012/main" userId="S::l_bortolotti@ducks.ca::bb356934-b2ed-4b17-a72c-5c682524560d" providerId="AD"/>
      </p:ext>
    </p:extLst>
  </p:cmAuthor>
  <p:cmAuthor id="4" name="Pascal Badiou" initials="PB" lastIdx="11" clrIdx="3">
    <p:extLst>
      <p:ext uri="{19B8F6BF-5375-455C-9EA6-DF929625EA0E}">
        <p15:presenceInfo xmlns:p15="http://schemas.microsoft.com/office/powerpoint/2012/main" userId="S::p_badiou@ducks.ca::da65b65b-c3de-413a-88d2-9f150f114844" providerId="AD"/>
      </p:ext>
    </p:extLst>
  </p:cmAuthor>
  <p:cmAuthor id="5" name="Ashley Lewis" initials="AL" lastIdx="17" clrIdx="4">
    <p:extLst>
      <p:ext uri="{19B8F6BF-5375-455C-9EA6-DF929625EA0E}">
        <p15:presenceInfo xmlns:p15="http://schemas.microsoft.com/office/powerpoint/2012/main" userId="S::a_lewis@ducks.ca::78d39f0f-515c-46c2-a994-20f451834d77" providerId="AD"/>
      </p:ext>
    </p:extLst>
  </p:cmAuthor>
  <p:cmAuthor id="6" name="Leigh Patterson" initials="LP" lastIdx="5" clrIdx="5">
    <p:extLst>
      <p:ext uri="{19B8F6BF-5375-455C-9EA6-DF929625EA0E}">
        <p15:presenceInfo xmlns:p15="http://schemas.microsoft.com/office/powerpoint/2012/main" userId="S::l_patterson@ducks.ca::7f594db4-087e-416b-b5ce-09cb5580d8d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61"/>
    <a:srgbClr val="E9E642"/>
    <a:srgbClr val="783E63"/>
    <a:srgbClr val="005744"/>
    <a:srgbClr val="007A3D"/>
    <a:srgbClr val="EEECD9"/>
    <a:srgbClr val="FEDB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40151D-8622-439C-B1EF-45BF1F0F3832}" v="944" dt="2021-01-29T13:58:46.811"/>
    <p1510:client id="{9FF3AE3D-3312-64BA-3479-EEF6CC5BF40E}" v="1" dt="2021-01-28T22:07:57.1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59415" autoAdjust="0"/>
  </p:normalViewPr>
  <p:slideViewPr>
    <p:cSldViewPr snapToGrid="0">
      <p:cViewPr varScale="1">
        <p:scale>
          <a:sx n="62" d="100"/>
          <a:sy n="62" d="100"/>
        </p:scale>
        <p:origin x="1296"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10.fntdata"/><Relationship Id="rId89"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font" Target="fonts/font5.fntdata"/><Relationship Id="rId5" Type="http://schemas.openxmlformats.org/officeDocument/2006/relationships/slide" Target="slides/slide1.xml"/><Relationship Id="rId90" Type="http://schemas.openxmlformats.org/officeDocument/2006/relationships/viewProps" Target="view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6.fntdata"/><Relationship Id="rId85" Type="http://schemas.openxmlformats.org/officeDocument/2006/relationships/font" Target="fonts/font11.fntdata"/><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1.fntdata"/><Relationship Id="rId83" Type="http://schemas.openxmlformats.org/officeDocument/2006/relationships/font" Target="fonts/font9.fntdata"/><Relationship Id="rId88" Type="http://schemas.openxmlformats.org/officeDocument/2006/relationships/commentAuthors" Target="commentAuthors.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2.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13.fntdata"/><Relationship Id="rId61" Type="http://schemas.openxmlformats.org/officeDocument/2006/relationships/slide" Target="slides/slide57.xml"/><Relationship Id="rId82" Type="http://schemas.openxmlformats.org/officeDocument/2006/relationships/font" Target="fonts/font8.fntdata"/><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830186-4CF7-490D-9677-E7F63579A414}" type="datetimeFigureOut">
              <a:rPr lang="en-CA" smtClean="0"/>
              <a:t>2023-04-14</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58CE60-DB4C-4F91-8E48-569AC11F1786}" type="slidenum">
              <a:rPr lang="en-CA" smtClean="0"/>
              <a:t>‹#›</a:t>
            </a:fld>
            <a:endParaRPr lang="en-CA"/>
          </a:p>
        </p:txBody>
      </p:sp>
    </p:spTree>
    <p:extLst>
      <p:ext uri="{BB962C8B-B14F-4D97-AF65-F5344CB8AC3E}">
        <p14:creationId xmlns:p14="http://schemas.microsoft.com/office/powerpoint/2010/main" val="1785017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canards.ca/notre-travail/education/"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education@canards.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canada.ca/fr/environnement-changement-climatique/services/indicateurs-environnementaux/emissions-gaz-effet-serre.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ducks.ca/sea-level-ris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hangingclimate.ca/CCCR2019/fr/"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ncbi.nlm.nih.gov/pmc/articles/PMC5607314/"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link.springer.com/article/10.1007/s13157-018-1023-8"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sciencedaily.com/releases/2010/02/100201145432.ht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anada.ca/fr/environnement-changement-climatique/services/changements-climatiques/emissions-gaz-effet-serre/sources-puits-sommaire-2020.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canards.ca/"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ipcc-nggip.iges.or.jp/public/wetlands/"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ce-education.ducks.ca/index.php/fr/"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www.canards.ca/resources/educateurs/"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oakhammockmarsh.ca/"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www.ducks.ca/education" TargetMode="External"/><Relationship Id="rId5" Type="http://schemas.openxmlformats.org/officeDocument/2006/relationships/hyperlink" Target="http://www.ducks.ca/places/new-brunswick/ducks-unlimited-conservation-centre/" TargetMode="External"/><Relationship Id="rId4" Type="http://schemas.openxmlformats.org/officeDocument/2006/relationships/hyperlink" Target="https://wildlifepark.novascotia.ca/wetland-centre.asp"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mailto:education@canards.ca"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www.facebook.com/educationduck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thecanadianencyclopedia.ca/fr/article/la-greve-etudiante-quebecoise-de-2012-et-la-loi-78"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manitoulin.com/autumn-peltier-wiikwemkoongs-islands-voice-at-the-un/"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time.com/person-of-the-year-2019-greta-thunberg/"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www.cbc.ca/kidsnews/post/more-than-greta-canadian-teen-climate-activists-you-should-know"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mailto:education@canards.ca"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mailto:education@canards.ca"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www.facebook.com/educationducks" TargetMode="External"/></Relationships>
</file>

<file path=ppt/notesSlides/_rels/notesSlide68.xml.rels><?xml version="1.0" encoding="UTF-8" standalone="yes"?>
<Relationships xmlns="http://schemas.openxmlformats.org/package/2006/relationships"><Relationship Id="rId3" Type="http://schemas.openxmlformats.org/officeDocument/2006/relationships/hyperlink" Target="mailto:education@canards.ca" TargetMode="External"/><Relationship Id="rId2" Type="http://schemas.openxmlformats.org/officeDocument/2006/relationships/slide" Target="../slides/slide69.xml"/><Relationship Id="rId1" Type="http://schemas.openxmlformats.org/officeDocument/2006/relationships/notesMaster" Target="../notesMasters/notesMaster1.xml"/><Relationship Id="rId5" Type="http://schemas.openxmlformats.org/officeDocument/2006/relationships/hyperlink" Target="https://www.canards.ca/notre-travail/education/" TargetMode="External"/><Relationship Id="rId4" Type="http://schemas.openxmlformats.org/officeDocument/2006/relationships/hyperlink" Target="http://www.facebook.com/educationduck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ied.org/nature-based-solutions-for-climate-change-global-ambition-local-ac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CA" b="1" dirty="0"/>
              <a:t>2020 © Canards Illimités Canada</a:t>
            </a:r>
            <a:endParaRPr lang="en-US" dirty="0">
              <a:cs typeface="Calibri"/>
            </a:endParaRPr>
          </a:p>
          <a:p>
            <a:pPr>
              <a:defRPr/>
            </a:pPr>
            <a:r>
              <a:rPr lang="fr-CA" dirty="0"/>
              <a:t>Cet exposé s’adresse aux enseignants, aux ambassadeurs et ambassadrices de Canards Illimités Canada (CIC) et aux autres collaborateurs dans le cadre des activités pédagogiques. Veuillez respecter les droits des photographes qui ont généreusement prêté leurs images et ne pas reproduire ou démonter cet exposé, sauf pour l’activité dans laquelle il est recommandé. Pour en savoir plus, veuillez consulter notre site Web :</a:t>
            </a:r>
            <a:r>
              <a:rPr lang="fr-CA" dirty="0">
                <a:solidFill>
                  <a:schemeClr val="tx2">
                    <a:lumMod val="50000"/>
                    <a:lumOff val="50000"/>
                  </a:schemeClr>
                </a:solidFill>
              </a:rPr>
              <a:t> </a:t>
            </a:r>
            <a:r>
              <a:rPr lang="fr-CA" u="sng" dirty="0">
                <a:solidFill>
                  <a:schemeClr val="tx2">
                    <a:lumMod val="50000"/>
                    <a:lumOff val="50000"/>
                  </a:schemeClr>
                </a:solidFill>
                <a:hlinkClick r:id="rId3">
                  <a:extLst>
                    <a:ext uri="{A12FA001-AC4F-418D-AE19-62706E023703}">
                      <ahyp:hlinkClr xmlns:ahyp="http://schemas.microsoft.com/office/drawing/2018/hyperlinkcolor" val="tx"/>
                    </a:ext>
                  </a:extLst>
                </a:hlinkClick>
              </a:rPr>
              <a:t>https://www.canards.ca/</a:t>
            </a:r>
            <a:r>
              <a:rPr lang="fr-CA" u="sng" dirty="0">
                <a:solidFill>
                  <a:schemeClr val="tx2">
                    <a:lumMod val="50000"/>
                    <a:lumOff val="50000"/>
                  </a:schemeClr>
                </a:solidFill>
              </a:rPr>
              <a:t>parlons-changements-climatiques</a:t>
            </a:r>
            <a:r>
              <a:rPr lang="fr-CA" dirty="0"/>
              <a:t>. Pour de plus amples renseignements ou pour avoir accès aux images dans d’autres activités, veuillez communiquer avec l’équipe d’Éducation de CIC par courriel (</a:t>
            </a:r>
            <a:r>
              <a:rPr lang="fr-CA" u="sng" dirty="0">
                <a:hlinkClick r:id="rId4"/>
              </a:rPr>
              <a:t>education@canards.ca</a:t>
            </a:r>
            <a:r>
              <a:rPr lang="fr-CA" u="sng" dirty="0"/>
              <a:t>).</a:t>
            </a:r>
            <a:endParaRPr lang="en-US" dirty="0"/>
          </a:p>
          <a:p>
            <a:pPr>
              <a:defRPr/>
            </a:pPr>
            <a:endParaRPr lang="en-US" dirty="0"/>
          </a:p>
          <a:p>
            <a:pPr>
              <a:defRPr/>
            </a:pPr>
            <a:r>
              <a:rPr lang="fr-CA" dirty="0"/>
              <a:t>Veuillez lire les notes sous chaque diapositive pour vous faire une idée de la matière et des instructions pour les activités. L’équipe de l’Éducation de CIC a menée de vastes travaux de recherche sur le rôle des milieux humides dans la maîtrise des changements climatiques, et comment enseigner cette matière de façon responsable et motivante pour les adolescents.</a:t>
            </a:r>
          </a:p>
          <a:p>
            <a:pPr>
              <a:defRPr/>
            </a:pPr>
            <a:r>
              <a:rPr lang="fr-CA" dirty="0"/>
              <a:t> </a:t>
            </a:r>
            <a:endParaRPr lang="en-US" dirty="0"/>
          </a:p>
          <a:p>
            <a:pPr>
              <a:defRPr/>
            </a:pPr>
            <a:r>
              <a:rPr lang="fr-CA" b="1" dirty="0"/>
              <a:t>Cet exposé est destiné aux étudiants de la 9e année et plus. </a:t>
            </a:r>
            <a:r>
              <a:rPr lang="en-US" b="1" dirty="0"/>
              <a:t> </a:t>
            </a:r>
            <a:r>
              <a:rPr lang="fr-CA" dirty="0"/>
              <a:t>Cet exposé en PowerPoint fait partie du dossier de ressources sur les milieux humides et les changements climatiques. Assurez-vous de consulter les ressources complémentaires sur notre site Web. </a:t>
            </a:r>
            <a:endParaRPr lang="en-US" dirty="0"/>
          </a:p>
          <a:p>
            <a:pPr>
              <a:defRPr/>
            </a:pPr>
            <a:endParaRPr lang="fr-CA" b="1" dirty="0"/>
          </a:p>
          <a:p>
            <a:pPr>
              <a:defRPr/>
            </a:pPr>
            <a:r>
              <a:rPr lang="fr-CA" b="1" dirty="0"/>
              <a:t>À noter:</a:t>
            </a:r>
            <a:r>
              <a:rPr lang="fr-CA" dirty="0"/>
              <a:t> Parler des changements climatiques aux jeunes peut faire ressortir des émotions. Il est important de tenir compte de ces malaises et de rassurer les étudiants. L’objectif de cet exposé en PowerPoint est d’apprendre à connaître un autre outil exceptionnel mis à notre disposition pour limiter les effets des changements climatiques : la conservation des milieux humides. Cet exposé met en lumière des solutions que les étudiants peuvent prendre pour lutter contre les changements climatiques. </a:t>
            </a:r>
            <a:endParaRPr lang="en-US" dirty="0"/>
          </a:p>
          <a:p>
            <a:pPr>
              <a:defRPr/>
            </a:pPr>
            <a:endParaRPr lang="en-US" dirty="0"/>
          </a:p>
          <a:p>
            <a:pPr>
              <a:defRPr/>
            </a:pPr>
            <a:endParaRPr lang="en-US" b="1"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0261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2) Demandez aux étudiants s’il s’agit de solutions fondées sur la nature ou de solutions comportementales. </a:t>
            </a: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i="1" kern="1200">
                <a:solidFill>
                  <a:schemeClr val="tx1"/>
                </a:solidFill>
                <a:effectLst/>
                <a:latin typeface="+mn-lt"/>
                <a:ea typeface="+mn-ea"/>
                <a:cs typeface="+mn-cs"/>
              </a:rPr>
              <a:t>Cliquez pour révéler la réponse aux étudiants : </a:t>
            </a:r>
            <a:r>
              <a:rPr lang="fr-CA" sz="1200" kern="1200">
                <a:solidFill>
                  <a:schemeClr val="tx1"/>
                </a:solidFill>
                <a:effectLst/>
                <a:latin typeface="+mn-lt"/>
                <a:ea typeface="+mn-ea"/>
                <a:cs typeface="+mn-cs"/>
              </a:rPr>
              <a:t>il s’agit de solutions comportementales (C)!</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Le covoiturage, le vélo, les déplacements à pied et les transports en commun sont des solutions comportementales.</a:t>
            </a:r>
            <a:r>
              <a:rPr lang="fr-CA" sz="1200" kern="1200">
                <a:solidFill>
                  <a:schemeClr val="tx1"/>
                </a:solidFill>
                <a:effectLst/>
                <a:latin typeface="+mn-lt"/>
                <a:ea typeface="+mn-ea"/>
                <a:cs typeface="+mn-cs"/>
              </a:rPr>
              <a:t> Il s’agit de changements que nous pouvons apporter à notre mode de vie pour réduire les émissions de gaz à effet de serre et lutter contre les changements climatiques.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10</a:t>
            </a:fld>
            <a:endParaRPr lang="en-CA"/>
          </a:p>
        </p:txBody>
      </p:sp>
    </p:spTree>
    <p:extLst>
      <p:ext uri="{BB962C8B-B14F-4D97-AF65-F5344CB8AC3E}">
        <p14:creationId xmlns:p14="http://schemas.microsoft.com/office/powerpoint/2010/main" val="15298722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À nous de jouer! </a:t>
            </a:r>
          </a:p>
          <a:p>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1) Demandez aux étudiants de lever la main s’ils ont déjà </a:t>
            </a:r>
            <a:r>
              <a:rPr lang="fr-CA" sz="1200" b="1" kern="1200">
                <a:solidFill>
                  <a:schemeClr val="tx1"/>
                </a:solidFill>
                <a:effectLst/>
                <a:latin typeface="+mn-lt"/>
                <a:ea typeface="+mn-ea"/>
                <a:cs typeface="+mn-cs"/>
              </a:rPr>
              <a:t>entendu parler de fermer l’éclairage ou de débrancher les appareils électroniques </a:t>
            </a:r>
            <a:r>
              <a:rPr lang="fr-CA" sz="1200" kern="1200">
                <a:solidFill>
                  <a:schemeClr val="tx1"/>
                </a:solidFill>
                <a:effectLst/>
                <a:latin typeface="+mn-lt"/>
                <a:ea typeface="+mn-ea"/>
                <a:cs typeface="+mn-cs"/>
              </a:rPr>
              <a:t>comme solutions climatiques. </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11</a:t>
            </a:fld>
            <a:endParaRPr lang="en-CA"/>
          </a:p>
        </p:txBody>
      </p:sp>
    </p:spTree>
    <p:extLst>
      <p:ext uri="{BB962C8B-B14F-4D97-AF65-F5344CB8AC3E}">
        <p14:creationId xmlns:p14="http://schemas.microsoft.com/office/powerpoint/2010/main" val="3630801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2) Demandez aux étudiants s’il s’agit de solutions fondées sur la nature ou de solutions comportementales. </a:t>
            </a:r>
          </a:p>
          <a:p>
            <a:endParaRPr lang="en-CA" sz="1200" kern="1200">
              <a:solidFill>
                <a:schemeClr val="tx1"/>
              </a:solidFill>
              <a:effectLst/>
              <a:latin typeface="+mn-lt"/>
              <a:ea typeface="+mn-ea"/>
              <a:cs typeface="+mn-cs"/>
            </a:endParaRPr>
          </a:p>
          <a:p>
            <a:r>
              <a:rPr lang="fr-CA" sz="1200" b="1" i="1" kern="1200">
                <a:solidFill>
                  <a:schemeClr val="tx1"/>
                </a:solidFill>
                <a:effectLst/>
                <a:latin typeface="+mn-lt"/>
                <a:ea typeface="+mn-ea"/>
                <a:cs typeface="+mn-cs"/>
              </a:rPr>
              <a:t>Cliquer ici pour révéler la réponse aux étudiants : </a:t>
            </a:r>
            <a:r>
              <a:rPr lang="fr-CA" sz="1200" kern="1200">
                <a:solidFill>
                  <a:schemeClr val="tx1"/>
                </a:solidFill>
                <a:effectLst/>
                <a:latin typeface="+mn-lt"/>
                <a:ea typeface="+mn-ea"/>
                <a:cs typeface="+mn-cs"/>
              </a:rPr>
              <a:t>il s’agit de solutions comportementales (C)! </a:t>
            </a:r>
          </a:p>
          <a:p>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Éteindre l’éclairage et les appareils électroniques est une solution comportementale.</a:t>
            </a:r>
            <a:r>
              <a:rPr lang="fr-CA" sz="1200" kern="1200">
                <a:solidFill>
                  <a:schemeClr val="tx1"/>
                </a:solidFill>
                <a:effectLst/>
                <a:latin typeface="+mn-lt"/>
                <a:ea typeface="+mn-ea"/>
                <a:cs typeface="+mn-cs"/>
              </a:rPr>
              <a:t> Il s’agit de changement que nous pouvons apporter à notre mode de vie pour réduire les émissions de gaz à effet de serre et lutter contre les changements climatiques. </a:t>
            </a:r>
            <a:endParaRPr lang="en-CA"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12</a:t>
            </a:fld>
            <a:endParaRPr lang="en-CA"/>
          </a:p>
        </p:txBody>
      </p:sp>
    </p:spTree>
    <p:extLst>
      <p:ext uri="{BB962C8B-B14F-4D97-AF65-F5344CB8AC3E}">
        <p14:creationId xmlns:p14="http://schemas.microsoft.com/office/powerpoint/2010/main" val="1091365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À nous de jouer!</a:t>
            </a:r>
          </a:p>
          <a:p>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1) Demandez aux étudiants de lever la main s’ils ont déjà entendu parler de l’énergie renouvelable ou du compostage comme solutions climatiques.</a:t>
            </a:r>
            <a:endParaRPr lang="en-CA"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13</a:t>
            </a:fld>
            <a:endParaRPr lang="en-CA"/>
          </a:p>
        </p:txBody>
      </p:sp>
    </p:spTree>
    <p:extLst>
      <p:ext uri="{BB962C8B-B14F-4D97-AF65-F5344CB8AC3E}">
        <p14:creationId xmlns:p14="http://schemas.microsoft.com/office/powerpoint/2010/main" val="22753974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2) Demandez aux étudiants s’il s’agit de solutions fondées sur la nature ou de solutions comportementales. </a:t>
            </a:r>
          </a:p>
          <a:p>
            <a:endParaRPr lang="en-CA" sz="1200" kern="1200">
              <a:solidFill>
                <a:schemeClr val="tx1"/>
              </a:solidFill>
              <a:effectLst/>
              <a:latin typeface="+mn-lt"/>
              <a:ea typeface="+mn-ea"/>
              <a:cs typeface="+mn-cs"/>
            </a:endParaRPr>
          </a:p>
          <a:p>
            <a:r>
              <a:rPr lang="fr-CA" sz="1200" b="1" i="1" kern="1200">
                <a:solidFill>
                  <a:schemeClr val="tx1"/>
                </a:solidFill>
                <a:effectLst/>
                <a:latin typeface="+mn-lt"/>
                <a:ea typeface="+mn-ea"/>
                <a:cs typeface="+mn-cs"/>
              </a:rPr>
              <a:t>Cliquer ici pour révéler la réponse aux étudiants </a:t>
            </a:r>
            <a:r>
              <a:rPr lang="fr-CA" sz="1200" b="1" kern="1200">
                <a:solidFill>
                  <a:schemeClr val="tx1"/>
                </a:solidFill>
                <a:effectLst/>
                <a:latin typeface="+mn-lt"/>
                <a:ea typeface="+mn-ea"/>
                <a:cs typeface="+mn-cs"/>
              </a:rPr>
              <a:t>:</a:t>
            </a:r>
            <a:r>
              <a:rPr lang="fr-CA" sz="1200" kern="1200">
                <a:solidFill>
                  <a:schemeClr val="tx1"/>
                </a:solidFill>
                <a:effectLst/>
                <a:latin typeface="+mn-lt"/>
                <a:ea typeface="+mn-ea"/>
                <a:cs typeface="+mn-cs"/>
              </a:rPr>
              <a:t> il s’agit de solutions comportementales (C)! </a:t>
            </a:r>
          </a:p>
          <a:p>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Adopter les énergies renouvelables et composter sont des solutions comportementales</a:t>
            </a:r>
            <a:r>
              <a:rPr lang="fr-CA" sz="1200" kern="1200">
                <a:solidFill>
                  <a:schemeClr val="tx1"/>
                </a:solidFill>
                <a:effectLst/>
                <a:latin typeface="+mn-lt"/>
                <a:ea typeface="+mn-ea"/>
                <a:cs typeface="+mn-cs"/>
              </a:rPr>
              <a:t>. Il s’agit des changements que nous pouvons apporter à notre mode de vie pour réduire les émissions de gaz à effet de serre et lutter contre les changements climatiques.</a:t>
            </a:r>
            <a:endParaRPr lang="en-CA"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14</a:t>
            </a:fld>
            <a:endParaRPr lang="en-CA"/>
          </a:p>
        </p:txBody>
      </p:sp>
    </p:spTree>
    <p:extLst>
      <p:ext uri="{BB962C8B-B14F-4D97-AF65-F5344CB8AC3E}">
        <p14:creationId xmlns:p14="http://schemas.microsoft.com/office/powerpoint/2010/main" val="2468849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À nous de jouer!</a:t>
            </a: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1) Demandez aux étudiants de lever la main s’ils ont déjà entendu dire que </a:t>
            </a:r>
            <a:r>
              <a:rPr lang="fr-CA" sz="1200" b="1" kern="1200">
                <a:solidFill>
                  <a:schemeClr val="tx1"/>
                </a:solidFill>
                <a:effectLst/>
                <a:latin typeface="+mn-lt"/>
                <a:ea typeface="+mn-ea"/>
                <a:cs typeface="+mn-cs"/>
              </a:rPr>
              <a:t>planter des arbres, protéger les forêts ou protéger les récifs coralliens </a:t>
            </a:r>
            <a:r>
              <a:rPr lang="fr-CA" sz="1200" kern="1200">
                <a:solidFill>
                  <a:schemeClr val="tx1"/>
                </a:solidFill>
                <a:effectLst/>
                <a:latin typeface="+mn-lt"/>
                <a:ea typeface="+mn-ea"/>
                <a:cs typeface="+mn-cs"/>
              </a:rPr>
              <a:t>sont des solutions climatiques. </a:t>
            </a:r>
            <a:endParaRPr lang="en-CA"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15</a:t>
            </a:fld>
            <a:endParaRPr lang="en-CA"/>
          </a:p>
        </p:txBody>
      </p:sp>
    </p:spTree>
    <p:extLst>
      <p:ext uri="{BB962C8B-B14F-4D97-AF65-F5344CB8AC3E}">
        <p14:creationId xmlns:p14="http://schemas.microsoft.com/office/powerpoint/2010/main" val="248737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2) Demandez aux étudiants s’il s’agit de solutions fondées sur la nature ou de solutions comportementales. </a:t>
            </a:r>
          </a:p>
          <a:p>
            <a:endParaRPr lang="en-CA" sz="1200" kern="1200">
              <a:solidFill>
                <a:schemeClr val="tx1"/>
              </a:solidFill>
              <a:effectLst/>
              <a:latin typeface="+mn-lt"/>
              <a:ea typeface="+mn-ea"/>
              <a:cs typeface="+mn-cs"/>
            </a:endParaRPr>
          </a:p>
          <a:p>
            <a:r>
              <a:rPr lang="fr-CA" sz="1200" b="1" i="1" kern="1200">
                <a:solidFill>
                  <a:schemeClr val="tx1"/>
                </a:solidFill>
                <a:effectLst/>
                <a:latin typeface="+mn-lt"/>
                <a:ea typeface="+mn-ea"/>
                <a:cs typeface="+mn-cs"/>
              </a:rPr>
              <a:t>Cliquer ici pour révéler la réponse aux étudiants </a:t>
            </a:r>
            <a:r>
              <a:rPr lang="fr-CA" sz="1200" b="1" kern="1200">
                <a:solidFill>
                  <a:schemeClr val="tx1"/>
                </a:solidFill>
                <a:effectLst/>
                <a:latin typeface="+mn-lt"/>
                <a:ea typeface="+mn-ea"/>
                <a:cs typeface="+mn-cs"/>
              </a:rPr>
              <a:t>:</a:t>
            </a:r>
            <a:r>
              <a:rPr lang="fr-CA" sz="1200" kern="1200">
                <a:solidFill>
                  <a:schemeClr val="tx1"/>
                </a:solidFill>
                <a:effectLst/>
                <a:latin typeface="+mn-lt"/>
                <a:ea typeface="+mn-ea"/>
                <a:cs typeface="+mn-cs"/>
              </a:rPr>
              <a:t> il s’agit de solutions fondée sur la nature (N)!</a:t>
            </a:r>
          </a:p>
          <a:p>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Planter des arbres, protéger des forêts et préserver les récifs coralliens sont tous des solutions fondées sur la nature</a:t>
            </a:r>
            <a:r>
              <a:rPr lang="fr-CA" sz="1200" kern="1200">
                <a:solidFill>
                  <a:schemeClr val="tx1"/>
                </a:solidFill>
                <a:effectLst/>
                <a:latin typeface="+mn-lt"/>
                <a:ea typeface="+mn-ea"/>
                <a:cs typeface="+mn-cs"/>
              </a:rPr>
              <a:t>. Dans tous ces cas, nous faisons appel à la nature pour amoindrir les effets des changements climatiques : les arbres et les forêts captent le carbone et rafraîchissent les températures; les récifs coralliens abritent les poissons et nous protègent contre les chocs météorologiques. </a:t>
            </a:r>
            <a:endParaRPr lang="en-CA" sz="1200" kern="1200">
              <a:solidFill>
                <a:schemeClr val="tx1"/>
              </a:solidFill>
              <a:effectLst/>
              <a:latin typeface="+mn-lt"/>
              <a:ea typeface="+mn-ea"/>
              <a:cs typeface="+mn-cs"/>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16</a:t>
            </a:fld>
            <a:endParaRPr lang="en-CA"/>
          </a:p>
        </p:txBody>
      </p:sp>
    </p:spTree>
    <p:extLst>
      <p:ext uri="{BB962C8B-B14F-4D97-AF65-F5344CB8AC3E}">
        <p14:creationId xmlns:p14="http://schemas.microsoft.com/office/powerpoint/2010/main" val="501044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u="sng" kern="1200">
                <a:solidFill>
                  <a:schemeClr val="tx1"/>
                </a:solidFill>
                <a:effectLst/>
                <a:latin typeface="+mn-lt"/>
                <a:ea typeface="+mn-ea"/>
                <a:cs typeface="+mn-cs"/>
              </a:rPr>
              <a:t>Dernière question</a:t>
            </a:r>
            <a:r>
              <a:rPr lang="fr-CA" sz="1200" b="1" kern="1200">
                <a:solidFill>
                  <a:schemeClr val="tx1"/>
                </a:solidFill>
                <a:effectLst/>
                <a:latin typeface="+mn-lt"/>
                <a:ea typeface="+mn-ea"/>
                <a:cs typeface="+mn-cs"/>
              </a:rPr>
              <a:t> :</a:t>
            </a: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Que dire de la protection de nos milieux humides? S’agit-il d’une solution fondée sur la nature ou comportementale pour résoudre le problème des changements climatiques? </a:t>
            </a:r>
            <a:endParaRPr lang="en-CA" sz="1200" kern="1200">
              <a:solidFill>
                <a:schemeClr val="tx1"/>
              </a:solidFill>
              <a:effectLst/>
              <a:latin typeface="+mn-lt"/>
              <a:ea typeface="+mn-ea"/>
              <a:cs typeface="+mn-cs"/>
            </a:endParaRPr>
          </a:p>
          <a:p>
            <a:r>
              <a:rPr lang="fr-CA" sz="1200" b="1" i="1" kern="1200">
                <a:solidFill>
                  <a:schemeClr val="tx1"/>
                </a:solidFill>
                <a:effectLst/>
                <a:latin typeface="+mn-lt"/>
                <a:ea typeface="+mn-ea"/>
                <a:cs typeface="+mn-cs"/>
              </a:rPr>
              <a:t>Cliquez ici pour révéler la réponse aux étudiants </a:t>
            </a:r>
            <a:r>
              <a:rPr lang="fr-CA" sz="1200" b="1" kern="1200">
                <a:solidFill>
                  <a:schemeClr val="tx1"/>
                </a:solidFill>
                <a:effectLst/>
                <a:latin typeface="+mn-lt"/>
                <a:ea typeface="+mn-ea"/>
                <a:cs typeface="+mn-cs"/>
              </a:rPr>
              <a:t>:</a:t>
            </a:r>
            <a:r>
              <a:rPr lang="fr-CA" sz="1200" b="1" i="1" kern="1200">
                <a:solidFill>
                  <a:schemeClr val="tx1"/>
                </a:solidFill>
                <a:effectLst/>
                <a:latin typeface="+mn-lt"/>
                <a:ea typeface="+mn-ea"/>
                <a:cs typeface="+mn-cs"/>
              </a:rPr>
              <a:t> </a:t>
            </a:r>
            <a:r>
              <a:rPr lang="fr-CA" sz="1200" kern="1200">
                <a:solidFill>
                  <a:schemeClr val="tx1"/>
                </a:solidFill>
                <a:effectLst/>
                <a:latin typeface="+mn-lt"/>
                <a:ea typeface="+mn-ea"/>
                <a:cs typeface="+mn-cs"/>
              </a:rPr>
              <a:t>il s’agit d’une solution fondée sur la nature(N)!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17</a:t>
            </a:fld>
            <a:endParaRPr lang="en-CA"/>
          </a:p>
        </p:txBody>
      </p:sp>
    </p:spTree>
    <p:extLst>
      <p:ext uri="{BB962C8B-B14F-4D97-AF65-F5344CB8AC3E}">
        <p14:creationId xmlns:p14="http://schemas.microsoft.com/office/powerpoint/2010/main" val="3634645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Il s’agit d’un lieu qui est humide! Les milieux humides sont des terres qui sont recouvertes d’eau pendant une partie ou la plus grande partie de l’année et qui viennent assurer la subsistance des plantes aquatiques et des animaux. Les bogs, les marais, les marécages et les fens sont des exemples de milieux humides.</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18</a:t>
            </a:fld>
            <a:endParaRPr lang="en-CA"/>
          </a:p>
        </p:txBody>
      </p:sp>
    </p:spTree>
    <p:extLst>
      <p:ext uri="{BB962C8B-B14F-4D97-AF65-F5344CB8AC3E}">
        <p14:creationId xmlns:p14="http://schemas.microsoft.com/office/powerpoint/2010/main" val="1124543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19</a:t>
            </a:fld>
            <a:endParaRPr lang="en-CA"/>
          </a:p>
        </p:txBody>
      </p:sp>
    </p:spTree>
    <p:extLst>
      <p:ext uri="{BB962C8B-B14F-4D97-AF65-F5344CB8AC3E}">
        <p14:creationId xmlns:p14="http://schemas.microsoft.com/office/powerpoint/2010/main" val="4199680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Présentez la vidéo  qui passe en revue les causes et les conséquences des changements climatiques. </a:t>
            </a:r>
            <a:endParaRPr lang="en-CA"/>
          </a:p>
          <a:p>
            <a:r>
              <a:rPr lang="fr-CA" i="1"/>
              <a:t>Il est important de ne pas consacrer trop de temps au fonctionnement et aux conséquences des changements climatiques, car cela peut être très stressant pour les jeunes qui doivent absorber toute cette information. Il faut mettre l’accent sur les solutions en précisant que nous avons tous un rôle à jouer. </a:t>
            </a:r>
            <a:endParaRPr lang="en-CA"/>
          </a:p>
          <a:p>
            <a:r>
              <a:rPr lang="en-CA"/>
              <a:t> https://www.youtube.com/watch?v=t9f39nukKBY </a:t>
            </a:r>
          </a:p>
          <a:p>
            <a:endParaRPr lang="en-CA"/>
          </a:p>
          <a:p>
            <a:r>
              <a:rPr lang="fr-CA"/>
              <a:t>Synthèse de la vidéo :</a:t>
            </a:r>
            <a:endParaRPr lang="en-CA"/>
          </a:p>
          <a:p>
            <a:r>
              <a:rPr lang="fr-CA"/>
              <a:t>Les gaz à effet de serre emprisonnent la chaleur dans l’atmosphère terrestre, un peu comme les vitres d’une serre qui conservent l’air chaud à l’intérieur. L’activité humaine augmente la quantité de GES dans l’atmosphère, ce qui a pour effet de réchauffer la surface de la Terre. C’est ce qu’on appelle l’effet de serre. Surtout, dans les 200 dernières années, les humains ont rejeté dans l’atmosphère des GES qui proviennent essentiellement de la combustion des carburants fossiles. C’est pourquoi la Terre emprisonne plus de chaleur et la température de la planète augmente. Quelles sont les conséquences des changements climatiques? 1) Les niveaux des mers augmentent quand les glaces de l’Arctique fondent, ce qui inonde les régions côtières. 2) Le réchauffement des températures provoque les chocs météorologiques (inondations, tempêtes et sécheresses). 3) Le réchauffement des températures se répercute sur notre capacité à cultiver les aliments : les récoltes deviennent plus difficiles et l’habitat de la faune se rétrécit. 4) Dans les zones urbaines, le smog augmente avec la hausse des températures, ce qui peut influer sur la santé pulmonaire et cardiaque. </a:t>
            </a:r>
            <a:endParaRPr lang="en-CA"/>
          </a:p>
          <a:p>
            <a:endParaRPr lang="en-CA"/>
          </a:p>
          <a:p>
            <a:r>
              <a:rPr lang="fr-CA" b="1"/>
              <a:t>Complément d’information </a:t>
            </a:r>
            <a:r>
              <a:rPr lang="fr-CA"/>
              <a:t>: </a:t>
            </a:r>
            <a:r>
              <a:rPr lang="fr-CA" u="sng">
                <a:hlinkClick r:id="rId3"/>
              </a:rPr>
              <a:t>https://www.canada.ca/fr/environnement-changement-climatique/services/indicateurs-environnementaux/emissions-gaz-effet-serre.html</a:t>
            </a:r>
            <a:endParaRPr lang="en-CA"/>
          </a:p>
          <a:p>
            <a:endParaRPr lang="en-CA" sz="1200" b="0" i="0" u="none" strike="noStrike" kern="1200" baseline="0">
              <a:solidFill>
                <a:schemeClr val="tx1"/>
              </a:solidFill>
              <a:latin typeface="+mn-lt"/>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a:t>
            </a:fld>
            <a:endParaRPr lang="en-CA"/>
          </a:p>
        </p:txBody>
      </p:sp>
    </p:spTree>
    <p:extLst>
      <p:ext uri="{BB962C8B-B14F-4D97-AF65-F5344CB8AC3E}">
        <p14:creationId xmlns:p14="http://schemas.microsoft.com/office/powerpoint/2010/main" val="3374886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Ils protègent les régions côtières contre les tempêtes.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1) Dans les milieux humides côtiers, la végétation est un rempart contre les vagues qui déferlent sur le littoral. Robuste et résiliente, la végétation stabilise les sols; ainsi, quand les vagues déferlent sur un milieu humide du littoral, l’énergie se disperse dans cette végétation et dissipe la puissance des vagues, en protégeant le littoral contre l’érosion.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2) Quand le niveau de la mer monte au plus fort d’une tempête, la végétation des milieux humides côtiers vient ralentir l’eau qui inonde les terres continentales; les tempêtes deviennent ainsi moins destructrices.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20</a:t>
            </a:fld>
            <a:endParaRPr lang="en-CA"/>
          </a:p>
        </p:txBody>
      </p:sp>
    </p:spTree>
    <p:extLst>
      <p:ext uri="{BB962C8B-B14F-4D97-AF65-F5344CB8AC3E}">
        <p14:creationId xmlns:p14="http://schemas.microsoft.com/office/powerpoint/2010/main" val="1860272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Quand le niveau de la mer monte au plus fort d’une tempête, la végétation des milieux humides côtiers vient ralentir l’eau qui inonde les terres continentales; les tempêtes deviennent ainsi moins destructrices. Ainsi protéger et restaurer les marais salés sont des moyens importants pour protéger les terres intérieures en prévision de l’augmentation du niveau de la mer causée par les changements climatiques.</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Pour en savoir plus : </a:t>
            </a:r>
            <a:r>
              <a:rPr lang="fr-CA" sz="1200" u="sng" kern="1200">
                <a:solidFill>
                  <a:schemeClr val="tx1"/>
                </a:solidFill>
                <a:effectLst/>
                <a:latin typeface="+mn-lt"/>
                <a:ea typeface="+mn-ea"/>
                <a:cs typeface="+mn-cs"/>
                <a:hlinkClick r:id="rId3"/>
              </a:rPr>
              <a:t>https://www.ducks.ca/sea-level-rise/</a:t>
            </a:r>
            <a:endParaRPr lang="en-CA" sz="1200" kern="1200">
              <a:solidFill>
                <a:schemeClr val="tx1"/>
              </a:solidFill>
              <a:effectLst/>
              <a:latin typeface="+mn-lt"/>
              <a:ea typeface="+mn-ea"/>
              <a:cs typeface="+mn-cs"/>
            </a:endParaRPr>
          </a:p>
          <a:p>
            <a:endParaRPr lang="en-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21</a:t>
            </a:fld>
            <a:endParaRPr lang="en-CA"/>
          </a:p>
        </p:txBody>
      </p:sp>
    </p:spTree>
    <p:extLst>
      <p:ext uri="{BB962C8B-B14F-4D97-AF65-F5344CB8AC3E}">
        <p14:creationId xmlns:p14="http://schemas.microsoft.com/office/powerpoint/2010/main" val="3520762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Parce que les milieux humides sont des dépressions (des « trous ») dans le paysage, ils se remplissent d’eau et sont essentiels pour régler le débit de l’eau dans la région.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Les milieux humides ne comprennent pas seulement l’eau que nous voyons : ils sont connectés à l’eau en sous-sol; ils viennent recharger la nappe phréatique et l’aquifère. </a:t>
            </a:r>
          </a:p>
          <a:p>
            <a:pPr lvl="0"/>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Les milieux humides peuvent être une source d’eau en surface; or, ils permettent aussi de s’assurer que nous pouvons compter, pendant les périodes de sécheresse, sur des ressources en eau durables en sous-sol, ce qui permet de préserver le débit de base des cours d’eau. </a:t>
            </a:r>
            <a:endParaRPr lang="en-CA" sz="1200" kern="1200">
              <a:solidFill>
                <a:schemeClr val="tx1"/>
              </a:solidFill>
              <a:effectLst/>
              <a:latin typeface="+mn-lt"/>
              <a:ea typeface="+mn-ea"/>
              <a:cs typeface="+mn-cs"/>
            </a:endParaRPr>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22</a:t>
            </a:fld>
            <a:endParaRPr lang="en-CA"/>
          </a:p>
        </p:txBody>
      </p:sp>
    </p:spTree>
    <p:extLst>
      <p:ext uri="{BB962C8B-B14F-4D97-AF65-F5344CB8AC3E}">
        <p14:creationId xmlns:p14="http://schemas.microsoft.com/office/powerpoint/2010/main" val="2951040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Parce que les milieux humides sont des dépressions (« trous ») dans le paysage, ils permettent d’« emmagasiner » de l’eau pendant les inondations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L’eau des inondations est en partie emmagasinée dans le bassin des milieux humides, qui « emprisonne » l’eau au lieu de la déverser en cascade, d’un seul trait, dans le paysage. (Comme un signal d’arrêt) </a:t>
            </a:r>
          </a:p>
          <a:p>
            <a:pPr lvl="0"/>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L’eau qui sort des milieux humides est ralentie par la végétation, qui devient un obstacle que l’eau doit franchir pour sortir du milieu humide. (Comme une zone dans laquelle la vitesse est limitée.)</a:t>
            </a:r>
          </a:p>
          <a:p>
            <a:pPr lvl="0"/>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Les milieux humides ne permettent pas d’arrêter complètement les inondations; toutefois, en désynchronisant et en ralentissant le mouvement de l’eau, ils réduisent les dommages et les dangers causés par les inondations (par exemple en évitant que l’eau inonde les sous-sols).</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23</a:t>
            </a:fld>
            <a:endParaRPr lang="en-CA"/>
          </a:p>
        </p:txBody>
      </p:sp>
    </p:spTree>
    <p:extLst>
      <p:ext uri="{BB962C8B-B14F-4D97-AF65-F5344CB8AC3E}">
        <p14:creationId xmlns:p14="http://schemas.microsoft.com/office/powerpoint/2010/main" val="3075832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Vous êtes-vous déjà demandé pourquoi il fait plus frais autour d’un lac qu’en ville? </a:t>
            </a:r>
          </a:p>
          <a:p>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L’eau des milieux humides peut jouer le rôle de puits thermique, en réduisant les températures atmosphériques en surface, au-dessus des milieux humides, par rapport aux températures des autres types de surface (les sols, la roche et le béton, entre autres).</a:t>
            </a:r>
          </a:p>
          <a:p>
            <a:pPr lvl="0"/>
            <a:endParaRPr lang="fr-CA" sz="1200" kern="1200" noProof="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Les milieux humides ont des taux d’évapotranspiration élevés. Ce processus, porté par la végétation des milieux humides, convertit l’eau en gaz, ce qui augmente l’humidité de l’atmosphère. Ce processus fait appel à l’énergie thermique de l’air, ce qui donne lieu à des températures plus fraîches.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Exemple : C’est exactement comme lorsque vous suez. </a:t>
            </a:r>
            <a:endParaRPr lang="en-CA" sz="1200" kern="1200">
              <a:solidFill>
                <a:schemeClr val="tx1"/>
              </a:solidFill>
              <a:effectLst/>
              <a:latin typeface="+mn-lt"/>
              <a:ea typeface="+mn-ea"/>
              <a:cs typeface="+mn-cs"/>
            </a:endParaRPr>
          </a:p>
          <a:p>
            <a:endParaRPr lang="en-CA" sz="900" kern="120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24</a:t>
            </a:fld>
            <a:endParaRPr lang="en-CA"/>
          </a:p>
        </p:txBody>
      </p:sp>
    </p:spTree>
    <p:extLst>
      <p:ext uri="{BB962C8B-B14F-4D97-AF65-F5344CB8AC3E}">
        <p14:creationId xmlns:p14="http://schemas.microsoft.com/office/powerpoint/2010/main" val="1427068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Point important : les milieux humides emmagasinent le carbone! </a:t>
            </a:r>
            <a:r>
              <a:rPr lang="fr-CA" sz="1200" kern="1200">
                <a:solidFill>
                  <a:schemeClr val="tx1"/>
                </a:solidFill>
                <a:effectLst/>
                <a:latin typeface="+mn-lt"/>
                <a:ea typeface="+mn-ea"/>
                <a:cs typeface="+mn-cs"/>
              </a:rPr>
              <a:t>Ils sont des puits de carbone, qui est l’un des gaz à effet de serre qui causent les changements climatiques. </a:t>
            </a: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Mais en fait, qu’est-ce qu’un puits de carbone? </a:t>
            </a:r>
            <a:endParaRPr lang="en-CA" sz="1200" kern="1200">
              <a:solidFill>
                <a:schemeClr val="tx1"/>
              </a:solidFill>
              <a:effectLst/>
              <a:latin typeface="+mn-lt"/>
              <a:ea typeface="+mn-ea"/>
              <a:cs typeface="+mn-cs"/>
            </a:endParaRPr>
          </a:p>
          <a:p>
            <a:pPr fontAlgn="ctr"/>
            <a:endParaRPr lang="en-CA" b="1"/>
          </a:p>
        </p:txBody>
      </p:sp>
      <p:sp>
        <p:nvSpPr>
          <p:cNvPr id="4" name="Slide Number Placeholder 3"/>
          <p:cNvSpPr>
            <a:spLocks noGrp="1"/>
          </p:cNvSpPr>
          <p:nvPr>
            <p:ph type="sldNum" sz="quarter" idx="5"/>
          </p:nvPr>
        </p:nvSpPr>
        <p:spPr/>
        <p:txBody>
          <a:bodyPr/>
          <a:lstStyle/>
          <a:p>
            <a:fld id="{F258CE60-DB4C-4F91-8E48-569AC11F1786}" type="slidenum">
              <a:rPr lang="en-CA" smtClean="0"/>
              <a:t>25</a:t>
            </a:fld>
            <a:endParaRPr lang="en-CA"/>
          </a:p>
        </p:txBody>
      </p:sp>
    </p:spTree>
    <p:extLst>
      <p:ext uri="{BB962C8B-B14F-4D97-AF65-F5344CB8AC3E}">
        <p14:creationId xmlns:p14="http://schemas.microsoft.com/office/powerpoint/2010/main" val="30213035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Un puits de carbone </a:t>
            </a:r>
            <a:r>
              <a:rPr lang="fr-CA" sz="1200" kern="1200">
                <a:solidFill>
                  <a:schemeClr val="tx1"/>
                </a:solidFill>
                <a:effectLst/>
                <a:latin typeface="+mn-lt"/>
                <a:ea typeface="+mn-ea"/>
                <a:cs typeface="+mn-cs"/>
              </a:rPr>
              <a:t>est un environnement naturel qui emmagasine plus de carbone qu’il n’en libère. </a:t>
            </a: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Par exemple, une forêt emmagasine plus de carbone qu’elle n’en émet grâce à la photosynthèse. C’est ce qui fait que la forêt est un puits de carbone. </a:t>
            </a:r>
            <a:endParaRPr lang="en-CA" sz="1200" kern="1200">
              <a:solidFill>
                <a:schemeClr val="tx1"/>
              </a:solidFill>
              <a:effectLst/>
              <a:latin typeface="+mn-lt"/>
              <a:ea typeface="+mn-ea"/>
              <a:cs typeface="+mn-cs"/>
            </a:endParaRPr>
          </a:p>
          <a:p>
            <a:endParaRPr lang="fr-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26</a:t>
            </a:fld>
            <a:endParaRPr lang="en-CA"/>
          </a:p>
        </p:txBody>
      </p:sp>
    </p:spTree>
    <p:extLst>
      <p:ext uri="{BB962C8B-B14F-4D97-AF65-F5344CB8AC3E}">
        <p14:creationId xmlns:p14="http://schemas.microsoft.com/office/powerpoint/2010/main" val="2866992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kern="1200">
                <a:solidFill>
                  <a:schemeClr val="tx1"/>
                </a:solidFill>
                <a:effectLst/>
                <a:latin typeface="+mn-lt"/>
                <a:ea typeface="+mn-ea"/>
                <a:cs typeface="+mn-cs"/>
              </a:rPr>
              <a:t>Les moyens qui libèrent dans l’atmosphère plus de carbone qu’ils n’en absorbent s’appellent des </a:t>
            </a:r>
            <a:r>
              <a:rPr lang="fr-CA" sz="1200" b="1" kern="1200">
                <a:solidFill>
                  <a:schemeClr val="tx1"/>
                </a:solidFill>
                <a:effectLst/>
                <a:latin typeface="+mn-lt"/>
                <a:ea typeface="+mn-ea"/>
                <a:cs typeface="+mn-cs"/>
              </a:rPr>
              <a:t>sources de carbone</a:t>
            </a:r>
            <a:r>
              <a:rPr lang="fr-CA" sz="1200" kern="1200">
                <a:solidFill>
                  <a:schemeClr val="tx1"/>
                </a:solidFill>
                <a:effectLst/>
                <a:latin typeface="+mn-lt"/>
                <a:ea typeface="+mn-ea"/>
                <a:cs typeface="+mn-cs"/>
              </a:rPr>
              <a:t>. Nos activités et nos modes de vie libèrent beaucoup de carbone dans l’atmosphère. La combustion du charbon pour produire de l’électricité, l’utilisation des véhicules à essence et la fermentation des déchets de cuisine dans les décharges publiques en sont des exemples. </a:t>
            </a:r>
            <a:endParaRPr lang="en-CA" sz="1200" kern="1200">
              <a:solidFill>
                <a:schemeClr val="tx1"/>
              </a:solidFill>
              <a:effectLst/>
              <a:latin typeface="+mn-lt"/>
              <a:ea typeface="+mn-ea"/>
              <a:cs typeface="+mn-cs"/>
            </a:endParaRPr>
          </a:p>
          <a:p>
            <a:endParaRPr lang="fr-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27</a:t>
            </a:fld>
            <a:endParaRPr lang="en-CA"/>
          </a:p>
        </p:txBody>
      </p:sp>
    </p:spTree>
    <p:extLst>
      <p:ext uri="{BB962C8B-B14F-4D97-AF65-F5344CB8AC3E}">
        <p14:creationId xmlns:p14="http://schemas.microsoft.com/office/powerpoint/2010/main" val="12800057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cs typeface="Calibri"/>
              </a:rPr>
              <a:t>Les plantes mortes jouent un grand rôle!</a:t>
            </a: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28</a:t>
            </a:fld>
            <a:endParaRPr lang="en-CA"/>
          </a:p>
        </p:txBody>
      </p:sp>
    </p:spTree>
    <p:extLst>
      <p:ext uri="{BB962C8B-B14F-4D97-AF65-F5344CB8AC3E}">
        <p14:creationId xmlns:p14="http://schemas.microsoft.com/office/powerpoint/2010/main" val="12795608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fr-FR" sz="1200" b="0" i="0" kern="1200">
                <a:solidFill>
                  <a:schemeClr val="tx1"/>
                </a:solidFill>
                <a:effectLst/>
                <a:latin typeface="+mn-lt"/>
                <a:ea typeface="+mn-ea"/>
                <a:cs typeface="+mn-cs"/>
              </a:rPr>
              <a:t>Sur terre, les plantes meurent et commencent à se décomposer, ce qui libère du dioxyde de carbone dans l'air. Mais sous l'eau, ça n’est pas pareil. Dans les milieux humides, les plantes meurent et coulent au fond de l’eau ou elles se décomposent très lentement, ce qui empêche la libération du carbone.</a:t>
            </a:r>
            <a:endParaRPr lang="en-CA"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29</a:t>
            </a:fld>
            <a:endParaRPr lang="en-CA"/>
          </a:p>
        </p:txBody>
      </p:sp>
    </p:spTree>
    <p:extLst>
      <p:ext uri="{BB962C8B-B14F-4D97-AF65-F5344CB8AC3E}">
        <p14:creationId xmlns:p14="http://schemas.microsoft.com/office/powerpoint/2010/main" val="3472020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La température augmente dans toutes les régions du Canada et dans les océans environnants. Depuis 1948, date à laquelle on a commencé à publier les relevés météorologiques de l’ensemble du pays, la température annuelle moyenne du Canada sur le continent s’est réchauffée au bas mot d’environ 1,7 °C; les plus fortes hausses de la température ont été relevées dans le Grand Nord, dans les Prairies et dans le Nord de la Colombie-Britannique. Dans le Nord du Canada, la température annuelle moyenne a augmenté de 2,3 °C. Le réchauffement antérieur et projeté de la température au Canada atteint en moyenne presque le double de l’amplitude du réchauffement planétaire. Le Grand Nord du Canada s’est réchauffé et continuera de le faire à un rythme qui représente même plus du double de la cadence mondiale.</a:t>
            </a:r>
            <a:endParaRPr lang="en-US"/>
          </a:p>
          <a:p>
            <a:r>
              <a:rPr lang="fr-CA"/>
              <a:t> </a:t>
            </a:r>
            <a:endParaRPr lang="en-US"/>
          </a:p>
          <a:p>
            <a:r>
              <a:rPr lang="fr-CA"/>
              <a:t>Cette constatation fait l’objet de l’étude commandée par Environnement et Changement climatique Canada en 2019 sous le titre « Le Changement climatique du Canada ». Pour consulter ce rapport, veuillez cliquer sur ce lien :</a:t>
            </a:r>
            <a:endParaRPr lang="en-US"/>
          </a:p>
          <a:p>
            <a:r>
              <a:rPr lang="fr-CA" b="1"/>
              <a:t> </a:t>
            </a:r>
            <a:r>
              <a:rPr lang="fr-CA">
                <a:hlinkClick r:id="rId3"/>
              </a:rPr>
              <a:t>https://changingclimate.ca/CCCR2019/fr/</a:t>
            </a:r>
            <a:r>
              <a:rPr lang="fr-CA"/>
              <a:t>.</a:t>
            </a:r>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3</a:t>
            </a:fld>
            <a:endParaRPr lang="en-CA"/>
          </a:p>
        </p:txBody>
      </p:sp>
    </p:spTree>
    <p:extLst>
      <p:ext uri="{BB962C8B-B14F-4D97-AF65-F5344CB8AC3E}">
        <p14:creationId xmlns:p14="http://schemas.microsoft.com/office/powerpoint/2010/main" val="779879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fr-FR" sz="1200" kern="1200">
                <a:solidFill>
                  <a:schemeClr val="tx1"/>
                </a:solidFill>
                <a:effectLst/>
                <a:latin typeface="+mn-lt"/>
                <a:ea typeface="+mn-ea"/>
                <a:cs typeface="+mn-cs"/>
              </a:rPr>
              <a:t>Pourquoi la décomposition est si lente sous l'eau ? </a:t>
            </a:r>
            <a:r>
              <a:rPr lang="fr-FR" sz="1200" b="0" i="0" kern="1200">
                <a:solidFill>
                  <a:schemeClr val="tx1"/>
                </a:solidFill>
                <a:effectLst/>
                <a:latin typeface="+mn-lt"/>
                <a:ea typeface="+mn-ea"/>
                <a:cs typeface="+mn-cs"/>
              </a:rPr>
              <a:t>Sur terre, il y a de l'oxygène disponible pour la décomposition. Sous l'eau, il n’y a pas ou très peu d'oxygène disponible, ce qui rend la décomposition très lente. Avec le temps, toutes ces plantes mortes s'accumulent au fond du milieu humide, et stockent le carbone. </a:t>
            </a:r>
            <a:endParaRPr lang="en-CA"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30</a:t>
            </a:fld>
            <a:endParaRPr lang="en-CA"/>
          </a:p>
        </p:txBody>
      </p:sp>
    </p:spTree>
    <p:extLst>
      <p:ext uri="{BB962C8B-B14F-4D97-AF65-F5344CB8AC3E}">
        <p14:creationId xmlns:p14="http://schemas.microsoft.com/office/powerpoint/2010/main" val="5271989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a:solidFill>
                  <a:schemeClr val="tx1"/>
                </a:solidFill>
                <a:effectLst/>
                <a:latin typeface="+mn-lt"/>
                <a:ea typeface="+mn-ea"/>
                <a:cs typeface="+mn-cs"/>
              </a:rPr>
              <a:t>En résumé, les plantes des milieux humides absorbent le gaz carbonique de l'air pendant leur croissance, et lorsqu'elles meurent, tout le carbone qu'elles ont absorbé n'est pas libéré dans l'air. Les plantes s'enfoncent sous l'eau, où elles ne peuvent pas se décomposer complètement, et tout ce carbone est retenu.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31</a:t>
            </a:fld>
            <a:endParaRPr lang="en-CA"/>
          </a:p>
        </p:txBody>
      </p:sp>
    </p:spTree>
    <p:extLst>
      <p:ext uri="{BB962C8B-B14F-4D97-AF65-F5344CB8AC3E}">
        <p14:creationId xmlns:p14="http://schemas.microsoft.com/office/powerpoint/2010/main" val="30674359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Les milieux humides sont des puits de carbone massifs : ils emmagasinent plus de carbone que les forêts boréales, les forêts tropicales et les prairies tempérées.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Dans les milieux humides, les plantes emmagasinent une partie du carbone; la majorité est toutefois emprisonnée dans le sol. S’il en est ainsi, c’est à cause des taux de décomposition lents, qui ont pour effet d’accumuler et de stocker d’importantes quantités de carbone dans le sol des milieux humides et dans leurs sédiments. Quand les végétaux des milieux humides pourrissent dans l’eau, là où il y a beaucoup moins d’oxygène que sur la Terre, la décomposition de la matière végétale (le carbone) est très lente. </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32</a:t>
            </a:fld>
            <a:endParaRPr lang="en-CA"/>
          </a:p>
        </p:txBody>
      </p:sp>
    </p:spTree>
    <p:extLst>
      <p:ext uri="{BB962C8B-B14F-4D97-AF65-F5344CB8AC3E}">
        <p14:creationId xmlns:p14="http://schemas.microsoft.com/office/powerpoint/2010/main" val="16459207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En quoi consistent les tourbières?  Il s’agit d’un type de milieu humide qui accumule de la tourbe (soit les matières végétales mortes).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Dans les tourbières, la décomposition est très lente. Sur des milliers d’années, le carbone s’accumule (sous la forme de matières végétales mortes), plus que dans n’importe quel autre écosystème.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Anecdote amusante</a:t>
            </a:r>
            <a:r>
              <a:rPr lang="fr-CA" sz="1200" kern="1200">
                <a:solidFill>
                  <a:schemeClr val="tx1"/>
                </a:solidFill>
                <a:effectLst/>
                <a:latin typeface="+mn-lt"/>
                <a:ea typeface="+mn-ea"/>
                <a:cs typeface="+mn-cs"/>
              </a:rPr>
              <a:t> : dans le Nord du Canada, la température est plus fraîche, ce qui ralentit encore plus la décomposition dans les tourbières et augmente davantage la séquestration du carbone. </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33</a:t>
            </a:fld>
            <a:endParaRPr lang="en-CA"/>
          </a:p>
        </p:txBody>
      </p:sp>
    </p:spTree>
    <p:extLst>
      <p:ext uri="{BB962C8B-B14F-4D97-AF65-F5344CB8AC3E}">
        <p14:creationId xmlns:p14="http://schemas.microsoft.com/office/powerpoint/2010/main" val="33545486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Le carbone bleu</a:t>
            </a:r>
            <a:r>
              <a:rPr lang="fr-CA" sz="1200" kern="1200">
                <a:solidFill>
                  <a:schemeClr val="tx1"/>
                </a:solidFill>
                <a:effectLst/>
                <a:latin typeface="+mn-lt"/>
                <a:ea typeface="+mn-ea"/>
                <a:cs typeface="+mn-cs"/>
              </a:rPr>
              <a:t> est le terme qui désigne le carbone capté par les écosystèmes côtiers et marins dans le monde (par exemple les mangroves, les marais salés et les herbiers marins. Quand le niveau de la mer monte, les écosystèmes côtiers se multiplient et accumulent constamment le carbone. Le carbone est capté : 1. Par les plantes qui croissent rapidement pour « garder la tête hors de l’eau » et 2. Dans les matières végétales mortes qui continuent de s’accumuler sous l’eau. Les milieux humides côtiers deviennent ainsi de puissants puits de carbone.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Information contextuelle supplémentaire </a:t>
            </a:r>
            <a:r>
              <a:rPr lang="fr-CA" sz="1200" kern="1200">
                <a:solidFill>
                  <a:schemeClr val="tx1"/>
                </a:solidFill>
                <a:effectLst/>
                <a:latin typeface="+mn-lt"/>
                <a:ea typeface="+mn-ea"/>
                <a:cs typeface="+mn-cs"/>
              </a:rPr>
              <a:t>: il y a d’autres raisons pour lesquelles les milieux humides côtiers captent le carbone à un rythme considérable. 1) Les ions de sulfate dans l’eau de la mer limitent les émissions de méthane. 2) De grandes quantités de carbone sont transférées, depuis l’océan, dans les milieux humides côtiers grâce aux sédiments.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Explication scientifique des moyens grâce auxquels l’eau de la mer limite les émissions de méthane  : </a:t>
            </a:r>
            <a:r>
              <a:rPr lang="fr-CA" sz="1200" u="sng" kern="1200">
                <a:solidFill>
                  <a:schemeClr val="tx1"/>
                </a:solidFill>
                <a:effectLst/>
                <a:latin typeface="+mn-lt"/>
                <a:ea typeface="+mn-ea"/>
                <a:cs typeface="+mn-cs"/>
                <a:hlinkClick r:id="rId3"/>
              </a:rPr>
              <a:t>https://www.ncbi.nlm.nih.gov/pmc/articles/PMC5607314/</a:t>
            </a:r>
            <a:r>
              <a:rPr lang="fr-CA" sz="1200" kern="1200">
                <a:solidFill>
                  <a:schemeClr val="tx1"/>
                </a:solidFill>
                <a:effectLst/>
                <a:latin typeface="+mn-lt"/>
                <a:ea typeface="+mn-ea"/>
                <a:cs typeface="+mn-cs"/>
              </a:rPr>
              <a:t>.  « Dans les milieux humides salins, dont les marais salés, les mangroves salines et les herbiers de mer, les émissions de CH4  sont généralement mineures à cause de l’abondance des ions sulfate dans l’eau de mer, ce qui limite la production et l’émission du CH4 microbien. »</a:t>
            </a:r>
            <a:endParaRPr lang="en-CA" sz="1200" kern="1200">
              <a:solidFill>
                <a:schemeClr val="tx1"/>
              </a:solidFill>
              <a:effectLst/>
              <a:latin typeface="+mn-lt"/>
              <a:ea typeface="+mn-ea"/>
              <a:cs typeface="+mn-cs"/>
            </a:endParaRPr>
          </a:p>
          <a:p>
            <a:endParaRPr lang="en-CA">
              <a:cs typeface="Calibri"/>
              <a:hlinkClick r:id="rId3"/>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34</a:t>
            </a:fld>
            <a:endParaRPr lang="en-CA"/>
          </a:p>
        </p:txBody>
      </p:sp>
    </p:spTree>
    <p:extLst>
      <p:ext uri="{BB962C8B-B14F-4D97-AF65-F5344CB8AC3E}">
        <p14:creationId xmlns:p14="http://schemas.microsoft.com/office/powerpoint/2010/main" val="3361051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Rappel pour les étudiants : des </a:t>
            </a:r>
            <a:r>
              <a:rPr lang="fr-CA" sz="1200" b="1" kern="1200">
                <a:solidFill>
                  <a:schemeClr val="tx1"/>
                </a:solidFill>
                <a:effectLst/>
                <a:latin typeface="+mn-lt"/>
                <a:ea typeface="+mn-ea"/>
                <a:cs typeface="+mn-cs"/>
              </a:rPr>
              <a:t>puits de carbone</a:t>
            </a:r>
            <a:r>
              <a:rPr lang="fr-CA" sz="1200" kern="1200">
                <a:solidFill>
                  <a:schemeClr val="tx1"/>
                </a:solidFill>
                <a:effectLst/>
                <a:latin typeface="+mn-lt"/>
                <a:ea typeface="+mn-ea"/>
                <a:cs typeface="+mn-cs"/>
              </a:rPr>
              <a:t> captent plus de carbone qu’ils n’en libèrent, et les </a:t>
            </a:r>
            <a:r>
              <a:rPr lang="fr-CA" sz="1200" b="1" kern="1200">
                <a:solidFill>
                  <a:schemeClr val="tx1"/>
                </a:solidFill>
                <a:effectLst/>
                <a:latin typeface="+mn-lt"/>
                <a:ea typeface="+mn-ea"/>
                <a:cs typeface="+mn-cs"/>
              </a:rPr>
              <a:t>sources de carbone</a:t>
            </a:r>
            <a:r>
              <a:rPr lang="fr-CA" sz="1200" kern="1200">
                <a:solidFill>
                  <a:schemeClr val="tx1"/>
                </a:solidFill>
                <a:effectLst/>
                <a:latin typeface="+mn-lt"/>
                <a:ea typeface="+mn-ea"/>
                <a:cs typeface="+mn-cs"/>
              </a:rPr>
              <a:t> libèrent plus de carbone qu’elles n’en captent.</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35</a:t>
            </a:fld>
            <a:endParaRPr lang="en-CA"/>
          </a:p>
        </p:txBody>
      </p:sp>
    </p:spTree>
    <p:extLst>
      <p:ext uri="{BB962C8B-B14F-4D97-AF65-F5344CB8AC3E}">
        <p14:creationId xmlns:p14="http://schemas.microsoft.com/office/powerpoint/2010/main" val="1387732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b="1" kern="1200">
                <a:solidFill>
                  <a:schemeClr val="tx1"/>
                </a:solidFill>
                <a:effectLst/>
                <a:latin typeface="+mn-lt"/>
                <a:ea typeface="+mn-ea"/>
                <a:cs typeface="+mn-cs"/>
              </a:rPr>
              <a:t>Explication : </a:t>
            </a:r>
            <a:r>
              <a:rPr lang="fr-CA" sz="1200" kern="1200">
                <a:solidFill>
                  <a:schemeClr val="tx1"/>
                </a:solidFill>
                <a:effectLst/>
                <a:latin typeface="+mn-lt"/>
                <a:ea typeface="+mn-ea"/>
                <a:cs typeface="+mn-cs"/>
              </a:rPr>
              <a:t>Pourquoi? Quand l’eau se retire, le sol qui a emmagasiné tout le carbone est exposé à l’air (et à l’oxygène); les bactéries se mettent alors à l’œuvre en décomposant toutes les matières végétales mortes et en libérant par conséquent le carbone dans l’atmosphère. Les bactéries en cause dans la décomposition ne sont actives que lorsqu’elles sont exposées à l’oxygène. C’est la raison pour laquelle drainer des milieux humides et ainsi exposer leurs sols riches en carbone est à éviter. Les milieux humides sont d’importants puits de carbone, et nous devons les préserver. </a:t>
            </a:r>
            <a:endParaRPr lang="en-CA" sz="1200" kern="1200">
              <a:solidFill>
                <a:schemeClr val="tx1"/>
              </a:solidFill>
              <a:effectLst/>
              <a:latin typeface="+mn-lt"/>
              <a:ea typeface="+mn-ea"/>
              <a:cs typeface="+mn-cs"/>
            </a:endParaRP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Pour en savoir plus sur la transformation des milieux humides en sources de carbone plutôt qu’en puits de carbone : </a:t>
            </a:r>
            <a:r>
              <a:rPr lang="fr-CA" sz="1200" u="sng" kern="1200">
                <a:solidFill>
                  <a:schemeClr val="tx1"/>
                </a:solidFill>
                <a:effectLst/>
                <a:latin typeface="+mn-lt"/>
                <a:ea typeface="+mn-ea"/>
                <a:cs typeface="+mn-cs"/>
                <a:hlinkClick r:id="rId3"/>
              </a:rPr>
              <a:t>https://link.springer.com/article/10.1007/s13157-018-1023-8#ref-CR147</a:t>
            </a:r>
            <a:r>
              <a:rPr lang="fr-CA" sz="1200" u="sng" kern="1200">
                <a:solidFill>
                  <a:schemeClr val="tx1"/>
                </a:solidFill>
                <a:effectLst/>
                <a:latin typeface="+mn-lt"/>
                <a:ea typeface="+mn-ea"/>
                <a:cs typeface="+mn-cs"/>
              </a:rPr>
              <a:t>.</a:t>
            </a:r>
            <a:r>
              <a:rPr lang="fr-CA" sz="1200" kern="1200">
                <a:solidFill>
                  <a:schemeClr val="tx1"/>
                </a:solidFill>
                <a:effectLst/>
                <a:latin typeface="+mn-lt"/>
                <a:ea typeface="+mn-ea"/>
                <a:cs typeface="+mn-cs"/>
              </a:rPr>
              <a:t> « Asséchez les sols des milieux humides accroît la décomposition microbienne du carbone organique emmagasiné, ce qui fait que ces puits naturels deviennent des sources d’émissions de CO</a:t>
            </a:r>
            <a:r>
              <a:rPr lang="fr-CA" sz="1200" kern="1200" baseline="-25000">
                <a:solidFill>
                  <a:schemeClr val="tx1"/>
                </a:solidFill>
                <a:effectLst/>
                <a:latin typeface="+mn-lt"/>
                <a:ea typeface="+mn-ea"/>
                <a:cs typeface="+mn-cs"/>
              </a:rPr>
              <a:t>2</a:t>
            </a:r>
            <a:r>
              <a:rPr lang="fr-CA" sz="1200" kern="1200">
                <a:solidFill>
                  <a:schemeClr val="tx1"/>
                </a:solidFill>
                <a:effectLst/>
                <a:latin typeface="+mn-lt"/>
                <a:ea typeface="+mn-ea"/>
                <a:cs typeface="+mn-cs"/>
              </a:rPr>
              <a:t>. » </a:t>
            </a:r>
            <a:endParaRPr lang="en-CA" sz="1200" kern="1200">
              <a:solidFill>
                <a:schemeClr val="tx1"/>
              </a:solidFill>
              <a:effectLst/>
              <a:latin typeface="+mn-lt"/>
              <a:ea typeface="+mn-ea"/>
              <a:cs typeface="+mn-cs"/>
            </a:endParaRPr>
          </a:p>
          <a:p>
            <a:endParaRPr lang="en-CA" b="1">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36</a:t>
            </a:fld>
            <a:endParaRPr lang="en-CA"/>
          </a:p>
        </p:txBody>
      </p:sp>
    </p:spTree>
    <p:extLst>
      <p:ext uri="{BB962C8B-B14F-4D97-AF65-F5344CB8AC3E}">
        <p14:creationId xmlns:p14="http://schemas.microsoft.com/office/powerpoint/2010/main" val="2617899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37</a:t>
            </a:fld>
            <a:endParaRPr lang="en-CA"/>
          </a:p>
        </p:txBody>
      </p:sp>
    </p:spTree>
    <p:extLst>
      <p:ext uri="{BB962C8B-B14F-4D97-AF65-F5344CB8AC3E}">
        <p14:creationId xmlns:p14="http://schemas.microsoft.com/office/powerpoint/2010/main" val="23376531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kern="1200">
                <a:solidFill>
                  <a:schemeClr val="tx1"/>
                </a:solidFill>
                <a:effectLst/>
                <a:latin typeface="+mn-lt"/>
                <a:ea typeface="+mn-ea"/>
                <a:cs typeface="+mn-cs"/>
              </a:rPr>
              <a:t>De nombreux animaux dépendent des milieux humides pour leur habitat et leur subsistance, de même que pour leur reproduction. Le nombre de jours consécutifs par an au cours desquels un milieu humide est humide détermine les animaux qui y vivront ou qui visiteront ce milieu humide. Par exemple, un canard peut avoir besoin de 100 jours d’eau dans son milieu humide pour compléter son cycle de reproduction. </a:t>
            </a:r>
            <a:endParaRPr lang="en-CA" sz="1200" kern="1200">
              <a:solidFill>
                <a:schemeClr val="tx1"/>
              </a:solidFill>
              <a:effectLst/>
              <a:latin typeface="+mn-lt"/>
              <a:ea typeface="+mn-ea"/>
              <a:cs typeface="+mn-cs"/>
            </a:endParaRPr>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38</a:t>
            </a:fld>
            <a:endParaRPr lang="en-CA"/>
          </a:p>
        </p:txBody>
      </p:sp>
    </p:spTree>
    <p:extLst>
      <p:ext uri="{BB962C8B-B14F-4D97-AF65-F5344CB8AC3E}">
        <p14:creationId xmlns:p14="http://schemas.microsoft.com/office/powerpoint/2010/main" val="10999487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Les périodes d’humidité des milieux humides, aussi appelées « hydropériodes », sont déterminées par les changements climatiques. Ces effets sont différents d’un océan à l’autre : on peut s’attendre à ce que certains milieux humides connaissent des périodes d’humidité plus courtes à cause de la sécheresse, alors que d’autres milieux humides ont des périodes d’humidité plus longues, à cause de l’augmentation des précipitations et des inondations.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Les habitudes météorologiques ne sont plus prévisibles, puisque les changements climatiques donne lieu à des conditions météorologiques plus extrêmes et fluctuantes; cette incohérence crée un risque pour bien des végétaux et des animaux. Par exemple, il se peut qu’un canard ait besoin de 100 jours d’eau dans son milieu humide pour compléter un cycle de reproduction. Si son milieu humide s’assèche précocement, il se peut qu’il n’ait pas le temps d’élever sa progéniture.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Pour en savoir plus sur les changements climatiques et ses effets sur les milieux humides et sur la disparition de la sauvagine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 </a:t>
            </a:r>
            <a:r>
              <a:rPr lang="fr-CA" sz="1200" u="sng" kern="1200">
                <a:solidFill>
                  <a:schemeClr val="tx1"/>
                </a:solidFill>
                <a:effectLst/>
                <a:latin typeface="+mn-lt"/>
                <a:ea typeface="+mn-ea"/>
                <a:cs typeface="+mn-cs"/>
                <a:hlinkClick r:id="rId3"/>
              </a:rPr>
              <a:t>https://www.sciencedaily.com/releases/2010/02/100201145432.htm</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39</a:t>
            </a:fld>
            <a:endParaRPr lang="en-CA"/>
          </a:p>
        </p:txBody>
      </p:sp>
    </p:spTree>
    <p:extLst>
      <p:ext uri="{BB962C8B-B14F-4D97-AF65-F5344CB8AC3E}">
        <p14:creationId xmlns:p14="http://schemas.microsoft.com/office/powerpoint/2010/main" val="2921962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a:t>D’où viennent les émissions de GES du Canada? Il faut connaître les sources d’émission pour apporter des solutions.</a:t>
            </a:r>
            <a:endParaRPr lang="en-US"/>
          </a:p>
          <a:p>
            <a:r>
              <a:rPr lang="fr-CA"/>
              <a:t> </a:t>
            </a:r>
            <a:endParaRPr lang="en-US"/>
          </a:p>
          <a:p>
            <a:r>
              <a:rPr lang="fr-CA"/>
              <a:t>Ce graphique circulaire fait état de la répartition des émissions de GES du Canada en 2018 dans les sept secteurs suivants de l’activité économique : Pétrole et gaz, électricité, transports, industrie lourde, bâtiments, agriculture, déchets et divers. Le total des émissions de GES est égal à 729 Mt d’équivalent CO2 .</a:t>
            </a:r>
            <a:endParaRPr lang="en-US"/>
          </a:p>
          <a:p>
            <a:r>
              <a:rPr lang="fr-CA"/>
              <a:t> </a:t>
            </a:r>
            <a:endParaRPr lang="en-US"/>
          </a:p>
          <a:p>
            <a:r>
              <a:rPr lang="fr-CA"/>
              <a:t>Pétrole et gaz : 26 %</a:t>
            </a:r>
            <a:endParaRPr lang="en-US"/>
          </a:p>
          <a:p>
            <a:r>
              <a:rPr lang="fr-CA"/>
              <a:t>Transports : 25 %</a:t>
            </a:r>
            <a:endParaRPr lang="en-US"/>
          </a:p>
          <a:p>
            <a:r>
              <a:rPr lang="fr-CA"/>
              <a:t>Bâtiments : 13 %</a:t>
            </a:r>
            <a:endParaRPr lang="en-US"/>
          </a:p>
          <a:p>
            <a:r>
              <a:rPr lang="fr-CA"/>
              <a:t>Industrie lourde : 11 %</a:t>
            </a:r>
            <a:endParaRPr lang="en-US"/>
          </a:p>
          <a:p>
            <a:r>
              <a:rPr lang="fr-CA"/>
              <a:t>Agriculture : 10 %</a:t>
            </a:r>
            <a:endParaRPr lang="en-US"/>
          </a:p>
          <a:p>
            <a:r>
              <a:rPr lang="fr-CA"/>
              <a:t>Électricité : 9 %</a:t>
            </a:r>
            <a:endParaRPr lang="en-US"/>
          </a:p>
          <a:p>
            <a:r>
              <a:rPr lang="fr-CA"/>
              <a:t>Déchets et divers : 6 %</a:t>
            </a:r>
            <a:endParaRPr lang="en-US"/>
          </a:p>
          <a:p>
            <a:r>
              <a:rPr lang="fr-CA" b="1"/>
              <a:t> </a:t>
            </a:r>
            <a:endParaRPr lang="en-US"/>
          </a:p>
          <a:p>
            <a:r>
              <a:rPr lang="fr-CA" b="1"/>
              <a:t>Complément d’information : </a:t>
            </a:r>
            <a:r>
              <a:rPr lang="fr-CA">
                <a:hlinkClick r:id="rId3"/>
              </a:rPr>
              <a:t>https://www.canada.ca/fr/environnement-changement-climatique/services/changements-climatiques/emissions-gaz-effet-serre/sources-puits-sommaire-2020.html</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35600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L’équilibre est rompu, ce qui pourrait avoir des incidences sur les bienfaits des milieux humides pour la sauvagine et pour les humains. Le gîte et le couvert de nombreuses espèces à risque, la protection contre les inondations, la filtration naturelle des contaminants et l’effet de puits de carbone font partie de ces bienfaits.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40</a:t>
            </a:fld>
            <a:endParaRPr lang="en-CA"/>
          </a:p>
        </p:txBody>
      </p:sp>
    </p:spTree>
    <p:extLst>
      <p:ext uri="{BB962C8B-B14F-4D97-AF65-F5344CB8AC3E}">
        <p14:creationId xmlns:p14="http://schemas.microsoft.com/office/powerpoint/2010/main" val="11213942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kern="1200">
                <a:solidFill>
                  <a:schemeClr val="tx1"/>
                </a:solidFill>
                <a:effectLst/>
                <a:latin typeface="+mn-lt"/>
                <a:ea typeface="+mn-ea"/>
                <a:cs typeface="+mn-cs"/>
              </a:rPr>
              <a:t>Nombreux sont ceux qui éprouvent de l’angoisse, de la crainte, de l’amertume ou du désespoir quand il est question des changements climatiques. Il s’agit d’une réaction vraisemblable et saine devant une menace existentielle. Ce qu’il faut faire d’abord, c’est commencer à reconnaître ces sentiments et à en parler. </a:t>
            </a:r>
            <a:endParaRPr lang="en-CA" sz="1200" kern="1200">
              <a:solidFill>
                <a:schemeClr val="tx1"/>
              </a:solidFill>
              <a:effectLst/>
              <a:latin typeface="+mn-lt"/>
              <a:ea typeface="+mn-ea"/>
              <a:cs typeface="+mn-cs"/>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41</a:t>
            </a:fld>
            <a:endParaRPr lang="en-CA"/>
          </a:p>
        </p:txBody>
      </p:sp>
    </p:spTree>
    <p:extLst>
      <p:ext uri="{BB962C8B-B14F-4D97-AF65-F5344CB8AC3E}">
        <p14:creationId xmlns:p14="http://schemas.microsoft.com/office/powerpoint/2010/main" val="515909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kern="1200" dirty="0">
                <a:solidFill>
                  <a:schemeClr val="tx1"/>
                </a:solidFill>
                <a:effectLst/>
                <a:latin typeface="+mn-lt"/>
                <a:ea typeface="+mn-ea"/>
                <a:cs typeface="+mn-cs"/>
              </a:rPr>
              <a:t>Il est important de rassurer vos étudiants, c’est normal d’avoir peur, d’être en colère ou d’être envahi par le désespoir devant les changements climatiques. Ils ne sont pas les seuls à éprouver ces sentiments : nombreux sont ceux qui subissent, sur leur santé mentale, les conséquences de penser constamment aux changements climatiques et d’en entendre tout le temps parler. Pour aller de l’avant, nous devons identifier ces sentiments et trouver des moyens pour les étudiants de s’exprimer et trouver de l’aide ou un réconfort. Pour vous permettre de discuter de ces émotions, veuillez consulter « Le casse-tête des changements climatiques » : </a:t>
            </a:r>
            <a:r>
              <a:rPr lang="en-CA" sz="1200" b="0" i="0" u="sng" kern="1200" dirty="0">
                <a:solidFill>
                  <a:schemeClr val="tx1"/>
                </a:solidFill>
                <a:effectLst/>
                <a:latin typeface="+mn-lt"/>
                <a:ea typeface="+mn-ea"/>
                <a:cs typeface="+mn-cs"/>
              </a:rPr>
              <a:t>https://</a:t>
            </a:r>
            <a:r>
              <a:rPr lang="en-CA" sz="1200" b="0" i="0" u="sng" kern="1200" dirty="0" err="1">
                <a:solidFill>
                  <a:schemeClr val="tx1"/>
                </a:solidFill>
                <a:effectLst/>
                <a:latin typeface="+mn-lt"/>
                <a:ea typeface="+mn-ea"/>
                <a:cs typeface="+mn-cs"/>
              </a:rPr>
              <a:t>www.canards.ca</a:t>
            </a:r>
            <a:r>
              <a:rPr lang="en-CA" sz="1200" b="0" i="0" u="sng" kern="1200" dirty="0">
                <a:solidFill>
                  <a:schemeClr val="tx1"/>
                </a:solidFill>
                <a:effectLst/>
                <a:latin typeface="+mn-lt"/>
                <a:ea typeface="+mn-ea"/>
                <a:cs typeface="+mn-cs"/>
              </a:rPr>
              <a:t>/resources/</a:t>
            </a:r>
            <a:r>
              <a:rPr lang="en-CA" sz="1200" b="0" i="0" u="sng" kern="1200" dirty="0" err="1">
                <a:solidFill>
                  <a:schemeClr val="tx1"/>
                </a:solidFill>
                <a:effectLst/>
                <a:latin typeface="+mn-lt"/>
                <a:ea typeface="+mn-ea"/>
                <a:cs typeface="+mn-cs"/>
              </a:rPr>
              <a:t>educateurs</a:t>
            </a:r>
            <a:r>
              <a:rPr lang="en-CA" sz="1200" b="0" i="0" u="sng" kern="1200" dirty="0">
                <a:solidFill>
                  <a:schemeClr val="tx1"/>
                </a:solidFill>
                <a:effectLst/>
                <a:latin typeface="+mn-lt"/>
                <a:ea typeface="+mn-ea"/>
                <a:cs typeface="+mn-cs"/>
              </a:rPr>
              <a:t>/</a:t>
            </a:r>
            <a:r>
              <a:rPr lang="en-CA" sz="1200" b="0" i="0" u="sng" kern="1200" dirty="0" err="1">
                <a:solidFill>
                  <a:schemeClr val="tx1"/>
                </a:solidFill>
                <a:effectLst/>
                <a:latin typeface="+mn-lt"/>
                <a:ea typeface="+mn-ea"/>
                <a:cs typeface="+mn-cs"/>
              </a:rPr>
              <a:t>casse</a:t>
            </a:r>
            <a:r>
              <a:rPr lang="en-CA" sz="1200" b="0" i="0" u="sng" kern="1200" dirty="0">
                <a:solidFill>
                  <a:schemeClr val="tx1"/>
                </a:solidFill>
                <a:effectLst/>
                <a:latin typeface="+mn-lt"/>
                <a:ea typeface="+mn-ea"/>
                <a:cs typeface="+mn-cs"/>
              </a:rPr>
              <a:t>-tete-</a:t>
            </a:r>
            <a:r>
              <a:rPr lang="en-CA" sz="1200" b="0" i="0" u="sng" kern="1200" dirty="0" err="1">
                <a:solidFill>
                  <a:schemeClr val="tx1"/>
                </a:solidFill>
                <a:effectLst/>
                <a:latin typeface="+mn-lt"/>
                <a:ea typeface="+mn-ea"/>
                <a:cs typeface="+mn-cs"/>
              </a:rPr>
              <a:t>changements</a:t>
            </a:r>
            <a:r>
              <a:rPr lang="en-CA" sz="1200" b="0" i="0" u="sng" kern="1200" dirty="0">
                <a:solidFill>
                  <a:schemeClr val="tx1"/>
                </a:solidFill>
                <a:effectLst/>
                <a:latin typeface="+mn-lt"/>
                <a:ea typeface="+mn-ea"/>
                <a:cs typeface="+mn-cs"/>
              </a:rPr>
              <a:t>-</a:t>
            </a:r>
            <a:r>
              <a:rPr lang="en-CA" sz="1200" b="0" i="0" u="sng" kern="1200" dirty="0" err="1">
                <a:solidFill>
                  <a:schemeClr val="tx1"/>
                </a:solidFill>
                <a:effectLst/>
                <a:latin typeface="+mn-lt"/>
                <a:ea typeface="+mn-ea"/>
                <a:cs typeface="+mn-cs"/>
              </a:rPr>
              <a:t>climatiques</a:t>
            </a:r>
            <a:endParaRPr lang="en-CA"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endParaRPr lang="en-US" dirty="0"/>
          </a:p>
        </p:txBody>
      </p:sp>
      <p:sp>
        <p:nvSpPr>
          <p:cNvPr id="4" name="Slide Number Placeholder 3"/>
          <p:cNvSpPr>
            <a:spLocks noGrp="1"/>
          </p:cNvSpPr>
          <p:nvPr>
            <p:ph type="sldNum" sz="quarter" idx="5"/>
          </p:nvPr>
        </p:nvSpPr>
        <p:spPr/>
        <p:txBody>
          <a:bodyPr/>
          <a:lstStyle/>
          <a:p>
            <a:fld id="{F258CE60-DB4C-4F91-8E48-569AC11F1786}" type="slidenum">
              <a:rPr lang="en-CA" smtClean="0"/>
              <a:t>42</a:t>
            </a:fld>
            <a:endParaRPr lang="en-CA"/>
          </a:p>
        </p:txBody>
      </p:sp>
    </p:spTree>
    <p:extLst>
      <p:ext uri="{BB962C8B-B14F-4D97-AF65-F5344CB8AC3E}">
        <p14:creationId xmlns:p14="http://schemas.microsoft.com/office/powerpoint/2010/main" val="13158973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CIC est un organisme de conservation chef de file. Nous mettons tout en œuvre, depuis 80 ans, pour protéger nos milieux humides et notre faune, en travaillant en étroite collaboration avec des scientifiques, des propriétaires fonciers et les gouvernements pour accomplir des progrès. Dans les </a:t>
            </a:r>
            <a:r>
              <a:rPr lang="fr-CA" sz="1200" b="1" kern="1200">
                <a:solidFill>
                  <a:schemeClr val="tx1"/>
                </a:solidFill>
                <a:effectLst/>
                <a:latin typeface="+mn-lt"/>
                <a:ea typeface="+mn-ea"/>
                <a:cs typeface="+mn-cs"/>
              </a:rPr>
              <a:t>diapositives</a:t>
            </a:r>
            <a:r>
              <a:rPr lang="fr-CA" sz="1200" kern="1200">
                <a:solidFill>
                  <a:schemeClr val="tx1"/>
                </a:solidFill>
                <a:effectLst/>
                <a:latin typeface="+mn-lt"/>
                <a:ea typeface="+mn-ea"/>
                <a:cs typeface="+mn-cs"/>
              </a:rPr>
              <a:t> suivantes, vos étudiants apprendront différents moyens grâce auxquels CIC mène la lutte contre les changements climatiques : il s’agit de la recherche, de la conservation et de l’éducation.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Complément d’information :</a:t>
            </a:r>
            <a:r>
              <a:rPr lang="fr-CA" sz="1200" kern="1200">
                <a:solidFill>
                  <a:schemeClr val="tx1"/>
                </a:solidFill>
                <a:effectLst/>
                <a:latin typeface="+mn-lt"/>
                <a:ea typeface="+mn-ea"/>
                <a:cs typeface="+mn-cs"/>
              </a:rPr>
              <a:t> </a:t>
            </a:r>
            <a:r>
              <a:rPr lang="fr-CA" sz="1200" u="sng" kern="1200">
                <a:solidFill>
                  <a:schemeClr val="tx1"/>
                </a:solidFill>
                <a:effectLst/>
                <a:latin typeface="+mn-lt"/>
                <a:ea typeface="+mn-ea"/>
                <a:cs typeface="+mn-cs"/>
                <a:hlinkClick r:id="rId3"/>
              </a:rPr>
              <a:t>https://www.canards.ca</a:t>
            </a:r>
            <a:endParaRPr lang="en-CA" sz="1200" kern="1200">
              <a:solidFill>
                <a:schemeClr val="tx1"/>
              </a:solidFill>
              <a:effectLst/>
              <a:latin typeface="+mn-lt"/>
              <a:ea typeface="+mn-ea"/>
              <a:cs typeface="+mn-cs"/>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43</a:t>
            </a:fld>
            <a:endParaRPr lang="en-CA"/>
          </a:p>
        </p:txBody>
      </p:sp>
    </p:spTree>
    <p:extLst>
      <p:ext uri="{BB962C8B-B14F-4D97-AF65-F5344CB8AC3E}">
        <p14:creationId xmlns:p14="http://schemas.microsoft.com/office/powerpoint/2010/main" val="22772158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Canards Illimités Canada étudie actuellement la quantité de carbone que les milieux humides permettent d’emmagasiner et qu’ils libèrent lorsqu’ils sont conservés au lieu d’être restaurés.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Nous savons aujourd’hui que la conservation d’un milieu humide existant permet d’emmagasiner plus de carbone </a:t>
            </a:r>
            <a:r>
              <a:rPr lang="fr-CA" sz="1200" kern="1200">
                <a:solidFill>
                  <a:schemeClr val="tx1"/>
                </a:solidFill>
                <a:effectLst/>
                <a:latin typeface="+mn-lt"/>
                <a:ea typeface="+mn-ea"/>
                <a:cs typeface="+mn-cs"/>
              </a:rPr>
              <a:t>(et que cette activité est donc plus efficace dans la lutte contre les changements climatiques) que restaurer un milieu humide drainé. Dans les </a:t>
            </a:r>
            <a:r>
              <a:rPr lang="fr-CA" sz="1200" b="1" kern="1200">
                <a:solidFill>
                  <a:schemeClr val="tx1"/>
                </a:solidFill>
                <a:effectLst/>
                <a:latin typeface="+mn-lt"/>
                <a:ea typeface="+mn-ea"/>
                <a:cs typeface="+mn-cs"/>
              </a:rPr>
              <a:t>Diapositives</a:t>
            </a:r>
            <a:r>
              <a:rPr lang="fr-CA" sz="1200" kern="1200">
                <a:solidFill>
                  <a:schemeClr val="tx1"/>
                </a:solidFill>
                <a:effectLst/>
                <a:latin typeface="+mn-lt"/>
                <a:ea typeface="+mn-ea"/>
                <a:cs typeface="+mn-cs"/>
              </a:rPr>
              <a:t> précédentes, nous avons vu que le drainage des milieux humides transforme ces puits de carbone en source de carbone, qu’ils libèrent des GES dans l’atmosphère. Aujourd’hui, nous savons qu’il est moins efficace de restaurer ces milieux humides drainés dans la lutte contre les changements climatiques que de conserver les milieux humides existants.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Explication scientifique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Recherche sur les émissions produites par le drainage des milieux humides et le CO</a:t>
            </a:r>
            <a:r>
              <a:rPr lang="fr-CA" sz="1200" kern="1200" baseline="-25000">
                <a:solidFill>
                  <a:schemeClr val="tx1"/>
                </a:solidFill>
                <a:effectLst/>
                <a:latin typeface="+mn-lt"/>
                <a:ea typeface="+mn-ea"/>
                <a:cs typeface="+mn-cs"/>
              </a:rPr>
              <a:t>2 </a:t>
            </a:r>
            <a:r>
              <a:rPr lang="fr-CA" sz="1200" kern="1200">
                <a:solidFill>
                  <a:schemeClr val="tx1"/>
                </a:solidFill>
                <a:effectLst/>
                <a:latin typeface="+mn-lt"/>
                <a:ea typeface="+mn-ea"/>
                <a:cs typeface="+mn-cs"/>
              </a:rPr>
              <a:t>capté grâce à la restauration par rapport à la conservation des milieux humides. Résultats : même en tenant compte des émissions de méthane, on s’attend à ce que la restauration séquestre 3,25 tonnes de CO</a:t>
            </a:r>
            <a:r>
              <a:rPr lang="fr-CA" sz="1200" kern="1200" baseline="-25000">
                <a:solidFill>
                  <a:schemeClr val="tx1"/>
                </a:solidFill>
                <a:effectLst/>
                <a:latin typeface="+mn-lt"/>
                <a:ea typeface="+mn-ea"/>
                <a:cs typeface="+mn-cs"/>
              </a:rPr>
              <a:t>2</a:t>
            </a:r>
            <a:r>
              <a:rPr lang="fr-CA" sz="1200" kern="1200">
                <a:solidFill>
                  <a:schemeClr val="tx1"/>
                </a:solidFill>
                <a:effectLst/>
                <a:latin typeface="+mn-lt"/>
                <a:ea typeface="+mn-ea"/>
                <a:cs typeface="+mn-cs"/>
              </a:rPr>
              <a:t>/ha par an, alors que le drainage des milieux humides fait perdre 89 tonnes de carbone organique du sol par hectare.</a:t>
            </a:r>
            <a:endParaRPr lang="en-CA" sz="1200" kern="1200">
              <a:solidFill>
                <a:schemeClr val="tx1"/>
              </a:solidFill>
              <a:effectLst/>
              <a:latin typeface="+mn-lt"/>
              <a:ea typeface="+mn-ea"/>
              <a:cs typeface="+mn-cs"/>
            </a:endParaRPr>
          </a:p>
          <a:p>
            <a:r>
              <a:rPr lang="fr-CA" sz="1200" u="sng" kern="1200">
                <a:solidFill>
                  <a:schemeClr val="tx1"/>
                </a:solidFill>
                <a:effectLst/>
                <a:latin typeface="+mn-lt"/>
                <a:ea typeface="+mn-ea"/>
                <a:cs typeface="+mn-cs"/>
                <a:hlinkClick r:id="rId3"/>
              </a:rPr>
              <a:t>https://www.ipcc-nggip.iges.or.jp/public/wetlands/</a:t>
            </a:r>
            <a:endParaRPr lang="en-CA" sz="1200" kern="1200">
              <a:solidFill>
                <a:schemeClr val="tx1"/>
              </a:solidFill>
              <a:effectLst/>
              <a:latin typeface="+mn-lt"/>
              <a:ea typeface="+mn-ea"/>
              <a:cs typeface="+mn-cs"/>
            </a:endParaRPr>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44</a:t>
            </a:fld>
            <a:endParaRPr lang="en-CA"/>
          </a:p>
        </p:txBody>
      </p:sp>
    </p:spTree>
    <p:extLst>
      <p:ext uri="{BB962C8B-B14F-4D97-AF65-F5344CB8AC3E}">
        <p14:creationId xmlns:p14="http://schemas.microsoft.com/office/powerpoint/2010/main" val="31340192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kern="1200">
                <a:solidFill>
                  <a:schemeClr val="tx1"/>
                </a:solidFill>
                <a:effectLst/>
                <a:latin typeface="+mn-lt"/>
                <a:ea typeface="+mn-ea"/>
                <a:cs typeface="+mn-cs"/>
              </a:rPr>
              <a:t>Nos scientifiques font des études de modélisation sur les effets des changements climatiques sur les milieux humides, pour s’assurer que la conservation des milieux humides que nous menons aujourd’hui est sera toujours pertinent dans le futur lorsque les paysages auront changé. </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45</a:t>
            </a:fld>
            <a:endParaRPr lang="en-CA"/>
          </a:p>
        </p:txBody>
      </p:sp>
    </p:spTree>
    <p:extLst>
      <p:ext uri="{BB962C8B-B14F-4D97-AF65-F5344CB8AC3E}">
        <p14:creationId xmlns:p14="http://schemas.microsoft.com/office/powerpoint/2010/main" val="19567611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CIC travaille de concert avec les gouvernements pour améliorer les lois sur la protection de milieux humides et pour éclairer les plans de conservation. </a:t>
            </a:r>
            <a:endParaRPr lang="en-CA">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46</a:t>
            </a:fld>
            <a:endParaRPr lang="en-CA"/>
          </a:p>
        </p:txBody>
      </p:sp>
    </p:spTree>
    <p:extLst>
      <p:ext uri="{BB962C8B-B14F-4D97-AF65-F5344CB8AC3E}">
        <p14:creationId xmlns:p14="http://schemas.microsoft.com/office/powerpoint/2010/main" val="40332950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CIC informe le public sur l’importance des milieux humides et aide les jeunes qui tâchent de faire œuvre utile.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Les</a:t>
            </a:r>
            <a:r>
              <a:rPr lang="fr-CA" sz="1200" b="1" kern="1200">
                <a:solidFill>
                  <a:schemeClr val="tx1"/>
                </a:solidFill>
                <a:effectLst/>
                <a:latin typeface="+mn-lt"/>
                <a:ea typeface="+mn-ea"/>
                <a:cs typeface="+mn-cs"/>
              </a:rPr>
              <a:t> Centres d’excellence des milieux humides </a:t>
            </a:r>
            <a:r>
              <a:rPr lang="fr-CA" sz="1200" kern="1200">
                <a:solidFill>
                  <a:schemeClr val="tx1"/>
                </a:solidFill>
                <a:effectLst/>
                <a:latin typeface="+mn-lt"/>
                <a:ea typeface="+mn-ea"/>
                <a:cs typeface="+mn-cs"/>
              </a:rPr>
              <a:t>constituent un réseau d’écoles et de partenaires communautaires qui font participer les étudiants à la conservation des milieux humides grâce à des projets d’intervention, à des excursions mentorées entre étudiants et au rayonnement dans les collectivités. Pour en savoir plus : </a:t>
            </a:r>
            <a:r>
              <a:rPr lang="fr-CA" sz="1200" u="sng" kern="1200">
                <a:solidFill>
                  <a:schemeClr val="tx1"/>
                </a:solidFill>
                <a:effectLst/>
                <a:latin typeface="+mn-lt"/>
                <a:ea typeface="+mn-ea"/>
                <a:cs typeface="+mn-cs"/>
                <a:hlinkClick r:id="rId3"/>
              </a:rPr>
              <a:t>https://wce-education.ducks.ca/index.php/fr/</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Pour connaître des </a:t>
            </a:r>
            <a:r>
              <a:rPr lang="fr-CA" sz="1200" b="1" kern="1200">
                <a:solidFill>
                  <a:schemeClr val="tx1"/>
                </a:solidFill>
                <a:effectLst/>
                <a:latin typeface="+mn-lt"/>
                <a:ea typeface="+mn-ea"/>
                <a:cs typeface="+mn-cs"/>
              </a:rPr>
              <a:t>activités menées dans des milieux humides </a:t>
            </a:r>
            <a:r>
              <a:rPr lang="fr-CA" sz="1200" kern="1200">
                <a:solidFill>
                  <a:schemeClr val="tx1"/>
                </a:solidFill>
                <a:effectLst/>
                <a:latin typeface="+mn-lt"/>
                <a:ea typeface="+mn-ea"/>
                <a:cs typeface="+mn-cs"/>
              </a:rPr>
              <a:t>à l’intention des enseignants et des étudiants, veuillez consulter notre site Web : </a:t>
            </a:r>
            <a:r>
              <a:rPr lang="fr-CA" sz="1200" u="sng" kern="1200">
                <a:solidFill>
                  <a:schemeClr val="tx1"/>
                </a:solidFill>
                <a:effectLst/>
                <a:latin typeface="+mn-lt"/>
                <a:ea typeface="+mn-ea"/>
                <a:cs typeface="+mn-cs"/>
                <a:hlinkClick r:id="rId4"/>
              </a:rPr>
              <a:t>https://www.canards.ca/resources/educateurs/</a:t>
            </a:r>
            <a:r>
              <a:rPr lang="fr-CA" sz="1200" kern="1200">
                <a:solidFill>
                  <a:schemeClr val="tx1"/>
                </a:solidFill>
                <a:effectLst/>
                <a:latin typeface="+mn-lt"/>
                <a:ea typeface="+mn-ea"/>
                <a:cs typeface="+mn-cs"/>
              </a:rPr>
              <a:t>.</a:t>
            </a:r>
            <a:endParaRPr lang="en-CA" sz="1200" kern="1200">
              <a:solidFill>
                <a:schemeClr val="tx1"/>
              </a:solidFill>
              <a:effectLst/>
              <a:latin typeface="+mn-lt"/>
              <a:ea typeface="+mn-ea"/>
              <a:cs typeface="+mn-cs"/>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47</a:t>
            </a:fld>
            <a:endParaRPr lang="en-CA"/>
          </a:p>
        </p:txBody>
      </p:sp>
    </p:spTree>
    <p:extLst>
      <p:ext uri="{BB962C8B-B14F-4D97-AF65-F5344CB8AC3E}">
        <p14:creationId xmlns:p14="http://schemas.microsoft.com/office/powerpoint/2010/main" val="27979237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Les</a:t>
            </a:r>
            <a:r>
              <a:rPr lang="fr-CA" sz="1200" b="1" kern="1200">
                <a:solidFill>
                  <a:schemeClr val="tx1"/>
                </a:solidFill>
                <a:effectLst/>
                <a:latin typeface="+mn-lt"/>
                <a:ea typeface="+mn-ea"/>
                <a:cs typeface="+mn-cs"/>
              </a:rPr>
              <a:t> Centres d’interprétation de CIC </a:t>
            </a:r>
            <a:r>
              <a:rPr lang="fr-CA" sz="1200" kern="1200">
                <a:solidFill>
                  <a:schemeClr val="tx1"/>
                </a:solidFill>
                <a:effectLst/>
                <a:latin typeface="+mn-lt"/>
                <a:ea typeface="+mn-ea"/>
                <a:cs typeface="+mn-cs"/>
              </a:rPr>
              <a:t>implantés au Manitoba, en Nouvelle-Écosse et au Nouveau-Brunswick, sont des lieux qui permettent à tous les groupes d’âge de découvrir les merveilles de la nature. Nous vous invitons à cliquer sur les sites ci-après pour en savoir plus sur chaque centre.</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u="sng" kern="1200">
                <a:solidFill>
                  <a:schemeClr val="tx1"/>
                </a:solidFill>
                <a:effectLst/>
                <a:latin typeface="+mn-lt"/>
                <a:ea typeface="+mn-ea"/>
                <a:cs typeface="+mn-cs"/>
                <a:hlinkClick r:id="rId3"/>
              </a:rPr>
              <a:t>Centre d’interprétation du marais Oak Hammock </a:t>
            </a:r>
            <a:r>
              <a:rPr lang="fr-CA" sz="1200" kern="1200">
                <a:solidFill>
                  <a:schemeClr val="tx1"/>
                </a:solidFill>
                <a:effectLst/>
                <a:latin typeface="+mn-lt"/>
                <a:ea typeface="+mn-ea"/>
                <a:cs typeface="+mn-cs"/>
              </a:rPr>
              <a:t> (Manitoba)</a:t>
            </a:r>
            <a:endParaRPr lang="en-CA" sz="1200" kern="1200">
              <a:solidFill>
                <a:schemeClr val="tx1"/>
              </a:solidFill>
              <a:effectLst/>
              <a:latin typeface="+mn-lt"/>
              <a:ea typeface="+mn-ea"/>
              <a:cs typeface="+mn-cs"/>
            </a:endParaRPr>
          </a:p>
          <a:p>
            <a:r>
              <a:rPr lang="fr-CA" sz="1200" u="sng" kern="1200">
                <a:solidFill>
                  <a:schemeClr val="tx1"/>
                </a:solidFill>
                <a:effectLst/>
                <a:latin typeface="+mn-lt"/>
                <a:ea typeface="+mn-ea"/>
                <a:cs typeface="+mn-cs"/>
                <a:hlinkClick r:id="rId4"/>
              </a:rPr>
              <a:t>Centre d’interprétation des milieux humides de Shubenacadie</a:t>
            </a:r>
            <a:r>
              <a:rPr lang="fr-CA" sz="1200" kern="1200">
                <a:solidFill>
                  <a:schemeClr val="tx1"/>
                </a:solidFill>
                <a:effectLst/>
                <a:latin typeface="+mn-lt"/>
                <a:ea typeface="+mn-ea"/>
                <a:cs typeface="+mn-cs"/>
              </a:rPr>
              <a:t> (Nouvelle-Écosse) </a:t>
            </a:r>
            <a:endParaRPr lang="en-CA" sz="1200" kern="1200">
              <a:solidFill>
                <a:schemeClr val="tx1"/>
              </a:solidFill>
              <a:effectLst/>
              <a:latin typeface="+mn-lt"/>
              <a:ea typeface="+mn-ea"/>
              <a:cs typeface="+mn-cs"/>
            </a:endParaRPr>
          </a:p>
          <a:p>
            <a:r>
              <a:rPr lang="fr-CA" sz="1200" u="sng" kern="1200">
                <a:solidFill>
                  <a:schemeClr val="tx1"/>
                </a:solidFill>
                <a:effectLst/>
                <a:latin typeface="+mn-lt"/>
                <a:ea typeface="+mn-ea"/>
                <a:cs typeface="+mn-cs"/>
                <a:hlinkClick r:id="rId5"/>
              </a:rPr>
              <a:t>Centre de conservation de Canards Illimités Canada</a:t>
            </a:r>
            <a:r>
              <a:rPr lang="fr-CA" sz="1200" kern="1200">
                <a:solidFill>
                  <a:schemeClr val="tx1"/>
                </a:solidFill>
                <a:effectLst/>
                <a:latin typeface="+mn-lt"/>
                <a:ea typeface="+mn-ea"/>
                <a:cs typeface="+mn-cs"/>
              </a:rPr>
              <a:t> (Nouveau-Brunswick)</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Depuis novembre 2020, </a:t>
            </a:r>
            <a:r>
              <a:rPr lang="fr-CA" sz="1200" kern="1200">
                <a:solidFill>
                  <a:schemeClr val="tx1"/>
                </a:solidFill>
                <a:effectLst/>
                <a:latin typeface="+mn-lt"/>
                <a:ea typeface="+mn-ea"/>
                <a:cs typeface="+mn-cs"/>
              </a:rPr>
              <a:t>CIC offre différents programmes d’éducation en ligne. Les cours permettent d’effectuer une excursion virtuelle dans les milieux humides de l’un de nos centres d’interprétation ou de consulter les nouvelles ressources multimédias sur les milieux humides, sur les changements climatiques et sur les infrastructures vertes, entre autres. Pour en savoir plus, veuillez cliquer sur: </a:t>
            </a:r>
            <a:r>
              <a:rPr lang="fr-CA" sz="1200" u="sng" kern="1200">
                <a:solidFill>
                  <a:schemeClr val="tx1"/>
                </a:solidFill>
                <a:effectLst/>
                <a:latin typeface="+mn-lt"/>
                <a:ea typeface="+mn-ea"/>
                <a:cs typeface="+mn-cs"/>
                <a:hlinkClick r:id="rId6"/>
              </a:rPr>
              <a:t>https://www.ducks.ca/education</a:t>
            </a:r>
            <a:r>
              <a:rPr lang="fr-CA" sz="1200" kern="1200">
                <a:solidFill>
                  <a:schemeClr val="tx1"/>
                </a:solidFill>
                <a:effectLst/>
                <a:latin typeface="+mn-lt"/>
                <a:ea typeface="+mn-ea"/>
                <a:cs typeface="+mn-cs"/>
              </a:rPr>
              <a:t>.</a:t>
            </a:r>
            <a:endParaRPr lang="en-CA" sz="1200" kern="1200">
              <a:solidFill>
                <a:schemeClr val="tx1"/>
              </a:solidFill>
              <a:effectLst/>
              <a:latin typeface="+mn-lt"/>
              <a:ea typeface="+mn-ea"/>
              <a:cs typeface="+mn-cs"/>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48</a:t>
            </a:fld>
            <a:endParaRPr lang="en-CA"/>
          </a:p>
        </p:txBody>
      </p:sp>
    </p:spTree>
    <p:extLst>
      <p:ext uri="{BB962C8B-B14F-4D97-AF65-F5344CB8AC3E}">
        <p14:creationId xmlns:p14="http://schemas.microsoft.com/office/powerpoint/2010/main" val="881054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Notre Programme Héros des milieux humides </a:t>
            </a:r>
            <a:r>
              <a:rPr lang="fr-CA" sz="1200" kern="1200" dirty="0">
                <a:solidFill>
                  <a:schemeClr val="tx1"/>
                </a:solidFill>
                <a:effectLst/>
                <a:latin typeface="+mn-lt"/>
                <a:ea typeface="+mn-ea"/>
                <a:cs typeface="+mn-cs"/>
              </a:rPr>
              <a:t>rend hommage aux jeunes chefs de file qui font œuvre utile – à grande ou à moindre échelle — pour nos milieux humides. Nous leur rendons hommage et nous les saluons en leur faisant parvenir un certificat, en publiant leur histoire sur le site Web de CIC et sur les réseaux sociaux et en tâchant d’intéresser les médias locaux.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Vos étudiants se passionnent pour l’environnement? Ils travaillent à un projet de conservation des milieux humides? Nous tenons à communiquer avec eux! Vous pouvez nous joindre par courriel (</a:t>
            </a:r>
            <a:r>
              <a:rPr lang="fr-CA" sz="1200" u="sng" kern="1200" dirty="0">
                <a:solidFill>
                  <a:schemeClr val="tx1"/>
                </a:solidFill>
                <a:effectLst/>
                <a:latin typeface="+mn-lt"/>
                <a:ea typeface="+mn-ea"/>
                <a:cs typeface="+mn-cs"/>
                <a:hlinkClick r:id="rId3"/>
              </a:rPr>
              <a:t>education@canards.ca</a:t>
            </a:r>
            <a:r>
              <a:rPr lang="fr-CA" sz="1200" kern="1200" dirty="0">
                <a:solidFill>
                  <a:schemeClr val="tx1"/>
                </a:solidFill>
                <a:effectLst/>
                <a:latin typeface="+mn-lt"/>
                <a:ea typeface="+mn-ea"/>
                <a:cs typeface="+mn-cs"/>
              </a:rPr>
              <a:t>) ou sur Facebook : </a:t>
            </a:r>
            <a:r>
              <a:rPr lang="fr-CA" sz="1200" u="sng" kern="1200" dirty="0">
                <a:solidFill>
                  <a:schemeClr val="tx1"/>
                </a:solidFill>
                <a:effectLst/>
                <a:latin typeface="+mn-lt"/>
                <a:ea typeface="+mn-ea"/>
                <a:cs typeface="+mn-cs"/>
                <a:hlinkClick r:id="rId4"/>
              </a:rPr>
              <a:t>www.facebook.com/educationducks</a:t>
            </a:r>
            <a:r>
              <a:rPr lang="fr-CA" sz="1200" kern="1200" dirty="0">
                <a:solidFill>
                  <a:schemeClr val="tx1"/>
                </a:solidFill>
                <a:effectLst/>
                <a:latin typeface="+mn-lt"/>
                <a:ea typeface="+mn-ea"/>
                <a:cs typeface="+mn-cs"/>
              </a:rPr>
              <a:t>.</a:t>
            </a:r>
            <a:endParaRPr lang="en-CA" sz="1200" kern="1200" dirty="0">
              <a:solidFill>
                <a:schemeClr val="tx1"/>
              </a:solidFill>
              <a:effectLst/>
              <a:latin typeface="+mn-lt"/>
              <a:ea typeface="+mn-ea"/>
              <a:cs typeface="+mn-cs"/>
            </a:endParaRPr>
          </a:p>
          <a:p>
            <a:pPr>
              <a:defRPr/>
            </a:pPr>
            <a:endParaRPr lang="en-CA" dirty="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49</a:t>
            </a:fld>
            <a:endParaRPr lang="en-CA"/>
          </a:p>
        </p:txBody>
      </p:sp>
    </p:spTree>
    <p:extLst>
      <p:ext uri="{BB962C8B-B14F-4D97-AF65-F5344CB8AC3E}">
        <p14:creationId xmlns:p14="http://schemas.microsoft.com/office/powerpoint/2010/main" val="242432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kern="1200">
                <a:solidFill>
                  <a:schemeClr val="tx1"/>
                </a:solidFill>
                <a:effectLst/>
                <a:latin typeface="+mn-lt"/>
                <a:ea typeface="+mn-ea"/>
                <a:cs typeface="+mn-cs"/>
              </a:rPr>
              <a:t>Il est important de rappeler aux étudiants que même si les activités humaines sont à l’origine des changements climatiques, nous pouvons aussi être la solution.</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dirty="0">
                <a:solidFill>
                  <a:schemeClr val="tx1"/>
                </a:solidFill>
                <a:effectLst/>
                <a:latin typeface="+mn-lt"/>
                <a:ea typeface="+mn-ea"/>
                <a:cs typeface="+mn-cs"/>
              </a:rPr>
              <a:t>Voici une activité! Prenez la fiche Mon passe-temps, notre climat et suivez les instructions de l’enseignant.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Si vous voulez omettre cette activité, enchaînez avec la </a:t>
            </a:r>
            <a:r>
              <a:rPr lang="fr-CA" sz="1200" b="1" kern="1200" dirty="0">
                <a:solidFill>
                  <a:schemeClr val="tx1"/>
                </a:solidFill>
                <a:effectLst/>
                <a:latin typeface="+mn-lt"/>
                <a:ea typeface="+mn-ea"/>
                <a:cs typeface="+mn-cs"/>
              </a:rPr>
              <a:t>diapositive</a:t>
            </a:r>
            <a:r>
              <a:rPr lang="fr-CA" sz="1200" kern="1200" dirty="0">
                <a:solidFill>
                  <a:schemeClr val="tx1"/>
                </a:solidFill>
                <a:effectLst/>
                <a:latin typeface="+mn-lt"/>
                <a:ea typeface="+mn-ea"/>
                <a:cs typeface="+mn-cs"/>
              </a:rPr>
              <a:t> 54.</a:t>
            </a:r>
          </a:p>
          <a:p>
            <a:endParaRPr lang="fr-CA" sz="1200" kern="1200" dirty="0">
              <a:solidFill>
                <a:schemeClr val="tx1"/>
              </a:solidFill>
              <a:effectLst/>
              <a:latin typeface="+mn-lt"/>
              <a:ea typeface="+mn-ea"/>
              <a:cs typeface="+mn-cs"/>
            </a:endParaRPr>
          </a:p>
          <a:p>
            <a:r>
              <a:rPr lang="fr-CA" sz="1200" kern="1200" dirty="0" err="1">
                <a:solidFill>
                  <a:schemeClr val="tx1"/>
                </a:solidFill>
                <a:effectLst/>
                <a:latin typeface="+mn-lt"/>
                <a:ea typeface="+mn-ea"/>
                <a:cs typeface="+mn-cs"/>
              </a:rPr>
              <a:t>Activitié</a:t>
            </a:r>
            <a:r>
              <a:rPr lang="fr-CA" sz="1200" kern="1200" dirty="0">
                <a:solidFill>
                  <a:schemeClr val="tx1"/>
                </a:solidFill>
                <a:effectLst/>
                <a:latin typeface="+mn-lt"/>
                <a:ea typeface="+mn-ea"/>
                <a:cs typeface="+mn-cs"/>
              </a:rPr>
              <a:t> « mon passe-temps, notre climat » : </a:t>
            </a:r>
            <a:r>
              <a:rPr lang="en-CA" sz="1200" b="0" i="0" u="sng" kern="1200" dirty="0">
                <a:solidFill>
                  <a:schemeClr val="tx1"/>
                </a:solidFill>
                <a:effectLst/>
                <a:latin typeface="+mn-lt"/>
                <a:ea typeface="+mn-ea"/>
                <a:cs typeface="+mn-cs"/>
              </a:rPr>
              <a:t>https://</a:t>
            </a:r>
            <a:r>
              <a:rPr lang="en-CA" sz="1200" b="0" i="0" u="sng" kern="1200" dirty="0" err="1">
                <a:solidFill>
                  <a:schemeClr val="tx1"/>
                </a:solidFill>
                <a:effectLst/>
                <a:latin typeface="+mn-lt"/>
                <a:ea typeface="+mn-ea"/>
                <a:cs typeface="+mn-cs"/>
              </a:rPr>
              <a:t>www.canards.ca</a:t>
            </a:r>
            <a:r>
              <a:rPr lang="en-CA" sz="1200" b="0" i="0" u="sng" kern="1200" dirty="0">
                <a:solidFill>
                  <a:schemeClr val="tx1"/>
                </a:solidFill>
                <a:effectLst/>
                <a:latin typeface="+mn-lt"/>
                <a:ea typeface="+mn-ea"/>
                <a:cs typeface="+mn-cs"/>
              </a:rPr>
              <a:t>/resources/</a:t>
            </a:r>
            <a:r>
              <a:rPr lang="en-CA" sz="1200" b="0" i="0" u="sng" kern="1200" dirty="0" err="1">
                <a:solidFill>
                  <a:schemeClr val="tx1"/>
                </a:solidFill>
                <a:effectLst/>
                <a:latin typeface="+mn-lt"/>
                <a:ea typeface="+mn-ea"/>
                <a:cs typeface="+mn-cs"/>
              </a:rPr>
              <a:t>educateurs</a:t>
            </a:r>
            <a:r>
              <a:rPr lang="en-CA" sz="1200" b="0" i="0" u="sng" kern="1200" dirty="0">
                <a:solidFill>
                  <a:schemeClr val="tx1"/>
                </a:solidFill>
                <a:effectLst/>
                <a:latin typeface="+mn-lt"/>
                <a:ea typeface="+mn-ea"/>
                <a:cs typeface="+mn-cs"/>
              </a:rPr>
              <a:t>/mon-passe-temps-</a:t>
            </a:r>
            <a:r>
              <a:rPr lang="en-CA" sz="1200" b="0" i="0" u="sng" kern="1200" dirty="0" err="1">
                <a:solidFill>
                  <a:schemeClr val="tx1"/>
                </a:solidFill>
                <a:effectLst/>
                <a:latin typeface="+mn-lt"/>
                <a:ea typeface="+mn-ea"/>
                <a:cs typeface="+mn-cs"/>
              </a:rPr>
              <a:t>notre</a:t>
            </a:r>
            <a:r>
              <a:rPr lang="en-CA" sz="1200" b="0" i="0" u="sng" kern="1200" dirty="0">
                <a:solidFill>
                  <a:schemeClr val="tx1"/>
                </a:solidFill>
                <a:effectLst/>
                <a:latin typeface="+mn-lt"/>
                <a:ea typeface="+mn-ea"/>
                <a:cs typeface="+mn-cs"/>
              </a:rPr>
              <a:t>-</a:t>
            </a:r>
            <a:r>
              <a:rPr lang="en-CA" sz="1200" b="0" i="0" u="sng" kern="1200" dirty="0" err="1">
                <a:solidFill>
                  <a:schemeClr val="tx1"/>
                </a:solidFill>
                <a:effectLst/>
                <a:latin typeface="+mn-lt"/>
                <a:ea typeface="+mn-ea"/>
                <a:cs typeface="+mn-cs"/>
              </a:rPr>
              <a:t>climat</a:t>
            </a:r>
            <a:endParaRPr lang="en-CA" sz="1200" b="0" i="0" u="sng" kern="1200" dirty="0">
              <a:solidFill>
                <a:schemeClr val="tx1"/>
              </a:solidFill>
              <a:effectLst/>
              <a:latin typeface="+mn-lt"/>
              <a:ea typeface="+mn-ea"/>
              <a:cs typeface="+mn-cs"/>
            </a:endParaRPr>
          </a:p>
          <a:p>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50</a:t>
            </a:fld>
            <a:endParaRPr lang="en-CA"/>
          </a:p>
        </p:txBody>
      </p:sp>
    </p:spTree>
    <p:extLst>
      <p:ext uri="{BB962C8B-B14F-4D97-AF65-F5344CB8AC3E}">
        <p14:creationId xmlns:p14="http://schemas.microsoft.com/office/powerpoint/2010/main" val="236665442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Faites connaissance avec ces jeunes d’un océan à l’autre.</a:t>
            </a: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Les étudiants aideront ces cinq adolescents à connaître les effets des changements climatiques sur leurs passe-temps et leur proposeront des solutions ou des activités grâce auxquelles ils peuvent faire œuvre utile. Les étudiants doivent remplir les espaces vides afin de décrire les incidences des changements climatiques sur leurs passe-temps ou de dresser la liste des solutions à adopter pour amoindrir le choc des changements climatiques. </a:t>
            </a:r>
            <a:endParaRPr lang="en-CA"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F258CE60-DB4C-4F91-8E48-569AC11F1786}" type="slidenum">
              <a:rPr lang="en-CA" smtClean="0"/>
              <a:t>51</a:t>
            </a:fld>
            <a:endParaRPr lang="en-CA"/>
          </a:p>
        </p:txBody>
      </p:sp>
    </p:spTree>
    <p:extLst>
      <p:ext uri="{BB962C8B-B14F-4D97-AF65-F5344CB8AC3E}">
        <p14:creationId xmlns:p14="http://schemas.microsoft.com/office/powerpoint/2010/main" val="14348953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Tous les étudiants ont fait la dernière partie dans laquelle ils ont répondu aux questions; toutefois, vous pouvez demander aux étudiants de se rendre au tableau et de noter leurs réponses à la question « Quelles sont vos activités préférées? ».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Lorsqu’ils ont transcrit tous leurs passe-temps, parcourez-les avec eux et tirez une conclusion en mettant en lumière les moyens que nous pouvons adopter ensemble pour nous assurer qu’ils pourront tous continuer de se consacrer à ces passe-temps.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Exemples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J’aime me rendre à l’école à vélo.</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J’aime me rendre dans les parcs et voir les animaux dans mon quartier.</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J’aime faire des sports.</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J’aime dessiner.</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J’aime faire des randonnées à pied.</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J’aime jouer à des jeux vidéo.</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52</a:t>
            </a:fld>
            <a:endParaRPr lang="en-CA"/>
          </a:p>
        </p:txBody>
      </p:sp>
    </p:spTree>
    <p:extLst>
      <p:ext uri="{BB962C8B-B14F-4D97-AF65-F5344CB8AC3E}">
        <p14:creationId xmlns:p14="http://schemas.microsoft.com/office/powerpoint/2010/main" val="3022256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En rappelant tous les passe-temps que vos étudiants ont notés par écrit, rappelez-leur le mode de vie que nous pouvons préserver pour nous comme pour nos enfants. Nous pouvons tous lutter contre la crise climatique afin de bâtir l’avenir dont nous rêvons.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53</a:t>
            </a:fld>
            <a:endParaRPr lang="en-CA"/>
          </a:p>
        </p:txBody>
      </p:sp>
    </p:spTree>
    <p:extLst>
      <p:ext uri="{BB962C8B-B14F-4D97-AF65-F5344CB8AC3E}">
        <p14:creationId xmlns:p14="http://schemas.microsoft.com/office/powerpoint/2010/main" val="95083509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L’avenir sera différent. Or, il nous appartient de décider de quoi il sera fait. Il n’est pas trop tard pour commencer à agir et à faire œuvre utile dans notre collectivité. Au niveau individuel, communautaire et sociétal, nous pouvons changer nos comportements et lutter contre les changements climatiques.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En option : </a:t>
            </a:r>
            <a:r>
              <a:rPr lang="fr-CA" sz="1200" kern="1200">
                <a:solidFill>
                  <a:schemeClr val="tx1"/>
                </a:solidFill>
                <a:effectLst/>
                <a:latin typeface="+mn-lt"/>
                <a:ea typeface="+mn-ea"/>
                <a:cs typeface="+mn-cs"/>
              </a:rPr>
              <a:t>donnez un exemple à vos étudiants de ce que vous ou quelqu’un que vous connaissez fait pour l’environnement, qu’il s’agisse ou non d’une activité d’envergure. </a:t>
            </a:r>
            <a:endParaRPr lang="en-CA" sz="1200" kern="1200">
              <a:solidFill>
                <a:schemeClr val="tx1"/>
              </a:solidFill>
              <a:effectLst/>
              <a:latin typeface="+mn-lt"/>
              <a:ea typeface="+mn-ea"/>
              <a:cs typeface="+mn-cs"/>
            </a:endParaRPr>
          </a:p>
          <a:p>
            <a:endParaRPr lang="fr-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54</a:t>
            </a:fld>
            <a:endParaRPr lang="en-CA"/>
          </a:p>
        </p:txBody>
      </p:sp>
    </p:spTree>
    <p:extLst>
      <p:ext uri="{BB962C8B-B14F-4D97-AF65-F5344CB8AC3E}">
        <p14:creationId xmlns:p14="http://schemas.microsoft.com/office/powerpoint/2010/main" val="12449557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Le changement est difficile, surtout quand il s’agit d’y consacrer du travail et des efforts immédiats pour récolter des gains lentement mais sûrement. Un phénomène aussi généralisé et complexe que les changements climatiques est difficile à contrer, et nous pouvons éprouver de la frustration ou un sentiment de défaite. Il faut essentiellement se rappeler que le changement est graduel et qu’il y aura toujours des inconvénients, ce qui est normal. Nous ne pouvons pas résoudre le problème des changements climatiques du jour au lendemain, et il se pourrait que nous ne puissions pas inverser tous les dégâts que nous avons causés; toutefois, </a:t>
            </a:r>
            <a:r>
              <a:rPr lang="fr-CA" sz="1200" b="1" kern="1200">
                <a:solidFill>
                  <a:schemeClr val="tx1"/>
                </a:solidFill>
                <a:effectLst/>
                <a:latin typeface="+mn-lt"/>
                <a:ea typeface="+mn-ea"/>
                <a:cs typeface="+mn-cs"/>
              </a:rPr>
              <a:t>tout ce que l’on fait est utile</a:t>
            </a:r>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endParaRPr lang="fr-CA">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75476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Déjà, les citoyens et les collectivités interviennent et produisent un changement positif pour le climat. En outre, l’histoire nous apprend que les jeunes peuvent se faire entendre et que leur avis compte! Ils mènent des mouvements d’envergure mondiale et inspirent les citoyens partout dans le monde. Nous allons en voir quelques exemples dans les diapositives suivantes.</a:t>
            </a:r>
            <a:endParaRPr lang="en-CA" sz="1200" kern="1200">
              <a:solidFill>
                <a:schemeClr val="tx1"/>
              </a:solidFill>
              <a:effectLst/>
              <a:latin typeface="+mn-lt"/>
              <a:ea typeface="+mn-ea"/>
              <a:cs typeface="+mn-cs"/>
            </a:endParaRPr>
          </a:p>
          <a:p>
            <a:pPr marL="171450" indent="-171450">
              <a:buFont typeface="Arial"/>
              <a:buChar char="•"/>
            </a:pP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48531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Exemple no 1 </a:t>
            </a:r>
            <a:r>
              <a:rPr lang="fr-CA" sz="1200" kern="1200">
                <a:solidFill>
                  <a:schemeClr val="tx1"/>
                </a:solidFill>
                <a:effectLst/>
                <a:latin typeface="+mn-lt"/>
                <a:ea typeface="+mn-ea"/>
                <a:cs typeface="+mn-cs"/>
              </a:rPr>
              <a:t>:</a:t>
            </a:r>
            <a:r>
              <a:rPr lang="fr-CA" sz="1200" b="1" kern="1200">
                <a:solidFill>
                  <a:schemeClr val="tx1"/>
                </a:solidFill>
                <a:effectLst/>
                <a:latin typeface="+mn-lt"/>
                <a:ea typeface="+mn-ea"/>
                <a:cs typeface="+mn-cs"/>
              </a:rPr>
              <a:t> </a:t>
            </a:r>
            <a:r>
              <a:rPr lang="fr-CA" sz="1200" kern="1200">
                <a:solidFill>
                  <a:schemeClr val="tx1"/>
                </a:solidFill>
                <a:effectLst/>
                <a:latin typeface="+mn-lt"/>
                <a:ea typeface="+mn-ea"/>
                <a:cs typeface="+mn-cs"/>
              </a:rPr>
              <a:t>Des milliers d’étudiants ont manifesté dans les rues de Montréal dans le cadre d’une manifestation colossale contre la hausse des droits de scolarité. Cette grève a duré plusieurs mois (de février à septembre 2012) et a opposé les étudiants au gouvernement provincial — à un tel point que cette manifestation est devenue un enjeu électoral majeur. Moins de deux semaines après l’élection provinciale en 2012, le nouveau gouvernement minoritaire a annulé la hausse des droits de scolarité.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Pour en savoir plus : </a:t>
            </a:r>
            <a:r>
              <a:rPr lang="fr-CA" sz="1200" u="sng" kern="1200">
                <a:solidFill>
                  <a:schemeClr val="tx1"/>
                </a:solidFill>
                <a:effectLst/>
                <a:latin typeface="+mn-lt"/>
                <a:ea typeface="+mn-ea"/>
                <a:cs typeface="+mn-cs"/>
                <a:hlinkClick r:id="rId3"/>
              </a:rPr>
              <a:t>https://www.thecanadianencyclopedia.ca/fr/article/la-greve-etudiante-quebecoise-de-2012-et-la-loi-78</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Photo : Mars 2012. (Ryan Remiorz, La Presse canadienne)</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58</a:t>
            </a:fld>
            <a:endParaRPr lang="en-CA"/>
          </a:p>
        </p:txBody>
      </p:sp>
    </p:spTree>
    <p:extLst>
      <p:ext uri="{BB962C8B-B14F-4D97-AF65-F5344CB8AC3E}">
        <p14:creationId xmlns:p14="http://schemas.microsoft.com/office/powerpoint/2010/main" val="4526466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Exemple no 2 : </a:t>
            </a:r>
            <a:r>
              <a:rPr lang="fr-CA" sz="1200" kern="1200" dirty="0" err="1">
                <a:solidFill>
                  <a:schemeClr val="tx1"/>
                </a:solidFill>
                <a:effectLst/>
                <a:latin typeface="+mn-lt"/>
                <a:ea typeface="+mn-ea"/>
                <a:cs typeface="+mn-cs"/>
              </a:rPr>
              <a:t>Autumn</a:t>
            </a:r>
            <a:r>
              <a:rPr lang="fr-CA" sz="1200" kern="1200" dirty="0">
                <a:solidFill>
                  <a:schemeClr val="tx1"/>
                </a:solidFill>
                <a:effectLst/>
                <a:latin typeface="+mn-lt"/>
                <a:ea typeface="+mn-ea"/>
                <a:cs typeface="+mn-cs"/>
              </a:rPr>
              <a:t> Peltier, jeune activiste canadienne de la Première Nation </a:t>
            </a:r>
            <a:r>
              <a:rPr lang="fr-CA" sz="1200" kern="1200" dirty="0" err="1">
                <a:solidFill>
                  <a:schemeClr val="tx1"/>
                </a:solidFill>
                <a:effectLst/>
                <a:latin typeface="+mn-lt"/>
                <a:ea typeface="+mn-ea"/>
                <a:cs typeface="+mn-cs"/>
              </a:rPr>
              <a:t>Wiikwemkoong</a:t>
            </a:r>
            <a:r>
              <a:rPr lang="fr-CA" sz="1200" kern="1200" dirty="0">
                <a:solidFill>
                  <a:schemeClr val="tx1"/>
                </a:solidFill>
                <a:effectLst/>
                <a:latin typeface="+mn-lt"/>
                <a:ea typeface="+mn-ea"/>
                <a:cs typeface="+mn-cs"/>
              </a:rPr>
              <a:t>, a été nommée gardienne de l’eau pour ses efforts de protection des plans d’eau. À 13 ans, elle a pris la parole à l’Assemblée générale des Nations Unies pour présenter un plaidoyer sur l’assainissement de l’eau dans les collectivités des Premières Nations. Plus tôt dans la même année, elle avait affronté M. Trudeau pendant une assemblée des Premières Nations pour son dossier dans la protection de l’eau et dans l’appui exprimé pour les oléoducs. Elle a encouragé l’Assemblée des Premières Nations à mettre sur pied le Fonds </a:t>
            </a:r>
            <a:r>
              <a:rPr lang="fr-CA" sz="1200" kern="1200" dirty="0" err="1">
                <a:solidFill>
                  <a:schemeClr val="tx1"/>
                </a:solidFill>
                <a:effectLst/>
                <a:latin typeface="+mn-lt"/>
                <a:ea typeface="+mn-ea"/>
                <a:cs typeface="+mn-cs"/>
              </a:rPr>
              <a:t>Niabi</a:t>
            </a:r>
            <a:r>
              <a:rPr lang="fr-CA" sz="1200" kern="1200" dirty="0">
                <a:solidFill>
                  <a:schemeClr val="tx1"/>
                </a:solidFill>
                <a:effectLst/>
                <a:latin typeface="+mn-lt"/>
                <a:ea typeface="+mn-ea"/>
                <a:cs typeface="+mn-cs"/>
              </a:rPr>
              <a:t> </a:t>
            </a:r>
            <a:r>
              <a:rPr lang="fr-CA" sz="1200" kern="1200" dirty="0" err="1">
                <a:solidFill>
                  <a:schemeClr val="tx1"/>
                </a:solidFill>
                <a:effectLst/>
                <a:latin typeface="+mn-lt"/>
                <a:ea typeface="+mn-ea"/>
                <a:cs typeface="+mn-cs"/>
              </a:rPr>
              <a:t>Odacidae</a:t>
            </a:r>
            <a:r>
              <a:rPr lang="fr-CA" sz="1200" kern="1200" dirty="0">
                <a:solidFill>
                  <a:schemeClr val="tx1"/>
                </a:solidFill>
                <a:effectLst/>
                <a:latin typeface="+mn-lt"/>
                <a:ea typeface="+mn-ea"/>
                <a:cs typeface="+mn-cs"/>
              </a:rPr>
              <a:t> afin de protéger l’eau pour les générations futures.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Pour en savoir plus :  </a:t>
            </a:r>
            <a:r>
              <a:rPr lang="fr-CA" sz="1200" u="sng" kern="1200" dirty="0">
                <a:solidFill>
                  <a:schemeClr val="tx1"/>
                </a:solidFill>
                <a:effectLst/>
                <a:latin typeface="+mn-lt"/>
                <a:ea typeface="+mn-ea"/>
                <a:cs typeface="+mn-cs"/>
                <a:hlinkClick r:id="rId3"/>
              </a:rPr>
              <a:t>https://www.manitoulin.com/autumn-peltier-wiikwemkoongs-islands-voice-at-the-un/</a:t>
            </a:r>
            <a:endParaRPr lang="en-CA" sz="120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F258CE60-DB4C-4F91-8E48-569AC11F1786}" type="slidenum">
              <a:rPr lang="en-CA" smtClean="0"/>
              <a:t>59</a:t>
            </a:fld>
            <a:endParaRPr lang="en-CA"/>
          </a:p>
        </p:txBody>
      </p:sp>
    </p:spTree>
    <p:extLst>
      <p:ext uri="{BB962C8B-B14F-4D97-AF65-F5344CB8AC3E}">
        <p14:creationId xmlns:p14="http://schemas.microsoft.com/office/powerpoint/2010/main" val="221499911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Exemple no 3 </a:t>
            </a:r>
            <a:r>
              <a:rPr lang="fr-CA" sz="1200" kern="1200" dirty="0">
                <a:solidFill>
                  <a:schemeClr val="tx1"/>
                </a:solidFill>
                <a:effectLst/>
                <a:latin typeface="+mn-lt"/>
                <a:ea typeface="+mn-ea"/>
                <a:cs typeface="+mn-cs"/>
              </a:rPr>
              <a:t>: En août 2018, Greta </a:t>
            </a:r>
            <a:r>
              <a:rPr lang="fr-CA" sz="1200" kern="1200" dirty="0" err="1">
                <a:solidFill>
                  <a:schemeClr val="tx1"/>
                </a:solidFill>
                <a:effectLst/>
                <a:latin typeface="+mn-lt"/>
                <a:ea typeface="+mn-ea"/>
                <a:cs typeface="+mn-cs"/>
              </a:rPr>
              <a:t>Thunberg</a:t>
            </a:r>
            <a:r>
              <a:rPr lang="fr-CA" sz="1200" kern="1200" dirty="0">
                <a:solidFill>
                  <a:schemeClr val="tx1"/>
                </a:solidFill>
                <a:effectLst/>
                <a:latin typeface="+mn-lt"/>
                <a:ea typeface="+mn-ea"/>
                <a:cs typeface="+mn-cs"/>
              </a:rPr>
              <a:t> a lancé des grèves sur le thème du climat dans les écoles et est vite devenue une activiste du climat de notoriété internationale. Elle a pris la parole à de nombreux sommets mondiaux et s’est réunie avec des dirigeants politiques des quatre coins du monde pour discuter des changements climatiques. En septembre 2019, des millions de personnes ont participé à son mouvement dans plus de 160 pays : il s’agissait de la plus grande manifestation climatique dans les annales. Elle a été candidate au Prix Nobel de la paix pendant deux années de suite. </a:t>
            </a:r>
          </a:p>
          <a:p>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Pour en savoir plus :  </a:t>
            </a:r>
            <a:r>
              <a:rPr lang="fr-CA" sz="1200" u="sng" kern="1200" dirty="0">
                <a:solidFill>
                  <a:schemeClr val="tx1"/>
                </a:solidFill>
                <a:effectLst/>
                <a:latin typeface="+mn-lt"/>
                <a:ea typeface="+mn-ea"/>
                <a:cs typeface="+mn-cs"/>
                <a:hlinkClick r:id="rId3"/>
              </a:rPr>
              <a:t>https://time.com/person-of-the-year-2019-greta-thunberg/</a:t>
            </a:r>
            <a:endParaRPr lang="en-CA" sz="1200" kern="1200" dirty="0">
              <a:solidFill>
                <a:schemeClr val="tx1"/>
              </a:solidFill>
              <a:effectLst/>
              <a:latin typeface="+mn-lt"/>
              <a:ea typeface="+mn-ea"/>
              <a:cs typeface="+mn-cs"/>
            </a:endParaRPr>
          </a:p>
          <a:p>
            <a:endParaRPr lang="en-US" dirty="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60</a:t>
            </a:fld>
            <a:endParaRPr lang="en-CA"/>
          </a:p>
        </p:txBody>
      </p:sp>
    </p:spTree>
    <p:extLst>
      <p:ext uri="{BB962C8B-B14F-4D97-AF65-F5344CB8AC3E}">
        <p14:creationId xmlns:p14="http://schemas.microsoft.com/office/powerpoint/2010/main" val="3763091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Les définitions des solutions fondées sur la nature et des solutions comportementales sont dans la prochaine diapositive. </a:t>
            </a:r>
          </a:p>
          <a:p>
            <a:endParaRPr lang="fr-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En option : </a:t>
            </a:r>
            <a:r>
              <a:rPr lang="fr-CA" sz="1200" kern="1200">
                <a:solidFill>
                  <a:schemeClr val="tx1"/>
                </a:solidFill>
                <a:effectLst/>
                <a:latin typeface="+mn-lt"/>
                <a:ea typeface="+mn-ea"/>
                <a:cs typeface="+mn-cs"/>
              </a:rPr>
              <a:t>Avant de donner la définition des solutions fondées sur la nature ou comportementales, demandez aux étudiants ce qu’ils pensent sont des solutions fondées sur la nature ou comportementales. Demandez-leur ensuite de donner des exemples.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a:t>
            </a:fld>
            <a:endParaRPr lang="en-CA"/>
          </a:p>
        </p:txBody>
      </p:sp>
    </p:spTree>
    <p:extLst>
      <p:ext uri="{BB962C8B-B14F-4D97-AF65-F5344CB8AC3E}">
        <p14:creationId xmlns:p14="http://schemas.microsoft.com/office/powerpoint/2010/main" val="246514963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Les jeunes activistes du climat au Canada!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Activiste n</a:t>
            </a:r>
            <a:r>
              <a:rPr lang="fr-CA" sz="1200" kern="1200" baseline="30000">
                <a:solidFill>
                  <a:schemeClr val="tx1"/>
                </a:solidFill>
                <a:effectLst/>
                <a:latin typeface="+mn-lt"/>
                <a:ea typeface="+mn-ea"/>
                <a:cs typeface="+mn-cs"/>
              </a:rPr>
              <a:t>o</a:t>
            </a:r>
            <a:r>
              <a:rPr lang="fr-CA" sz="1200" kern="1200">
                <a:solidFill>
                  <a:schemeClr val="tx1"/>
                </a:solidFill>
                <a:effectLst/>
                <a:latin typeface="+mn-lt"/>
                <a:ea typeface="+mn-ea"/>
                <a:cs typeface="+mn-cs"/>
              </a:rPr>
              <a:t> 1 : Emma a travaillé de concert avec d’autres grévistes militant pour le climat afin d’encourager le maire de Whitehorse, Dan Curtis, à déclarer l’urgence climatique. Elle a milité pour convaincre les dirigeants politiques d’interdire les plastiques à usage unique dans le Yukon.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u="sng" kern="1200">
                <a:solidFill>
                  <a:schemeClr val="tx1"/>
                </a:solidFill>
                <a:effectLst/>
                <a:latin typeface="+mn-lt"/>
                <a:ea typeface="+mn-ea"/>
                <a:cs typeface="+mn-cs"/>
                <a:hlinkClick r:id="rId3"/>
              </a:rPr>
              <a:t>https://www.cbc.ca/kidsnews/post/more-than-greta-canadian-teen-climate-activists-you-should-know#article-start</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(Philip Street /Réseau anglais de Radio-Canada, photo soumise par Emma Marnik)</a:t>
            </a:r>
            <a:endParaRPr lang="en-CA" sz="1200" kern="1200">
              <a:solidFill>
                <a:schemeClr val="tx1"/>
              </a:solidFill>
              <a:effectLst/>
              <a:latin typeface="+mn-lt"/>
              <a:ea typeface="+mn-ea"/>
              <a:cs typeface="+mn-cs"/>
            </a:endParaRPr>
          </a:p>
          <a:p>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61</a:t>
            </a:fld>
            <a:endParaRPr lang="en-CA"/>
          </a:p>
        </p:txBody>
      </p:sp>
    </p:spTree>
    <p:extLst>
      <p:ext uri="{BB962C8B-B14F-4D97-AF65-F5344CB8AC3E}">
        <p14:creationId xmlns:p14="http://schemas.microsoft.com/office/powerpoint/2010/main" val="30355650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Les jeunes activistes du climat au Canada!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Activiste n</a:t>
            </a:r>
            <a:r>
              <a:rPr lang="fr-CA" sz="1200" kern="1200" baseline="30000" dirty="0">
                <a:solidFill>
                  <a:schemeClr val="tx1"/>
                </a:solidFill>
                <a:effectLst/>
                <a:latin typeface="+mn-lt"/>
                <a:ea typeface="+mn-ea"/>
                <a:cs typeface="+mn-cs"/>
              </a:rPr>
              <a:t>o</a:t>
            </a:r>
            <a:r>
              <a:rPr lang="fr-CA" sz="1200" kern="1200" dirty="0">
                <a:solidFill>
                  <a:schemeClr val="tx1"/>
                </a:solidFill>
                <a:effectLst/>
                <a:latin typeface="+mn-lt"/>
                <a:ea typeface="+mn-ea"/>
                <a:cs typeface="+mn-cs"/>
              </a:rPr>
              <a:t> 2 : Chase souhaite être témoin de la « transition de l’économie albertaine, en délaissant les carburants fossiles et les produits pétroliers pour adopter les énergies renouvelables ». Il a collaboré à l’organisation de grèves sur le climat à Calgary et a constaté que le mouvement s’est amplifié pour passer de quelques membres à des foules colossales de supporteurs.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r>
              <a:rPr lang="fr-CA" sz="1200" kern="1200" dirty="0">
                <a:solidFill>
                  <a:schemeClr val="tx1"/>
                </a:solidFill>
                <a:effectLst/>
                <a:latin typeface="+mn-lt"/>
                <a:ea typeface="+mn-ea"/>
                <a:cs typeface="+mn-cs"/>
              </a:rPr>
              <a:t>(Philip Street/Radio-Canada, photo soumise par Chase Cardinal)</a:t>
            </a:r>
            <a:endParaRPr lang="en-CA" sz="1200" kern="1200" dirty="0">
              <a:solidFill>
                <a:schemeClr val="tx1"/>
              </a:solidFill>
              <a:effectLst/>
              <a:latin typeface="+mn-lt"/>
              <a:ea typeface="+mn-ea"/>
              <a:cs typeface="+mn-cs"/>
            </a:endParaRPr>
          </a:p>
          <a:p>
            <a:endParaRPr lang="en-CA" dirty="0">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62</a:t>
            </a:fld>
            <a:endParaRPr lang="en-CA"/>
          </a:p>
        </p:txBody>
      </p:sp>
    </p:spTree>
    <p:extLst>
      <p:ext uri="{BB962C8B-B14F-4D97-AF65-F5344CB8AC3E}">
        <p14:creationId xmlns:p14="http://schemas.microsoft.com/office/powerpoint/2010/main" val="7349851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Les jeunes activistes du climat au Canada!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Activiste n</a:t>
            </a:r>
            <a:r>
              <a:rPr lang="fr-CA" sz="1200" kern="1200" baseline="30000">
                <a:solidFill>
                  <a:schemeClr val="tx1"/>
                </a:solidFill>
                <a:effectLst/>
                <a:latin typeface="+mn-lt"/>
                <a:ea typeface="+mn-ea"/>
                <a:cs typeface="+mn-cs"/>
              </a:rPr>
              <a:t>o</a:t>
            </a:r>
            <a:r>
              <a:rPr lang="fr-CA" sz="1200" kern="1200">
                <a:solidFill>
                  <a:schemeClr val="tx1"/>
                </a:solidFill>
                <a:effectLst/>
                <a:latin typeface="+mn-lt"/>
                <a:ea typeface="+mn-ea"/>
                <a:cs typeface="+mn-cs"/>
              </a:rPr>
              <a:t> 3 : Savi participe au mouvement Climate Justice Toronto en 2019 et en profite pour sonder les citoyens, participer à des manifestations, mettre sur pied des ateliers et prendre de l’aplomb dans ses techniques de sensibilisation. Elle affirme que participer au mouvement climatique mondial lui a permis d’être plus certaine de son identité, et son activisme est pour elle un grand motif de fierté.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(Philip Street/Radio-Canada, photo soumise par Savi Gellatly-Ladd)</a:t>
            </a:r>
            <a:endParaRPr lang="en-CA" sz="1200" kern="1200">
              <a:solidFill>
                <a:schemeClr val="tx1"/>
              </a:solidFill>
              <a:effectLst/>
              <a:latin typeface="+mn-lt"/>
              <a:ea typeface="+mn-ea"/>
              <a:cs typeface="+mn-cs"/>
            </a:endParaRPr>
          </a:p>
          <a:p>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63</a:t>
            </a:fld>
            <a:endParaRPr lang="en-CA"/>
          </a:p>
        </p:txBody>
      </p:sp>
    </p:spTree>
    <p:extLst>
      <p:ext uri="{BB962C8B-B14F-4D97-AF65-F5344CB8AC3E}">
        <p14:creationId xmlns:p14="http://schemas.microsoft.com/office/powerpoint/2010/main" val="18633767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Vos étudiants pourraient se demander ce qu’ils peuvent faire. Parlons des solutions! </a:t>
            </a:r>
            <a:endParaRPr lang="en-CA"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64</a:t>
            </a:fld>
            <a:endParaRPr lang="en-CA"/>
          </a:p>
        </p:txBody>
      </p:sp>
    </p:spTree>
    <p:extLst>
      <p:ext uri="{BB962C8B-B14F-4D97-AF65-F5344CB8AC3E}">
        <p14:creationId xmlns:p14="http://schemas.microsoft.com/office/powerpoint/2010/main" val="32083437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À l’école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Faites la promotion de la conservation des milieux humides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Prenez la mesure des connaissances sur les milieux humides dans votre école. Que savent les étudiants à propos des milieux humides? Dissipez les idées fausses; expliquez‑leur c’est quoi un milieu humide et comment ils nous aident à lutter contre les changements climatiques.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Faites la promotion des comportements comme la conservation des milieux humides et découragez le drainage des milieux humides.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Recherchez les solutions fondées sur la nature que votre école peut adopter.</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Plantez des arbres dans la cour de l’école.</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Installez un toit vert.</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Aménagez de nouveaux milieux humides et protégez les milieux humides existants sur la propriété de l’école.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Préconisez les changements dans votre programme d’études supérieures.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Demandez d’intégrer, dans chaque année d’études, en les adaptant à chaque niveau, l’éducation sur les changements climatiques et l’action citoyenne. Si votre école offre la psychologie comme choix de matière, pourriez-vous apprendre à connaître les effets des changements climatiques selon le point de vue de la psychologie?</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Demandez à votre établissement scolaire d’adopter un engagement pour la durabilité! Dressez la liste des changements que vous souhaitez réaliser et assurez-vous que les engagements sont adoptés.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Faites la promotion de nouveaux comportements que les étudiants peuvent adopter à l’école grâce à des moyens amusants et rassembleurs.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Organisez un défilé de mode de vêtements déjà portés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Organisez un concours « Une semaine sans plastiques à usage unique »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Organisez une journée-chandail, au cours de laquelle votre établissement scolaire baisse le chauffage; ce jour-là, tout le monde doit porter un chandail très chaud, et peut-être pas très à la mode.</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Encouragez les spectateurs à apporter leur cruche d’eau réutilisable dans les manifestations sportives.</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Fondez un club de cyclistes; faites la promotion du vélo pour se rendre à l’école et offrez des ateliers pour la mise au point de vos vélos.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Fondez un club environnemental ou faites partie d’un Centre d’excellence des milieux humides</a:t>
            </a:r>
          </a:p>
          <a:p>
            <a:r>
              <a:rPr lang="fr-CA" sz="1200" b="1" kern="1200" dirty="0">
                <a:solidFill>
                  <a:schemeClr val="tx1"/>
                </a:solidFill>
                <a:effectLst/>
                <a:latin typeface="+mn-lt"/>
                <a:ea typeface="+mn-ea"/>
                <a:cs typeface="+mn-cs"/>
              </a:rPr>
              <a:t>Aménagez un espace où tous seront à l’aise de parler des émotions associées aux changements climatiques. </a:t>
            </a:r>
          </a:p>
          <a:p>
            <a:pPr lvl="1"/>
            <a:r>
              <a:rPr lang="fr-CA" sz="1200" kern="1200" dirty="0">
                <a:solidFill>
                  <a:schemeClr val="tx1"/>
                </a:solidFill>
                <a:effectLst/>
                <a:latin typeface="+mn-lt"/>
                <a:ea typeface="+mn-ea"/>
                <a:cs typeface="+mn-cs"/>
              </a:rPr>
              <a:t>Il s’agit pour vous et vos collègues de classe, d’une occasion de discuter de l’information, d’apprendre à parler de vos sentiments et de vous rassurer en disant que c’est normal d’éprouver ces sentiments et que vous n’êtes pas seul(e).</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Allez voter! </a:t>
            </a:r>
          </a:p>
          <a:p>
            <a:pPr lvl="1"/>
            <a:r>
              <a:rPr lang="fr-CA" sz="1200" kern="1200" dirty="0">
                <a:solidFill>
                  <a:schemeClr val="tx1"/>
                </a:solidFill>
                <a:effectLst/>
                <a:latin typeface="+mn-lt"/>
                <a:ea typeface="+mn-ea"/>
                <a:cs typeface="+mn-cs"/>
              </a:rPr>
              <a:t>Trop jeune? Pas du tout! Votez pour le président de votre association étudiante! Ou mieux encore, présentez-vous comme candidat à la présidence de votre association!</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Imaginez la « classe la plus verte » et demandez-vous ce qu’elle pourrait faire, à quoi elle pourrait ressembler et quelles activités elle pourrait exercer.  </a:t>
            </a:r>
            <a:endParaRPr lang="en-CA" sz="1200"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5"/>
          </p:nvPr>
        </p:nvSpPr>
        <p:spPr/>
        <p:txBody>
          <a:bodyPr/>
          <a:lstStyle/>
          <a:p>
            <a:fld id="{F258CE60-DB4C-4F91-8E48-569AC11F1786}" type="slidenum">
              <a:rPr lang="en-CA" smtClean="0"/>
              <a:t>65</a:t>
            </a:fld>
            <a:endParaRPr lang="en-CA"/>
          </a:p>
        </p:txBody>
      </p:sp>
    </p:spTree>
    <p:extLst>
      <p:ext uri="{BB962C8B-B14F-4D97-AF65-F5344CB8AC3E}">
        <p14:creationId xmlns:p14="http://schemas.microsoft.com/office/powerpoint/2010/main" val="6571706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Dans votre collectivité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Organisez un groupe de discussion avec des jeunes et des adultes dans votre établissement scolaire et posez-leur les questions suivantes :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Quelles sont vos activités préférées à l’heure actuelle?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Que voulez-vous que vos petits enfants puissent faire?</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Quels sont les changements qu’il faut apporter si vous voulez que les autres puissent se consacrer à ces activités dans 20 ans?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Réunissez-vous avec les dirigeants de votre municipalité pour parler de l’action au niveau de la collectivité.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Renseignez-vous ou posez la question suivante : Quel est le plan environnemental de votre ville à l’heure actuelle?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Y a-t-il des solutions fondées sur la nature que nous pouvons adopter? Par exemple, en protégeant les milieux humides de la localité et en cultivant des forêts urbaines, entre autres.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Que devons-nous faire et de quelle aide avons-nous besoin dans la collectivité pour apporter ces changements?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Faites partie du groupe de promotion pour l’action climatique de votre localité ou du conseil des jeunes.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Il s’agit d’un excellent moyen de rencontrer d’autres jeunes qui souhaitent faire de l’activisme environnemental et de commencer à brasser des idées de projet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De nombreux organismes ont des conseils de jeunes et sont toujours à la recherche de jeunes pour participer à leurs activités.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Le saviez-vous? De nombreuses collectivités locales se consacrent à leurs propres problèmes climatiques et ont considérablement réduit leurs émissions de gaz à effet de serre.</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Participez aux activités de jardin de votre collectivité.</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Participez aux activités de jardinage de votre collectivité et faites connaissance avec d’autres personnes qui s’intéressent à la production alimentaire locale.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Mangez des légumes cultivés localement ou faites pousser des légumes pour la collectivité. </a:t>
            </a:r>
            <a:endParaRPr lang="en-CA" sz="1200" kern="1200" dirty="0">
              <a:solidFill>
                <a:schemeClr val="tx1"/>
              </a:solidFill>
              <a:effectLst/>
              <a:latin typeface="+mn-lt"/>
              <a:ea typeface="+mn-ea"/>
              <a:cs typeface="+mn-cs"/>
            </a:endParaRPr>
          </a:p>
          <a:p>
            <a:endParaRPr lang="en-CA" dirty="0">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66</a:t>
            </a:fld>
            <a:endParaRPr lang="en-CA"/>
          </a:p>
        </p:txBody>
      </p:sp>
    </p:spTree>
    <p:extLst>
      <p:ext uri="{BB962C8B-B14F-4D97-AF65-F5344CB8AC3E}">
        <p14:creationId xmlns:p14="http://schemas.microsoft.com/office/powerpoint/2010/main" val="220646171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dirty="0">
                <a:solidFill>
                  <a:schemeClr val="tx1"/>
                </a:solidFill>
                <a:effectLst/>
                <a:latin typeface="+mn-lt"/>
                <a:ea typeface="+mn-ea"/>
                <a:cs typeface="+mn-cs"/>
              </a:rPr>
              <a:t>Personnellement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Apportez de petits changements comportementaux qui auront une incidence énorme sur vos émissions de gaz à effet de serre.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Covoiturage, vélo ou transport en commun pour se déplacer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Achat de produits locaux</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Moins de voyages en avion</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Voter dans votre école, votre collectivité, votre province et votre pays </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Travaillez ou faites du bénévolat pour le secteur de l’environnement.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Choisissez une carrière verte (par exemple, technicien en turbines éoliennes ou installateur de toitures vertes).</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Faites des études universitaires dans un domaine qui peut avoir un impact à votre avis. </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Faites du bénévolat auprès d’organismes environnementaux, de conservation ou de justice climatique.</a:t>
            </a:r>
            <a:endParaRPr lang="en-CA" sz="1200" kern="1200" dirty="0">
              <a:solidFill>
                <a:schemeClr val="tx1"/>
              </a:solidFill>
              <a:effectLst/>
              <a:latin typeface="+mn-lt"/>
              <a:ea typeface="+mn-ea"/>
              <a:cs typeface="+mn-cs"/>
            </a:endParaRPr>
          </a:p>
          <a:p>
            <a:r>
              <a:rPr lang="fr-CA" sz="1200" b="1" kern="1200" dirty="0">
                <a:solidFill>
                  <a:schemeClr val="tx1"/>
                </a:solidFill>
                <a:effectLst/>
                <a:latin typeface="+mn-lt"/>
                <a:ea typeface="+mn-ea"/>
                <a:cs typeface="+mn-cs"/>
              </a:rPr>
              <a:t>Lancez votre propre projet!</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Construisez des nichoirs pour les canards.</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Plantez des espèces indigènes de végétaux dans votre cour arrière ou dans le parc de votre localité (solution fondée sur la nature).</a:t>
            </a:r>
            <a:endParaRPr lang="en-CA" sz="1200" kern="1200" dirty="0">
              <a:solidFill>
                <a:schemeClr val="tx1"/>
              </a:solidFill>
              <a:effectLst/>
              <a:latin typeface="+mn-lt"/>
              <a:ea typeface="+mn-ea"/>
              <a:cs typeface="+mn-cs"/>
            </a:endParaRPr>
          </a:p>
          <a:p>
            <a:pPr lvl="1"/>
            <a:r>
              <a:rPr lang="fr-CA" sz="1200" kern="1200" dirty="0">
                <a:solidFill>
                  <a:schemeClr val="tx1"/>
                </a:solidFill>
                <a:effectLst/>
                <a:latin typeface="+mn-lt"/>
                <a:ea typeface="+mn-ea"/>
                <a:cs typeface="+mn-cs"/>
              </a:rPr>
              <a:t>Construisez un bac de compostage et encouragez votre famille à faire du compostage. (P.-S. Si vous lancez votre propre projet, assurez-vous de communiquer avec le Service de l’éducation de CIC : nous tenons à être au courant! </a:t>
            </a:r>
            <a:r>
              <a:rPr lang="fr-CA" sz="1200" u="sng" kern="1200" dirty="0">
                <a:solidFill>
                  <a:schemeClr val="tx1"/>
                </a:solidFill>
                <a:effectLst/>
                <a:latin typeface="+mn-lt"/>
                <a:ea typeface="+mn-ea"/>
                <a:cs typeface="+mn-cs"/>
                <a:hlinkClick r:id="rId3"/>
              </a:rPr>
              <a:t>education@canards.ca</a:t>
            </a:r>
            <a:r>
              <a:rPr lang="fr-CA" sz="1200" b="1" kern="120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pPr>
              <a:lnSpc>
                <a:spcPct val="107000"/>
              </a:lnSpc>
              <a:spcAft>
                <a:spcPts val="800"/>
              </a:spcAft>
            </a:pPr>
            <a:endParaRPr lang="en-CA" sz="1100" b="1" dirty="0">
              <a:latin typeface="Calibri"/>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67</a:t>
            </a:fld>
            <a:endParaRPr lang="en-CA"/>
          </a:p>
        </p:txBody>
      </p:sp>
    </p:spTree>
    <p:extLst>
      <p:ext uri="{BB962C8B-B14F-4D97-AF65-F5344CB8AC3E}">
        <p14:creationId xmlns:p14="http://schemas.microsoft.com/office/powerpoint/2010/main" val="29568543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Notre Programme Héros des milieux humides </a:t>
            </a:r>
            <a:r>
              <a:rPr lang="fr-CA" sz="1200" kern="1200">
                <a:solidFill>
                  <a:schemeClr val="tx1"/>
                </a:solidFill>
                <a:effectLst/>
                <a:latin typeface="+mn-lt"/>
                <a:ea typeface="+mn-ea"/>
                <a:cs typeface="+mn-cs"/>
              </a:rPr>
              <a:t>rend hommage aux jeunes chefs de file qui font œuvre utile — à grande ou à moindre échelle — pour nos milieux humides. Nous leur rendons hommage et nous les saluons en leur faisant parvenir des certificats, en publiant les articles sur le site Web de CIC et sur les réseaux sociaux et en tâchant d’intéresser les médias locaux.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Vos étudiants se passionnent pour l’environnement? Ils travaillent à un projet de conservation des milieux humides? Nous tenons à communiquer avec eux! Vous pouvez nous joindre par courriel (</a:t>
            </a:r>
            <a:r>
              <a:rPr lang="fr-CA" sz="1200" u="sng" kern="1200">
                <a:solidFill>
                  <a:schemeClr val="tx1"/>
                </a:solidFill>
                <a:effectLst/>
                <a:latin typeface="+mn-lt"/>
                <a:ea typeface="+mn-ea"/>
                <a:cs typeface="+mn-cs"/>
                <a:hlinkClick r:id="rId3"/>
              </a:rPr>
              <a:t>education@canards.ca</a:t>
            </a:r>
            <a:r>
              <a:rPr lang="fr-CA" sz="1200" kern="1200">
                <a:solidFill>
                  <a:schemeClr val="tx1"/>
                </a:solidFill>
                <a:effectLst/>
                <a:latin typeface="+mn-lt"/>
                <a:ea typeface="+mn-ea"/>
                <a:cs typeface="+mn-cs"/>
              </a:rPr>
              <a:t>) ou sur Facebook : </a:t>
            </a:r>
            <a:r>
              <a:rPr lang="fr-CA" sz="1200" u="sng" kern="1200">
                <a:solidFill>
                  <a:schemeClr val="tx1"/>
                </a:solidFill>
                <a:effectLst/>
                <a:latin typeface="+mn-lt"/>
                <a:ea typeface="+mn-ea"/>
                <a:cs typeface="+mn-cs"/>
                <a:hlinkClick r:id="rId4"/>
              </a:rPr>
              <a:t>www.facebook.com/educationducks</a:t>
            </a:r>
            <a:r>
              <a:rPr lang="fr-CA" sz="1200" kern="1200">
                <a:solidFill>
                  <a:schemeClr val="tx1"/>
                </a:solidFill>
                <a:effectLst/>
                <a:latin typeface="+mn-lt"/>
                <a:ea typeface="+mn-ea"/>
                <a:cs typeface="+mn-cs"/>
              </a:rPr>
              <a:t>.</a:t>
            </a:r>
            <a:endParaRPr lang="en-CA" sz="1200" kern="1200">
              <a:solidFill>
                <a:schemeClr val="tx1"/>
              </a:solidFill>
              <a:effectLst/>
              <a:latin typeface="+mn-lt"/>
              <a:ea typeface="+mn-ea"/>
              <a:cs typeface="+mn-cs"/>
            </a:endParaRPr>
          </a:p>
          <a:p>
            <a:pPr>
              <a:defRPr/>
            </a:pPr>
            <a:endParaRPr lang="en-CA">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68</a:t>
            </a:fld>
            <a:endParaRPr lang="en-CA"/>
          </a:p>
        </p:txBody>
      </p:sp>
    </p:spTree>
    <p:extLst>
      <p:ext uri="{BB962C8B-B14F-4D97-AF65-F5344CB8AC3E}">
        <p14:creationId xmlns:p14="http://schemas.microsoft.com/office/powerpoint/2010/main" val="42122535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a:solidFill>
                  <a:schemeClr val="tx1"/>
                </a:solidFill>
                <a:effectLst/>
                <a:latin typeface="+mn-lt"/>
                <a:ea typeface="+mn-ea"/>
                <a:cs typeface="+mn-cs"/>
              </a:rPr>
              <a:t>Le Service de l’éducation de CIC tient à avoir de vos nouvelles! Nous apportons de l’aide dans le soutien, le rayonnement et la promotion des projets de conservation menés par les jeunes. Communiquez avec nous par courriel (</a:t>
            </a:r>
            <a:r>
              <a:rPr lang="fr-CA" sz="1200" u="sng" kern="1200">
                <a:solidFill>
                  <a:schemeClr val="tx1"/>
                </a:solidFill>
                <a:effectLst/>
                <a:latin typeface="+mn-lt"/>
                <a:ea typeface="+mn-ea"/>
                <a:cs typeface="+mn-cs"/>
                <a:hlinkClick r:id="rId3"/>
              </a:rPr>
              <a:t>education@canards.ca</a:t>
            </a:r>
            <a:r>
              <a:rPr lang="fr-CA" sz="1200" kern="1200">
                <a:solidFill>
                  <a:schemeClr val="tx1"/>
                </a:solidFill>
                <a:effectLst/>
                <a:latin typeface="+mn-lt"/>
                <a:ea typeface="+mn-ea"/>
                <a:cs typeface="+mn-cs"/>
              </a:rPr>
              <a:t>) ou sur Facebook (</a:t>
            </a:r>
            <a:r>
              <a:rPr lang="fr-CA" sz="1200" u="sng" kern="1200">
                <a:solidFill>
                  <a:schemeClr val="tx1"/>
                </a:solidFill>
                <a:effectLst/>
                <a:latin typeface="+mn-lt"/>
                <a:ea typeface="+mn-ea"/>
                <a:cs typeface="+mn-cs"/>
                <a:hlinkClick r:id="rId4"/>
              </a:rPr>
              <a:t>www.facebook.com/educationducks</a:t>
            </a:r>
            <a:r>
              <a:rPr lang="fr-CA" sz="1200" kern="1200">
                <a:solidFill>
                  <a:schemeClr val="tx1"/>
                </a:solidFill>
                <a:effectLst/>
                <a:latin typeface="+mn-lt"/>
                <a:ea typeface="+mn-ea"/>
                <a:cs typeface="+mn-cs"/>
              </a:rPr>
              <a:t>).</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Pour en savoir plus : </a:t>
            </a:r>
            <a:r>
              <a:rPr lang="fr-CA" sz="1200" u="sng" kern="1200">
                <a:solidFill>
                  <a:schemeClr val="tx1"/>
                </a:solidFill>
                <a:effectLst/>
                <a:latin typeface="+mn-lt"/>
                <a:ea typeface="+mn-ea"/>
                <a:cs typeface="+mn-cs"/>
                <a:hlinkClick r:id="rId5"/>
              </a:rPr>
              <a:t>https://www.canards.ca/notre-travail/education/</a:t>
            </a:r>
            <a:endParaRPr lang="en-CA" sz="1200" kern="1200">
              <a:solidFill>
                <a:schemeClr val="tx1"/>
              </a:solidFill>
              <a:effectLst/>
              <a:latin typeface="+mn-lt"/>
              <a:ea typeface="+mn-ea"/>
              <a:cs typeface="+mn-cs"/>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69</a:t>
            </a:fld>
            <a:endParaRPr lang="en-CA"/>
          </a:p>
        </p:txBody>
      </p:sp>
    </p:spTree>
    <p:extLst>
      <p:ext uri="{BB962C8B-B14F-4D97-AF65-F5344CB8AC3E}">
        <p14:creationId xmlns:p14="http://schemas.microsoft.com/office/powerpoint/2010/main" val="702050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Les solutions fondées sur la nature consistent </a:t>
            </a:r>
            <a:r>
              <a:rPr lang="fr-CA" sz="1200" kern="1200">
                <a:solidFill>
                  <a:schemeClr val="tx1"/>
                </a:solidFill>
                <a:effectLst/>
                <a:latin typeface="+mn-lt"/>
                <a:ea typeface="+mn-ea"/>
                <a:cs typeface="+mn-cs"/>
              </a:rPr>
              <a:t>à protéger et à restaurer la nature pour amoindrir les changements climatiques. Quand nous protégeons les espaces verts, nous en constatons les bienfaits réels, par exemple la prévention des inondations, la maîtrise de la température et la captation du carbone.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b="1" kern="1200">
                <a:solidFill>
                  <a:schemeClr val="tx1"/>
                </a:solidFill>
                <a:effectLst/>
                <a:latin typeface="+mn-lt"/>
                <a:ea typeface="+mn-ea"/>
                <a:cs typeface="+mn-cs"/>
              </a:rPr>
              <a:t>Les solutions comportementales </a:t>
            </a:r>
            <a:r>
              <a:rPr lang="fr-CA" sz="1200" kern="1200">
                <a:solidFill>
                  <a:schemeClr val="tx1"/>
                </a:solidFill>
                <a:effectLst/>
                <a:latin typeface="+mn-lt"/>
                <a:ea typeface="+mn-ea"/>
                <a:cs typeface="+mn-cs"/>
              </a:rPr>
              <a:t>représentent les changements que les ménages et les particuliers peuvent adopter dans leur mode de vie pour réduire les émissions de gaz à effet de serre. Nos moyens de déplacement et notre mode de vie ont tous des incidences sur notre part de responsabilité dans les changements climatiques.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Pour en savoir plus sur les solutions fondées sur la nature : </a:t>
            </a:r>
            <a:r>
              <a:rPr lang="fr-CA" sz="1200" u="sng" kern="1200">
                <a:solidFill>
                  <a:schemeClr val="tx1"/>
                </a:solidFill>
                <a:effectLst/>
                <a:latin typeface="+mn-lt"/>
                <a:ea typeface="+mn-ea"/>
                <a:cs typeface="+mn-cs"/>
                <a:hlinkClick r:id="rId3"/>
              </a:rPr>
              <a:t>https://www.iied.org/nature-based-solutions-for-climate-change-global-ambition-local-action</a:t>
            </a:r>
            <a:endParaRPr lang="en-CA" sz="1200" kern="1200">
              <a:solidFill>
                <a:schemeClr val="tx1"/>
              </a:solidFill>
              <a:effectLst/>
              <a:latin typeface="+mn-lt"/>
              <a:ea typeface="+mn-ea"/>
              <a:cs typeface="+mn-cs"/>
            </a:endParaRPr>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7</a:t>
            </a:fld>
            <a:endParaRPr lang="en-CA"/>
          </a:p>
        </p:txBody>
      </p:sp>
    </p:spTree>
    <p:extLst>
      <p:ext uri="{BB962C8B-B14F-4D97-AF65-F5344CB8AC3E}">
        <p14:creationId xmlns:p14="http://schemas.microsoft.com/office/powerpoint/2010/main" val="2376243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sz="1200" b="1" kern="1200">
                <a:solidFill>
                  <a:schemeClr val="tx1"/>
                </a:solidFill>
                <a:effectLst/>
                <a:latin typeface="+mn-lt"/>
                <a:ea typeface="+mn-ea"/>
                <a:cs typeface="+mn-cs"/>
              </a:rPr>
              <a:t>Voici un jeu : Avez-vous déjà entendu parler de/du (x) comme solution pour les changements climatiques? </a:t>
            </a:r>
            <a:endParaRPr lang="fr-CA" sz="1200" kern="1200">
              <a:solidFill>
                <a:schemeClr val="tx1"/>
              </a:solidFill>
              <a:effectLst/>
              <a:latin typeface="+mn-lt"/>
              <a:ea typeface="+mn-ea"/>
              <a:cs typeface="+mn-cs"/>
            </a:endParaRPr>
          </a:p>
          <a:p>
            <a:endParaRPr lang="fr-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Dans ce jeu, nous allons voir différentes solutions climatiques. Vous devez : </a:t>
            </a:r>
          </a:p>
          <a:p>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1) demander aux étudiants de lever la main s’ils n’ont jamais entendu parler de (*) comme solution climatique. </a:t>
            </a:r>
            <a:endParaRPr lang="en-CA" sz="1200" kern="1200">
              <a:solidFill>
                <a:schemeClr val="tx1"/>
              </a:solidFill>
              <a:effectLst/>
              <a:latin typeface="+mn-lt"/>
              <a:ea typeface="+mn-ea"/>
              <a:cs typeface="+mn-cs"/>
            </a:endParaRPr>
          </a:p>
          <a:p>
            <a:r>
              <a:rPr lang="fr-CA" sz="1200" kern="1200">
                <a:solidFill>
                  <a:schemeClr val="tx1"/>
                </a:solidFill>
                <a:effectLst/>
                <a:latin typeface="+mn-lt"/>
                <a:ea typeface="+mn-ea"/>
                <a:cs typeface="+mn-cs"/>
              </a:rPr>
              <a:t>2) leur demander si la solution est fondée sur la nature ou comportementale. </a:t>
            </a:r>
            <a:endParaRPr lang="en-CA" sz="1200" kern="1200">
              <a:solidFill>
                <a:schemeClr val="tx1"/>
              </a:solidFill>
              <a:effectLst/>
              <a:latin typeface="+mn-lt"/>
              <a:ea typeface="+mn-ea"/>
              <a:cs typeface="+mn-cs"/>
            </a:endParaRPr>
          </a:p>
          <a:p>
            <a:pPr>
              <a:defRPr/>
            </a:pPr>
            <a:endParaRPr lang="en-CA"/>
          </a:p>
        </p:txBody>
      </p:sp>
      <p:sp>
        <p:nvSpPr>
          <p:cNvPr id="4" name="Slide Number Placeholder 3"/>
          <p:cNvSpPr>
            <a:spLocks noGrp="1"/>
          </p:cNvSpPr>
          <p:nvPr>
            <p:ph type="sldNum" sz="quarter" idx="5"/>
          </p:nvPr>
        </p:nvSpPr>
        <p:spPr/>
        <p:txBody>
          <a:bodyPr/>
          <a:lstStyle/>
          <a:p>
            <a:fld id="{F258CE60-DB4C-4F91-8E48-569AC11F1786}" type="slidenum">
              <a:rPr lang="en-CA" smtClean="0"/>
              <a:t>8</a:t>
            </a:fld>
            <a:endParaRPr lang="en-CA"/>
          </a:p>
        </p:txBody>
      </p:sp>
    </p:spTree>
    <p:extLst>
      <p:ext uri="{BB962C8B-B14F-4D97-AF65-F5344CB8AC3E}">
        <p14:creationId xmlns:p14="http://schemas.microsoft.com/office/powerpoint/2010/main" val="4104684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kern="1200">
                <a:solidFill>
                  <a:schemeClr val="tx1"/>
                </a:solidFill>
                <a:effectLst/>
                <a:latin typeface="+mn-lt"/>
                <a:ea typeface="+mn-ea"/>
                <a:cs typeface="+mn-cs"/>
              </a:rPr>
              <a:t>À nous de jouer! </a:t>
            </a:r>
          </a:p>
          <a:p>
            <a:endParaRPr lang="en-CA" sz="1200" kern="1200">
              <a:solidFill>
                <a:schemeClr val="tx1"/>
              </a:solidFill>
              <a:effectLst/>
              <a:latin typeface="+mn-lt"/>
              <a:ea typeface="+mn-ea"/>
              <a:cs typeface="+mn-cs"/>
            </a:endParaRPr>
          </a:p>
          <a:p>
            <a:pPr lvl="0"/>
            <a:r>
              <a:rPr lang="fr-CA" sz="1200" kern="1200">
                <a:solidFill>
                  <a:schemeClr val="tx1"/>
                </a:solidFill>
                <a:effectLst/>
                <a:latin typeface="+mn-lt"/>
                <a:ea typeface="+mn-ea"/>
                <a:cs typeface="+mn-cs"/>
              </a:rPr>
              <a:t>Demandez aux étudiants de lever la main </a:t>
            </a:r>
            <a:r>
              <a:rPr lang="fr-CA" sz="1200" b="1" kern="1200">
                <a:solidFill>
                  <a:schemeClr val="tx1"/>
                </a:solidFill>
                <a:effectLst/>
                <a:latin typeface="+mn-lt"/>
                <a:ea typeface="+mn-ea"/>
                <a:cs typeface="+mn-cs"/>
              </a:rPr>
              <a:t>s’ils ont déjà entendu parler du covoiturage, du vélo, des déplacements à pied pour se rendre à l’école ou des transports en commun </a:t>
            </a:r>
            <a:r>
              <a:rPr lang="fr-CA" sz="1200" kern="1200">
                <a:solidFill>
                  <a:schemeClr val="tx1"/>
                </a:solidFill>
                <a:effectLst/>
                <a:latin typeface="+mn-lt"/>
                <a:ea typeface="+mn-ea"/>
                <a:cs typeface="+mn-cs"/>
              </a:rPr>
              <a:t>comme solutions climatiques. </a:t>
            </a:r>
            <a:endParaRPr lang="en-CA" sz="1200" kern="1200">
              <a:solidFill>
                <a:schemeClr val="tx1"/>
              </a:solidFill>
              <a:effectLst/>
              <a:latin typeface="+mn-lt"/>
              <a:ea typeface="+mn-ea"/>
              <a:cs typeface="+mn-cs"/>
            </a:endParaRPr>
          </a:p>
          <a:p>
            <a:endParaRPr lang="en-US">
              <a:cs typeface="Calibri"/>
            </a:endParaRPr>
          </a:p>
        </p:txBody>
      </p:sp>
      <p:sp>
        <p:nvSpPr>
          <p:cNvPr id="4" name="Slide Number Placeholder 3"/>
          <p:cNvSpPr>
            <a:spLocks noGrp="1"/>
          </p:cNvSpPr>
          <p:nvPr>
            <p:ph type="sldNum" sz="quarter" idx="5"/>
          </p:nvPr>
        </p:nvSpPr>
        <p:spPr/>
        <p:txBody>
          <a:bodyPr/>
          <a:lstStyle/>
          <a:p>
            <a:fld id="{F258CE60-DB4C-4F91-8E48-569AC11F1786}" type="slidenum">
              <a:rPr lang="en-CA" smtClean="0"/>
              <a:t>9</a:t>
            </a:fld>
            <a:endParaRPr lang="en-CA"/>
          </a:p>
        </p:txBody>
      </p:sp>
    </p:spTree>
    <p:extLst>
      <p:ext uri="{BB962C8B-B14F-4D97-AF65-F5344CB8AC3E}">
        <p14:creationId xmlns:p14="http://schemas.microsoft.com/office/powerpoint/2010/main" val="122333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59911-1457-824B-AA75-5EF2EFFDAB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C39BD3-4471-A544-8985-690FB4F2B8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E9F92F-09C6-D849-9B22-A383F425C11C}"/>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B0B96455-B83E-194D-A559-1ED4184B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7BFB2E-AF8C-064D-BAC8-1213819FF261}"/>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7" name="Rectangle 6">
            <a:extLst>
              <a:ext uri="{FF2B5EF4-FFF2-40B4-BE49-F238E27FC236}">
                <a16:creationId xmlns:a16="http://schemas.microsoft.com/office/drawing/2014/main" id="{79102CAF-7F24-A541-AC6A-ACF924A618C8}"/>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DC2CB52-866E-1546-B824-A22E292CDB89}"/>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22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82355-AC07-D94F-B470-6BD691931F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216CED-54AB-844A-8C4D-6205BBCDCA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C536C0F-36CE-A344-B638-8EB70F3287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82CEDA-34BB-5344-883F-50B6D6AE4163}"/>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6" name="Footer Placeholder 5">
            <a:extLst>
              <a:ext uri="{FF2B5EF4-FFF2-40B4-BE49-F238E27FC236}">
                <a16:creationId xmlns:a16="http://schemas.microsoft.com/office/drawing/2014/main" id="{323DD2B2-3E05-4548-B01A-0FAE0A7A51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88B38B-870A-1543-AAA0-B604C32939F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531296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35B3F-B15B-6C4F-B481-AEB0FD738F6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6F437D-8656-7A4B-8225-BC6FD7CFC5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4509B2-AB45-4D47-82D5-4A3F3C9FF1D9}"/>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2D763B30-0705-0148-B3C2-7F56DE3D0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5E6641-6183-DD40-8022-A05406D8DF94}"/>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646678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A1177B-0382-7448-B3D0-30FDA01788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871D8A-D1EE-D44B-A949-C4D2F09B27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50EC94-89AD-0C40-A42C-6395735942B5}"/>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D7C95129-4BDE-144F-9F28-CCC724A20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DA99CD-213F-F24D-A320-DAC5B7F2848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66661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93541-71FB-1B40-BCD7-739171CFDE93}"/>
              </a:ext>
            </a:extLst>
          </p:cNvPr>
          <p:cNvSpPr>
            <a:spLocks noGrp="1"/>
          </p:cNvSpPr>
          <p:nvPr>
            <p:ph type="title"/>
          </p:nvPr>
        </p:nvSpPr>
        <p:spPr/>
        <p:txBody>
          <a:bodyPr/>
          <a:lstStyle>
            <a:lvl1pPr>
              <a:defRPr b="1">
                <a:solidFill>
                  <a:srgbClr val="007A6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654FDAEC-1537-6A48-850B-28E2BFC8A0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36A38-415D-A947-8F86-7DC9446F95BA}"/>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F8449071-4F51-CF42-8846-713EA62E09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BFEEDA-FE5D-9F4E-A142-E2B00F02A695}"/>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Rectangle 7">
            <a:extLst>
              <a:ext uri="{FF2B5EF4-FFF2-40B4-BE49-F238E27FC236}">
                <a16:creationId xmlns:a16="http://schemas.microsoft.com/office/drawing/2014/main" id="{2C3040BB-4D7D-3643-A8A1-1B1B282A2714}"/>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8B402DF-0682-2348-B798-743083E81DC4}"/>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C8DFFA-7F15-BF4E-A0E6-729A39F41605}"/>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423F7EF-34DE-5C45-AA07-FEB26D59974B}"/>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4F9AF32-EF62-2F4D-9B72-359875AC3437}"/>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4" name="Picture 13">
            <a:extLst>
              <a:ext uri="{FF2B5EF4-FFF2-40B4-BE49-F238E27FC236}">
                <a16:creationId xmlns:a16="http://schemas.microsoft.com/office/drawing/2014/main" id="{012106FE-F60C-964B-AA9E-7ABDA4392A8C}"/>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3477729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EBCA-4B93-9242-AB84-89CF6D0185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824F19-2058-6041-AF61-7A8A907258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AB08D7-8B7A-D740-B143-DF152485C7B0}"/>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DE792EB5-C928-AA4C-8EB8-424AD4E0F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A2942-DF16-254A-96E2-99CFDDB5A29E}"/>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510945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83205-BAA8-4443-BF52-C75679BB66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DEAB99-43A7-C543-97D8-4B38ACFC88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5C318B-BF46-FD40-9340-5D419778F17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BCDF52-CA7E-174E-85A6-CDE651294717}"/>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6" name="Footer Placeholder 5">
            <a:extLst>
              <a:ext uri="{FF2B5EF4-FFF2-40B4-BE49-F238E27FC236}">
                <a16:creationId xmlns:a16="http://schemas.microsoft.com/office/drawing/2014/main" id="{47F1997B-51E3-9E48-9A48-7AB16341C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43E1FF-6C51-D44B-B3AC-181F7F6AD48E}"/>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Date Placeholder 3">
            <a:extLst>
              <a:ext uri="{FF2B5EF4-FFF2-40B4-BE49-F238E27FC236}">
                <a16:creationId xmlns:a16="http://schemas.microsoft.com/office/drawing/2014/main" id="{0BDDAD0A-1FE8-9F45-8E5B-B1DBB6E152D0}"/>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4/14/2023</a:t>
            </a:fld>
            <a:endParaRPr lang="en-US"/>
          </a:p>
        </p:txBody>
      </p:sp>
      <p:sp>
        <p:nvSpPr>
          <p:cNvPr id="9" name="Slide Number Placeholder 5">
            <a:extLst>
              <a:ext uri="{FF2B5EF4-FFF2-40B4-BE49-F238E27FC236}">
                <a16:creationId xmlns:a16="http://schemas.microsoft.com/office/drawing/2014/main" id="{B7C9E1FC-9912-8841-A6C8-EC15CCBF8A2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0" name="Rectangle 9">
            <a:extLst>
              <a:ext uri="{FF2B5EF4-FFF2-40B4-BE49-F238E27FC236}">
                <a16:creationId xmlns:a16="http://schemas.microsoft.com/office/drawing/2014/main" id="{23D12A4E-8677-744B-A9DC-597263B6664C}"/>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D307A5-A0D2-054E-97B2-720D76615AF8}"/>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880FCB6-31D7-4348-9F3D-8AFCABE640BD}"/>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6410FE3-3119-064C-8C94-9382E404DB7A}"/>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6A4087A-72B6-424F-A8AE-ED4B41635E6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7" name="Picture 16">
            <a:extLst>
              <a:ext uri="{FF2B5EF4-FFF2-40B4-BE49-F238E27FC236}">
                <a16:creationId xmlns:a16="http://schemas.microsoft.com/office/drawing/2014/main" id="{056C6BA2-EE54-E049-ADC8-69CF06B428E0}"/>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2239865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BCD0-D4DA-3D44-923E-8F8F589524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9A8CB-0A42-5D44-9EB0-924E55C184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97D218-B1A5-834B-8414-ECED821179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78EB8D-8064-5946-A4AF-605CD9465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FE34F2-8AA0-3F43-828B-EB73C960D15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418CD8-11E6-A448-B9F1-151197B2DF7F}"/>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8" name="Footer Placeholder 7">
            <a:extLst>
              <a:ext uri="{FF2B5EF4-FFF2-40B4-BE49-F238E27FC236}">
                <a16:creationId xmlns:a16="http://schemas.microsoft.com/office/drawing/2014/main" id="{3508D3E7-4A6C-5946-86E0-BD6D72AE27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735727-A329-B243-99FB-D9D46C4D2829}"/>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10" name="Date Placeholder 3">
            <a:extLst>
              <a:ext uri="{FF2B5EF4-FFF2-40B4-BE49-F238E27FC236}">
                <a16:creationId xmlns:a16="http://schemas.microsoft.com/office/drawing/2014/main" id="{571CDF08-02F4-8444-8E97-FD353642B603}"/>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4/14/2023</a:t>
            </a:fld>
            <a:endParaRPr lang="en-US"/>
          </a:p>
        </p:txBody>
      </p:sp>
      <p:sp>
        <p:nvSpPr>
          <p:cNvPr id="11" name="Slide Number Placeholder 5">
            <a:extLst>
              <a:ext uri="{FF2B5EF4-FFF2-40B4-BE49-F238E27FC236}">
                <a16:creationId xmlns:a16="http://schemas.microsoft.com/office/drawing/2014/main" id="{BB354D0C-8361-6A48-91CC-75D527F7446B}"/>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2" name="Rectangle 11">
            <a:extLst>
              <a:ext uri="{FF2B5EF4-FFF2-40B4-BE49-F238E27FC236}">
                <a16:creationId xmlns:a16="http://schemas.microsoft.com/office/drawing/2014/main" id="{4A0AC7FB-4291-384E-9E8C-252AA69E905D}"/>
              </a:ext>
            </a:extLst>
          </p:cNvPr>
          <p:cNvSpPr/>
          <p:nvPr/>
        </p:nvSpPr>
        <p:spPr>
          <a:xfrm>
            <a:off x="0" y="6405990"/>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CD4B06E-C1C7-1C46-B667-634435BB1CCF}"/>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AB017B9-0B35-BA4D-8B80-F4124678F48E}"/>
              </a:ext>
            </a:extLst>
          </p:cNvPr>
          <p:cNvSpPr/>
          <p:nvPr/>
        </p:nvSpPr>
        <p:spPr>
          <a:xfrm>
            <a:off x="10817560" y="37130"/>
            <a:ext cx="1322368" cy="1322368"/>
          </a:xfrm>
          <a:prstGeom prst="ellipse">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D37E380-2303-854A-BD0C-5941CC9D064C}"/>
              </a:ext>
            </a:extLst>
          </p:cNvPr>
          <p:cNvSpPr/>
          <p:nvPr/>
        </p:nvSpPr>
        <p:spPr>
          <a:xfrm>
            <a:off x="10576001" y="185220"/>
            <a:ext cx="483117" cy="483117"/>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455269-61E7-8D48-BA6E-EFDF5F75DD5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9" name="Picture 18">
            <a:extLst>
              <a:ext uri="{FF2B5EF4-FFF2-40B4-BE49-F238E27FC236}">
                <a16:creationId xmlns:a16="http://schemas.microsoft.com/office/drawing/2014/main" id="{52C5BD74-F818-0041-84CB-D44E32ED8E3B}"/>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759535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DE608-DCFE-004D-ACFC-910292F7E286}"/>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134A4AE4-0174-4C40-B91F-45C9278A9C06}"/>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4" name="Footer Placeholder 3">
            <a:extLst>
              <a:ext uri="{FF2B5EF4-FFF2-40B4-BE49-F238E27FC236}">
                <a16:creationId xmlns:a16="http://schemas.microsoft.com/office/drawing/2014/main" id="{061F8E24-3123-014F-A9DB-6CA34C4558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3FC077-9BEF-6D4A-B48A-138E16E6B09D}"/>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842788897"/>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B5714A-53AD-AD46-8F1F-523FDBB49871}"/>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3" name="Footer Placeholder 2">
            <a:extLst>
              <a:ext uri="{FF2B5EF4-FFF2-40B4-BE49-F238E27FC236}">
                <a16:creationId xmlns:a16="http://schemas.microsoft.com/office/drawing/2014/main" id="{B2CA0DFA-5741-FB4B-AFF3-D0AD68E987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A64072-FBB1-4B48-9B3A-5D00C5D74067}"/>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246711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34F97-C477-4C6D-9771-084DFE0BA5F8}"/>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C6452713-9264-43AB-92A7-DD5D1500D0D8}"/>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4" name="Footer Placeholder 3">
            <a:extLst>
              <a:ext uri="{FF2B5EF4-FFF2-40B4-BE49-F238E27FC236}">
                <a16:creationId xmlns:a16="http://schemas.microsoft.com/office/drawing/2014/main" id="{E4E582BD-AD9C-46A8-B228-682B6F7074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CA5932-0B3C-43BD-93F4-0E984802120C}"/>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244942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F5C7E-ECBE-A946-B6BD-CEEF33460F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15B58E-D474-3946-B279-025EC3036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90BA31-C2CF-434F-B5AE-CE9CD5BE86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B0FFC9-DB22-864E-B127-5D77EB9B42EF}"/>
              </a:ext>
            </a:extLst>
          </p:cNvPr>
          <p:cNvSpPr>
            <a:spLocks noGrp="1"/>
          </p:cNvSpPr>
          <p:nvPr>
            <p:ph type="dt" sz="half" idx="10"/>
          </p:nvPr>
        </p:nvSpPr>
        <p:spPr/>
        <p:txBody>
          <a:bodyPr/>
          <a:lstStyle/>
          <a:p>
            <a:fld id="{E4867B41-71A4-FA42-AD04-32307A9C24DB}" type="datetimeFigureOut">
              <a:rPr lang="en-US" smtClean="0"/>
              <a:t>4/14/2023</a:t>
            </a:fld>
            <a:endParaRPr lang="en-US"/>
          </a:p>
        </p:txBody>
      </p:sp>
      <p:sp>
        <p:nvSpPr>
          <p:cNvPr id="6" name="Footer Placeholder 5">
            <a:extLst>
              <a:ext uri="{FF2B5EF4-FFF2-40B4-BE49-F238E27FC236}">
                <a16:creationId xmlns:a16="http://schemas.microsoft.com/office/drawing/2014/main" id="{C5B236A3-28F6-2849-99A2-ADC5B8E2E6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8824D2-7905-4843-953C-B91571509BFB}"/>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33059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22A236-C735-9D4C-AE13-5C6E06A0EB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B0430BE-ED51-2F47-A8D0-EAD86C1F2C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94C5C5-6869-3144-8CC7-93731DC6CB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67B41-71A4-FA42-AD04-32307A9C24DB}" type="datetimeFigureOut">
              <a:rPr lang="en-US" smtClean="0"/>
              <a:t>4/14/2023</a:t>
            </a:fld>
            <a:endParaRPr lang="en-US"/>
          </a:p>
        </p:txBody>
      </p:sp>
      <p:sp>
        <p:nvSpPr>
          <p:cNvPr id="5" name="Footer Placeholder 4">
            <a:extLst>
              <a:ext uri="{FF2B5EF4-FFF2-40B4-BE49-F238E27FC236}">
                <a16:creationId xmlns:a16="http://schemas.microsoft.com/office/drawing/2014/main" id="{9CD3E740-72BC-3943-A845-A1C77446A5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07694E-43A5-ED46-AFEF-FF866AFF02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BE2CA-8BBE-744C-A6AD-17EB62627B6F}" type="slidenum">
              <a:rPr lang="en-US" smtClean="0"/>
              <a:t>‹#›</a:t>
            </a:fld>
            <a:endParaRPr lang="en-US"/>
          </a:p>
        </p:txBody>
      </p:sp>
    </p:spTree>
    <p:extLst>
      <p:ext uri="{BB962C8B-B14F-4D97-AF65-F5344CB8AC3E}">
        <p14:creationId xmlns:p14="http://schemas.microsoft.com/office/powerpoint/2010/main" val="3042247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t9f39nukKBY?feature=oembed" TargetMode="External"/><Relationship Id="rId5" Type="http://schemas.openxmlformats.org/officeDocument/2006/relationships/image" Target="../media/image3.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0.jpeg"/><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39.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39.png"/><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5.wdp"/></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3.xml"/><Relationship Id="rId5" Type="http://schemas.openxmlformats.org/officeDocument/2006/relationships/image" Target="../media/image3.pn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6.jpeg"/></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6.jpeg"/></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6.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4.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52.jpg"/><Relationship Id="rId4" Type="http://schemas.openxmlformats.org/officeDocument/2006/relationships/image" Target="../media/image51.JP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54.jpg"/><Relationship Id="rId4" Type="http://schemas.openxmlformats.org/officeDocument/2006/relationships/image" Target="../media/image53.jp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55.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3.png"/><Relationship Id="rId5" Type="http://schemas.openxmlformats.org/officeDocument/2006/relationships/notesSlide" Target="../notesSlides/notesSlide55.xml"/><Relationship Id="rId4"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3.png"/><Relationship Id="rId4" Type="http://schemas.openxmlformats.org/officeDocument/2006/relationships/notesSlide" Target="../notesSlides/notesSlide56.xml"/></Relationships>
</file>

<file path=ppt/slides/_rels/slide5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3.jpg"/><Relationship Id="rId7"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jpg"/><Relationship Id="rId4" Type="http://schemas.openxmlformats.org/officeDocument/2006/relationships/image" Target="../media/image64.jpg"/></Relationships>
</file>

<file path=ppt/slides/_rels/slide66.xml.rels><?xml version="1.0" encoding="UTF-8" standalone="yes"?>
<Relationships xmlns="http://schemas.openxmlformats.org/package/2006/relationships"><Relationship Id="rId3" Type="http://schemas.openxmlformats.org/officeDocument/2006/relationships/image" Target="../media/image67.jpg"/><Relationship Id="rId7"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9.jpg"/><Relationship Id="rId4" Type="http://schemas.openxmlformats.org/officeDocument/2006/relationships/image" Target="../media/image68.jpg"/></Relationships>
</file>

<file path=ppt/slides/_rels/slide67.xml.rels><?xml version="1.0" encoding="UTF-8" standalone="yes"?>
<Relationships xmlns="http://schemas.openxmlformats.org/package/2006/relationships"><Relationship Id="rId3" Type="http://schemas.openxmlformats.org/officeDocument/2006/relationships/image" Target="../media/image70.jpg"/><Relationship Id="rId7"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72.jpg"/><Relationship Id="rId4" Type="http://schemas.openxmlformats.org/officeDocument/2006/relationships/image" Target="../media/image71.jp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55.JPG"/></Relationships>
</file>

<file path=ppt/slides/_rels/slide69.xml.rels><?xml version="1.0" encoding="UTF-8" standalone="yes"?>
<Relationships xmlns="http://schemas.openxmlformats.org/package/2006/relationships"><Relationship Id="rId3" Type="http://schemas.openxmlformats.org/officeDocument/2006/relationships/hyperlink" Target="mailto:education@ducks.ca" TargetMode="External"/><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hyperlink" Target="http://www.canards.ca/"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0FB8E8-B255-1346-A7A7-C4439B7697B9}"/>
              </a:ext>
            </a:extLst>
          </p:cNvPr>
          <p:cNvPicPr>
            <a:picLocks noChangeAspect="1"/>
          </p:cNvPicPr>
          <p:nvPr/>
        </p:nvPicPr>
        <p:blipFill>
          <a:blip r:embed="rId3"/>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04EB6BA2-DAD8-6B40-A7C4-7D950B222887}"/>
              </a:ext>
            </a:extLst>
          </p:cNvPr>
          <p:cNvSpPr txBox="1">
            <a:spLocks/>
          </p:cNvSpPr>
          <p:nvPr/>
        </p:nvSpPr>
        <p:spPr>
          <a:xfrm>
            <a:off x="1299887" y="861605"/>
            <a:ext cx="10298555" cy="204253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ts val="5000"/>
              </a:lnSpc>
              <a:spcBef>
                <a:spcPct val="0"/>
              </a:spcBef>
              <a:spcAft>
                <a:spcPts val="0"/>
              </a:spcAft>
              <a:buClrTx/>
              <a:buSzTx/>
              <a:buFontTx/>
              <a:buNone/>
              <a:tabLst/>
              <a:defRPr/>
            </a:pPr>
            <a:r>
              <a:rPr kumimoji="0" lang="en-CA" sz="6600" b="1" i="0" u="none" strike="noStrike" kern="1200" cap="none" spc="0" normalizeH="0" baseline="0" noProof="0">
                <a:ln>
                  <a:noFill/>
                </a:ln>
                <a:solidFill>
                  <a:srgbClr val="E9E642"/>
                </a:solidFill>
                <a:effectLst/>
                <a:uLnTx/>
                <a:uFillTx/>
                <a:latin typeface="Branding Black"/>
                <a:ea typeface="+mj-ea"/>
                <a:cs typeface="+mj-cs"/>
              </a:rPr>
              <a:t>LES MILIEUX HUMIDES </a:t>
            </a:r>
            <a:r>
              <a:rPr kumimoji="0" lang="en-CA" sz="6600" b="1" i="0" u="none" strike="noStrike" kern="1200" cap="none" spc="0" normalizeH="0" baseline="0" noProof="0" err="1">
                <a:ln>
                  <a:noFill/>
                </a:ln>
                <a:solidFill>
                  <a:srgbClr val="E9E642"/>
                </a:solidFill>
                <a:effectLst/>
                <a:uLnTx/>
                <a:uFillTx/>
                <a:latin typeface="Branding Black"/>
                <a:ea typeface="+mj-ea"/>
                <a:cs typeface="+mj-cs"/>
              </a:rPr>
              <a:t>À</a:t>
            </a:r>
            <a:r>
              <a:rPr kumimoji="0" lang="en-CA" sz="6600" b="1" i="0" u="none" strike="noStrike" kern="1200" cap="none" spc="0" normalizeH="0" baseline="0" noProof="0">
                <a:ln>
                  <a:noFill/>
                </a:ln>
                <a:solidFill>
                  <a:srgbClr val="E9E642"/>
                </a:solidFill>
                <a:effectLst/>
                <a:uLnTx/>
                <a:uFillTx/>
                <a:latin typeface="Branding Black"/>
                <a:ea typeface="+mj-ea"/>
                <a:cs typeface="+mj-cs"/>
              </a:rPr>
              <a:t> LA RESCOUSSE !</a:t>
            </a:r>
            <a:endParaRPr kumimoji="0" lang="en-CA" sz="6600" b="1" i="0" u="none" strike="noStrike" kern="1200" cap="none" spc="0" normalizeH="0" baseline="0" noProof="0">
              <a:ln>
                <a:noFill/>
              </a:ln>
              <a:solidFill>
                <a:srgbClr val="007A61"/>
              </a:solidFill>
              <a:effectLst/>
              <a:uLnTx/>
              <a:uFillTx/>
              <a:latin typeface="Branding Black"/>
              <a:ea typeface="+mj-ea"/>
              <a:cs typeface="+mj-cs"/>
            </a:endParaRPr>
          </a:p>
        </p:txBody>
      </p:sp>
      <p:sp>
        <p:nvSpPr>
          <p:cNvPr id="5" name="Title 1">
            <a:extLst>
              <a:ext uri="{FF2B5EF4-FFF2-40B4-BE49-F238E27FC236}">
                <a16:creationId xmlns:a16="http://schemas.microsoft.com/office/drawing/2014/main" id="{8E76A9C3-5DF8-9645-A0A6-054671524B0A}"/>
              </a:ext>
            </a:extLst>
          </p:cNvPr>
          <p:cNvSpPr txBox="1">
            <a:spLocks/>
          </p:cNvSpPr>
          <p:nvPr/>
        </p:nvSpPr>
        <p:spPr>
          <a:xfrm>
            <a:off x="1299887" y="2189744"/>
            <a:ext cx="9494237"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a:ln>
                  <a:noFill/>
                </a:ln>
                <a:solidFill>
                  <a:srgbClr val="FFFFFF"/>
                </a:solidFill>
                <a:effectLst/>
                <a:uLnTx/>
                <a:uFillTx/>
                <a:latin typeface="Branding SemiBoldItalic"/>
                <a:ea typeface="+mn-lt"/>
                <a:cs typeface="Calibri" panose="020F0502020204030204"/>
              </a:rPr>
              <a:t>Une solution fond</a:t>
            </a:r>
            <a:r>
              <a:rPr kumimoji="0" lang="fr-CA" sz="2800" b="1" i="0" u="none" strike="noStrike" kern="1200" cap="none" spc="0" normalizeH="0" baseline="0" noProof="0" err="1">
                <a:ln>
                  <a:noFill/>
                </a:ln>
                <a:solidFill>
                  <a:srgbClr val="FFFFFF"/>
                </a:solidFill>
                <a:effectLst/>
                <a:uLnTx/>
                <a:uFillTx/>
                <a:latin typeface="Branding SemiBoldItalic"/>
                <a:ea typeface="+mn-lt"/>
                <a:cs typeface="Calibri" panose="020F0502020204030204"/>
              </a:rPr>
              <a:t>ée</a:t>
            </a:r>
            <a:r>
              <a:rPr kumimoji="0" lang="fr-CA" sz="2800" b="1" i="0" u="none" strike="noStrike" kern="1200" cap="none" spc="0" normalizeH="0" baseline="0" noProof="0">
                <a:ln>
                  <a:noFill/>
                </a:ln>
                <a:solidFill>
                  <a:srgbClr val="FFFFFF"/>
                </a:solidFill>
                <a:effectLst/>
                <a:uLnTx/>
                <a:uFillTx/>
                <a:latin typeface="Branding SemiBoldItalic"/>
                <a:ea typeface="+mn-lt"/>
                <a:cs typeface="Calibri" panose="020F0502020204030204"/>
              </a:rPr>
              <a:t> sur la nature </a:t>
            </a:r>
            <a:r>
              <a:rPr kumimoji="0" lang="fr-FR" sz="2800" b="1" i="0" u="none" strike="noStrike" kern="1200" cap="none" spc="0" normalizeH="0" baseline="0" noProof="0">
                <a:ln>
                  <a:noFill/>
                </a:ln>
                <a:solidFill>
                  <a:srgbClr val="FFFFFF"/>
                </a:solidFill>
                <a:effectLst/>
                <a:uLnTx/>
                <a:uFillTx/>
                <a:latin typeface="Branding SemiBoldItalic"/>
                <a:ea typeface="+mn-lt"/>
                <a:cs typeface="Calibri" panose="020F0502020204030204"/>
              </a:rPr>
              <a:t>pour </a:t>
            </a:r>
            <a:br>
              <a:rPr kumimoji="0" lang="fr-FR" sz="2800" b="1" i="0" u="none" strike="noStrike" kern="1200" cap="none" spc="0" normalizeH="0" baseline="0" noProof="0">
                <a:ln>
                  <a:noFill/>
                </a:ln>
                <a:solidFill>
                  <a:srgbClr val="FFFFFF"/>
                </a:solidFill>
                <a:effectLst/>
                <a:uLnTx/>
                <a:uFillTx/>
                <a:latin typeface="Branding SemiBoldItalic"/>
                <a:ea typeface="+mn-lt"/>
                <a:cs typeface="Calibri" panose="020F0502020204030204"/>
              </a:rPr>
            </a:br>
            <a:r>
              <a:rPr kumimoji="0" lang="fr-FR" sz="2800" b="1" i="0" u="none" strike="noStrike" kern="1200" cap="none" spc="0" normalizeH="0" baseline="0" noProof="0">
                <a:ln>
                  <a:noFill/>
                </a:ln>
                <a:solidFill>
                  <a:srgbClr val="FFFFFF"/>
                </a:solidFill>
                <a:effectLst/>
                <a:uLnTx/>
                <a:uFillTx/>
                <a:latin typeface="Branding SemiBoldItalic"/>
                <a:ea typeface="+mn-lt"/>
                <a:cs typeface="Calibri" panose="020F0502020204030204"/>
              </a:rPr>
              <a:t>limiter la crise climatique</a:t>
            </a:r>
          </a:p>
        </p:txBody>
      </p:sp>
      <p:pic>
        <p:nvPicPr>
          <p:cNvPr id="6" name="Picture 5">
            <a:extLst>
              <a:ext uri="{FF2B5EF4-FFF2-40B4-BE49-F238E27FC236}">
                <a16:creationId xmlns:a16="http://schemas.microsoft.com/office/drawing/2014/main" id="{06EFE408-94DB-D64E-A74B-6B2D8B1982A7}"/>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0916937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3B0C7-23B8-4544-B945-38243671C8BB}"/>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4" name="Rectangle 3">
            <a:extLst>
              <a:ext uri="{FF2B5EF4-FFF2-40B4-BE49-F238E27FC236}">
                <a16:creationId xmlns:a16="http://schemas.microsoft.com/office/drawing/2014/main" id="{86CAD203-2FB7-427A-AD8B-038CA3ACAF76}"/>
              </a:ext>
            </a:extLst>
          </p:cNvPr>
          <p:cNvSpPr/>
          <p:nvPr/>
        </p:nvSpPr>
        <p:spPr>
          <a:xfrm>
            <a:off x="1030224" y="548622"/>
            <a:ext cx="10131552" cy="1323439"/>
          </a:xfrm>
          <a:prstGeom prst="rect">
            <a:avLst/>
          </a:prstGeom>
        </p:spPr>
        <p:txBody>
          <a:bodyPr wrap="square">
            <a:spAutoFit/>
          </a:bodyPr>
          <a:lstStyle/>
          <a:p>
            <a:r>
              <a:rPr lang="fr-FR" sz="4000">
                <a:solidFill>
                  <a:srgbClr val="FFFFFF"/>
                </a:solidFill>
                <a:latin typeface="Branding Black"/>
              </a:rPr>
              <a:t>S’agit-il de solutions fondées sur la nature ou de solutions comportementales ? </a:t>
            </a:r>
            <a:endParaRPr lang="fr-FR" sz="4000"/>
          </a:p>
        </p:txBody>
      </p:sp>
      <p:pic>
        <p:nvPicPr>
          <p:cNvPr id="5" name="Picture 4">
            <a:extLst>
              <a:ext uri="{FF2B5EF4-FFF2-40B4-BE49-F238E27FC236}">
                <a16:creationId xmlns:a16="http://schemas.microsoft.com/office/drawing/2014/main" id="{5977A24C-49BD-B840-9757-D39CABE05DD5}"/>
              </a:ext>
            </a:extLst>
          </p:cNvPr>
          <p:cNvPicPr>
            <a:picLocks noChangeAspect="1"/>
          </p:cNvPicPr>
          <p:nvPr/>
        </p:nvPicPr>
        <p:blipFill>
          <a:blip r:embed="rId4"/>
          <a:stretch>
            <a:fillRect/>
          </a:stretch>
        </p:blipFill>
        <p:spPr>
          <a:xfrm>
            <a:off x="4694677" y="2699934"/>
            <a:ext cx="2802646" cy="3340903"/>
          </a:xfrm>
          <a:prstGeom prst="rect">
            <a:avLst/>
          </a:prstGeom>
        </p:spPr>
      </p:pic>
    </p:spTree>
    <p:extLst>
      <p:ext uri="{BB962C8B-B14F-4D97-AF65-F5344CB8AC3E}">
        <p14:creationId xmlns:p14="http://schemas.microsoft.com/office/powerpoint/2010/main" val="159551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843B9F-EB11-6D42-AF25-A3BE3A9093C0}"/>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3" name="Picture 2">
            <a:extLst>
              <a:ext uri="{FF2B5EF4-FFF2-40B4-BE49-F238E27FC236}">
                <a16:creationId xmlns:a16="http://schemas.microsoft.com/office/drawing/2014/main" id="{DBB8E084-BF4C-BF49-92B7-ACA535663007}"/>
              </a:ext>
            </a:extLst>
          </p:cNvPr>
          <p:cNvPicPr>
            <a:picLocks noChangeAspect="1"/>
          </p:cNvPicPr>
          <p:nvPr/>
        </p:nvPicPr>
        <p:blipFill>
          <a:blip r:embed="rId4"/>
          <a:stretch>
            <a:fillRect/>
          </a:stretch>
        </p:blipFill>
        <p:spPr>
          <a:xfrm>
            <a:off x="4080252" y="3350916"/>
            <a:ext cx="2355097" cy="2355097"/>
          </a:xfrm>
          <a:prstGeom prst="rect">
            <a:avLst/>
          </a:prstGeom>
        </p:spPr>
      </p:pic>
      <p:pic>
        <p:nvPicPr>
          <p:cNvPr id="7" name="Picture 6">
            <a:extLst>
              <a:ext uri="{FF2B5EF4-FFF2-40B4-BE49-F238E27FC236}">
                <a16:creationId xmlns:a16="http://schemas.microsoft.com/office/drawing/2014/main" id="{2CFC5F25-C171-8A49-83A5-7174822EE682}"/>
              </a:ext>
            </a:extLst>
          </p:cNvPr>
          <p:cNvPicPr>
            <a:picLocks noChangeAspect="1"/>
          </p:cNvPicPr>
          <p:nvPr/>
        </p:nvPicPr>
        <p:blipFill>
          <a:blip r:embed="rId5"/>
          <a:stretch>
            <a:fillRect/>
          </a:stretch>
        </p:blipFill>
        <p:spPr>
          <a:xfrm>
            <a:off x="6934200" y="3350915"/>
            <a:ext cx="2910873" cy="2355098"/>
          </a:xfrm>
          <a:prstGeom prst="rect">
            <a:avLst/>
          </a:prstGeom>
        </p:spPr>
      </p:pic>
      <p:sp>
        <p:nvSpPr>
          <p:cNvPr id="5" name="Title 1">
            <a:extLst>
              <a:ext uri="{FF2B5EF4-FFF2-40B4-BE49-F238E27FC236}">
                <a16:creationId xmlns:a16="http://schemas.microsoft.com/office/drawing/2014/main" id="{27C71157-001B-7742-9891-DDB5A2E66C00}"/>
              </a:ext>
            </a:extLst>
          </p:cNvPr>
          <p:cNvSpPr txBox="1">
            <a:spLocks/>
          </p:cNvSpPr>
          <p:nvPr/>
        </p:nvSpPr>
        <p:spPr>
          <a:xfrm>
            <a:off x="772885" y="1497434"/>
            <a:ext cx="10768326" cy="1538936"/>
          </a:xfrm>
          <a:prstGeom prst="rect">
            <a:avLst/>
          </a:prstGeom>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dirty="0">
                <a:solidFill>
                  <a:srgbClr val="E9E642"/>
                </a:solidFill>
                <a:latin typeface="Branding Black" pitchFamily="2" charset="77"/>
              </a:rPr>
              <a:t>Éteindre l’éclairage quand on n’en a pas besoin</a:t>
            </a:r>
          </a:p>
          <a:p>
            <a:r>
              <a:rPr lang="fr-FR" sz="4000" dirty="0">
                <a:solidFill>
                  <a:srgbClr val="E9E642"/>
                </a:solidFill>
                <a:latin typeface="Branding Black" pitchFamily="2" charset="77"/>
              </a:rPr>
              <a:t>Débrancher ou fermer les appareils électroniques</a:t>
            </a:r>
          </a:p>
        </p:txBody>
      </p:sp>
      <p:sp>
        <p:nvSpPr>
          <p:cNvPr id="9" name="Rectangle 8">
            <a:extLst>
              <a:ext uri="{FF2B5EF4-FFF2-40B4-BE49-F238E27FC236}">
                <a16:creationId xmlns:a16="http://schemas.microsoft.com/office/drawing/2014/main" id="{4A88B786-D3F3-2141-844E-B4B3607F1B22}"/>
              </a:ext>
            </a:extLst>
          </p:cNvPr>
          <p:cNvSpPr/>
          <p:nvPr/>
        </p:nvSpPr>
        <p:spPr>
          <a:xfrm>
            <a:off x="-1" y="-1"/>
            <a:ext cx="12192001" cy="118289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8" name="Title 1">
            <a:extLst>
              <a:ext uri="{FF2B5EF4-FFF2-40B4-BE49-F238E27FC236}">
                <a16:creationId xmlns:a16="http://schemas.microsoft.com/office/drawing/2014/main" id="{9030E604-C370-4576-980F-FF936BCE2F9D}"/>
              </a:ext>
            </a:extLst>
          </p:cNvPr>
          <p:cNvSpPr txBox="1">
            <a:spLocks/>
          </p:cNvSpPr>
          <p:nvPr/>
        </p:nvSpPr>
        <p:spPr>
          <a:xfrm>
            <a:off x="772885" y="188320"/>
            <a:ext cx="11397343" cy="805544"/>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Avez-vous déjà entendu parler de/du_______ comme </a:t>
            </a:r>
            <a:r>
              <a:rPr lang="fr-FR" sz="2800">
                <a:solidFill>
                  <a:srgbClr val="E9E642"/>
                </a:solidFill>
                <a:latin typeface="Branding SemiBoldItalic" pitchFamily="2" charset="77"/>
              </a:rPr>
              <a:t>solution</a:t>
            </a:r>
            <a:r>
              <a:rPr lang="fr-FR" sz="2800">
                <a:solidFill>
                  <a:schemeClr val="bg1"/>
                </a:solidFill>
                <a:latin typeface="Branding SemiBoldItalic" pitchFamily="2" charset="77"/>
              </a:rPr>
              <a:t> pour les changements climatiques ?</a:t>
            </a:r>
            <a:endParaRPr lang="fr-FR" sz="2800">
              <a:solidFill>
                <a:srgbClr val="E9E642"/>
              </a:solidFill>
              <a:latin typeface="Branding BlackItalic" pitchFamily="2" charset="77"/>
            </a:endParaRPr>
          </a:p>
        </p:txBody>
      </p:sp>
    </p:spTree>
    <p:extLst>
      <p:ext uri="{BB962C8B-B14F-4D97-AF65-F5344CB8AC3E}">
        <p14:creationId xmlns:p14="http://schemas.microsoft.com/office/powerpoint/2010/main" val="209772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3B0C7-23B8-4544-B945-38243671C8BB}"/>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7" name="Picture 6">
            <a:extLst>
              <a:ext uri="{FF2B5EF4-FFF2-40B4-BE49-F238E27FC236}">
                <a16:creationId xmlns:a16="http://schemas.microsoft.com/office/drawing/2014/main" id="{64FE614D-67CB-5749-9DD7-AF48C41BB28F}"/>
              </a:ext>
            </a:extLst>
          </p:cNvPr>
          <p:cNvPicPr>
            <a:picLocks noChangeAspect="1"/>
          </p:cNvPicPr>
          <p:nvPr/>
        </p:nvPicPr>
        <p:blipFill>
          <a:blip r:embed="rId4"/>
          <a:stretch>
            <a:fillRect/>
          </a:stretch>
        </p:blipFill>
        <p:spPr>
          <a:xfrm>
            <a:off x="4694677" y="2699934"/>
            <a:ext cx="2802646" cy="3340903"/>
          </a:xfrm>
          <a:prstGeom prst="rect">
            <a:avLst/>
          </a:prstGeom>
        </p:spPr>
      </p:pic>
      <p:sp>
        <p:nvSpPr>
          <p:cNvPr id="5" name="Rectangle 4">
            <a:extLst>
              <a:ext uri="{FF2B5EF4-FFF2-40B4-BE49-F238E27FC236}">
                <a16:creationId xmlns:a16="http://schemas.microsoft.com/office/drawing/2014/main" id="{F0F102A3-6F35-1847-9C0C-F85B6CFB0DA9}"/>
              </a:ext>
            </a:extLst>
          </p:cNvPr>
          <p:cNvSpPr/>
          <p:nvPr/>
        </p:nvSpPr>
        <p:spPr>
          <a:xfrm>
            <a:off x="1030224" y="548622"/>
            <a:ext cx="10131552" cy="1323439"/>
          </a:xfrm>
          <a:prstGeom prst="rect">
            <a:avLst/>
          </a:prstGeom>
        </p:spPr>
        <p:txBody>
          <a:bodyPr wrap="square">
            <a:spAutoFit/>
          </a:bodyPr>
          <a:lstStyle/>
          <a:p>
            <a:r>
              <a:rPr lang="fr-FR" sz="4000">
                <a:solidFill>
                  <a:srgbClr val="FFFFFF"/>
                </a:solidFill>
                <a:latin typeface="Branding Black"/>
              </a:rPr>
              <a:t>S’agit-il de solutions fondées sur la nature ou de solutions comportementales ? </a:t>
            </a:r>
            <a:endParaRPr lang="fr-FR" sz="4000"/>
          </a:p>
        </p:txBody>
      </p:sp>
    </p:spTree>
    <p:extLst>
      <p:ext uri="{BB962C8B-B14F-4D97-AF65-F5344CB8AC3E}">
        <p14:creationId xmlns:p14="http://schemas.microsoft.com/office/powerpoint/2010/main" val="3353782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C8A4F4-95A2-1A4A-8D40-7836FB7FBE76}"/>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B85F9EAC-8608-684D-9E3C-73EA63F16F4F}"/>
              </a:ext>
            </a:extLst>
          </p:cNvPr>
          <p:cNvSpPr txBox="1">
            <a:spLocks/>
          </p:cNvSpPr>
          <p:nvPr/>
        </p:nvSpPr>
        <p:spPr>
          <a:xfrm>
            <a:off x="772884" y="1483970"/>
            <a:ext cx="11397343" cy="14625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buClr>
                <a:schemeClr val="bg1"/>
              </a:buClr>
              <a:buSzPct val="75000"/>
            </a:pPr>
            <a:r>
              <a:rPr lang="fr-FR" sz="3800" dirty="0">
                <a:solidFill>
                  <a:srgbClr val="E9E642"/>
                </a:solidFill>
                <a:latin typeface="Branding Black" pitchFamily="2" charset="77"/>
              </a:rPr>
              <a:t>Énergie renouvelable : énergie solaire et éolienne</a:t>
            </a:r>
          </a:p>
          <a:p>
            <a:pPr>
              <a:buClr>
                <a:schemeClr val="bg1"/>
              </a:buClr>
              <a:buSzPct val="75000"/>
            </a:pPr>
            <a:r>
              <a:rPr lang="fr-FR" sz="3800" dirty="0">
                <a:solidFill>
                  <a:srgbClr val="E9E642"/>
                </a:solidFill>
                <a:latin typeface="Branding Black"/>
              </a:rPr>
              <a:t>Compostage</a:t>
            </a:r>
            <a:endParaRPr lang="fr-FR" sz="3800" dirty="0">
              <a:solidFill>
                <a:srgbClr val="E9E642"/>
              </a:solidFill>
              <a:latin typeface="Branding Black" pitchFamily="2" charset="77"/>
            </a:endParaRPr>
          </a:p>
        </p:txBody>
      </p:sp>
      <p:pic>
        <p:nvPicPr>
          <p:cNvPr id="12" name="Picture 11">
            <a:extLst>
              <a:ext uri="{FF2B5EF4-FFF2-40B4-BE49-F238E27FC236}">
                <a16:creationId xmlns:a16="http://schemas.microsoft.com/office/drawing/2014/main" id="{4FE40AFA-74D5-1245-8A2B-6E6E64D38724}"/>
              </a:ext>
            </a:extLst>
          </p:cNvPr>
          <p:cNvPicPr>
            <a:picLocks noChangeAspect="1"/>
          </p:cNvPicPr>
          <p:nvPr/>
        </p:nvPicPr>
        <p:blipFill>
          <a:blip r:embed="rId4"/>
          <a:stretch>
            <a:fillRect/>
          </a:stretch>
        </p:blipFill>
        <p:spPr>
          <a:xfrm>
            <a:off x="4273212" y="3012009"/>
            <a:ext cx="1932400" cy="2816719"/>
          </a:xfrm>
          <a:prstGeom prst="rect">
            <a:avLst/>
          </a:prstGeom>
        </p:spPr>
      </p:pic>
      <p:pic>
        <p:nvPicPr>
          <p:cNvPr id="14" name="Picture 13">
            <a:extLst>
              <a:ext uri="{FF2B5EF4-FFF2-40B4-BE49-F238E27FC236}">
                <a16:creationId xmlns:a16="http://schemas.microsoft.com/office/drawing/2014/main" id="{503558B8-3CBE-7247-9FBF-617D5A02CA24}"/>
              </a:ext>
            </a:extLst>
          </p:cNvPr>
          <p:cNvPicPr>
            <a:picLocks noChangeAspect="1"/>
          </p:cNvPicPr>
          <p:nvPr/>
        </p:nvPicPr>
        <p:blipFill>
          <a:blip r:embed="rId5"/>
          <a:stretch>
            <a:fillRect/>
          </a:stretch>
        </p:blipFill>
        <p:spPr>
          <a:xfrm>
            <a:off x="6937663" y="3247628"/>
            <a:ext cx="2126402" cy="2126402"/>
          </a:xfrm>
          <a:prstGeom prst="rect">
            <a:avLst/>
          </a:prstGeom>
        </p:spPr>
      </p:pic>
      <p:pic>
        <p:nvPicPr>
          <p:cNvPr id="7" name="Picture 6">
            <a:extLst>
              <a:ext uri="{FF2B5EF4-FFF2-40B4-BE49-F238E27FC236}">
                <a16:creationId xmlns:a16="http://schemas.microsoft.com/office/drawing/2014/main" id="{CC3FDBE0-A768-EB41-B798-033380AC15C4}"/>
              </a:ext>
            </a:extLst>
          </p:cNvPr>
          <p:cNvPicPr>
            <a:picLocks noChangeAspect="1"/>
          </p:cNvPicPr>
          <p:nvPr/>
        </p:nvPicPr>
        <p:blipFill>
          <a:blip r:embed="rId6"/>
          <a:stretch>
            <a:fillRect/>
          </a:stretch>
        </p:blipFill>
        <p:spPr>
          <a:xfrm>
            <a:off x="1521268" y="3808835"/>
            <a:ext cx="2019893" cy="2019893"/>
          </a:xfrm>
          <a:prstGeom prst="rect">
            <a:avLst/>
          </a:prstGeom>
        </p:spPr>
      </p:pic>
      <p:sp>
        <p:nvSpPr>
          <p:cNvPr id="10" name="Rectangle 9">
            <a:extLst>
              <a:ext uri="{FF2B5EF4-FFF2-40B4-BE49-F238E27FC236}">
                <a16:creationId xmlns:a16="http://schemas.microsoft.com/office/drawing/2014/main" id="{587941DF-9F57-B04C-80A3-F34FF9517E3D}"/>
              </a:ext>
            </a:extLst>
          </p:cNvPr>
          <p:cNvSpPr/>
          <p:nvPr/>
        </p:nvSpPr>
        <p:spPr>
          <a:xfrm>
            <a:off x="-1" y="-1"/>
            <a:ext cx="12192001" cy="118289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9" name="Title 1">
            <a:extLst>
              <a:ext uri="{FF2B5EF4-FFF2-40B4-BE49-F238E27FC236}">
                <a16:creationId xmlns:a16="http://schemas.microsoft.com/office/drawing/2014/main" id="{13992179-1141-4298-954A-148617B54CBA}"/>
              </a:ext>
            </a:extLst>
          </p:cNvPr>
          <p:cNvSpPr txBox="1">
            <a:spLocks/>
          </p:cNvSpPr>
          <p:nvPr/>
        </p:nvSpPr>
        <p:spPr>
          <a:xfrm>
            <a:off x="772885" y="188320"/>
            <a:ext cx="11397343" cy="805544"/>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dirty="0">
                <a:solidFill>
                  <a:schemeClr val="bg1"/>
                </a:solidFill>
                <a:latin typeface="Branding SemiBoldItalic" pitchFamily="2" charset="77"/>
              </a:rPr>
              <a:t>Avez-vous déjà entendu parler de/du_______ comme </a:t>
            </a:r>
            <a:r>
              <a:rPr lang="fr-FR" sz="2800" dirty="0">
                <a:solidFill>
                  <a:srgbClr val="E9E642"/>
                </a:solidFill>
                <a:latin typeface="Branding SemiBoldItalic" pitchFamily="2" charset="77"/>
              </a:rPr>
              <a:t>solution</a:t>
            </a:r>
            <a:r>
              <a:rPr lang="fr-FR" sz="2800" dirty="0">
                <a:solidFill>
                  <a:schemeClr val="bg1"/>
                </a:solidFill>
                <a:latin typeface="Branding SemiBoldItalic" pitchFamily="2" charset="77"/>
              </a:rPr>
              <a:t> pour les changements climatiques ?</a:t>
            </a:r>
            <a:endParaRPr lang="fr-FR" sz="2800" dirty="0">
              <a:solidFill>
                <a:srgbClr val="E9E642"/>
              </a:solidFill>
              <a:latin typeface="Branding BlackItalic" pitchFamily="2" charset="77"/>
            </a:endParaRPr>
          </a:p>
        </p:txBody>
      </p:sp>
    </p:spTree>
    <p:extLst>
      <p:ext uri="{BB962C8B-B14F-4D97-AF65-F5344CB8AC3E}">
        <p14:creationId xmlns:p14="http://schemas.microsoft.com/office/powerpoint/2010/main" val="10234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3B0C7-23B8-4544-B945-38243671C8BB}"/>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7" name="Picture 6">
            <a:extLst>
              <a:ext uri="{FF2B5EF4-FFF2-40B4-BE49-F238E27FC236}">
                <a16:creationId xmlns:a16="http://schemas.microsoft.com/office/drawing/2014/main" id="{6B50890A-66CB-194C-BF1C-FE010F269EE2}"/>
              </a:ext>
            </a:extLst>
          </p:cNvPr>
          <p:cNvPicPr>
            <a:picLocks noChangeAspect="1"/>
          </p:cNvPicPr>
          <p:nvPr/>
        </p:nvPicPr>
        <p:blipFill>
          <a:blip r:embed="rId4"/>
          <a:stretch>
            <a:fillRect/>
          </a:stretch>
        </p:blipFill>
        <p:spPr>
          <a:xfrm>
            <a:off x="4694677" y="2699934"/>
            <a:ext cx="2802646" cy="3340903"/>
          </a:xfrm>
          <a:prstGeom prst="rect">
            <a:avLst/>
          </a:prstGeom>
        </p:spPr>
      </p:pic>
      <p:sp>
        <p:nvSpPr>
          <p:cNvPr id="5" name="Rectangle 4">
            <a:extLst>
              <a:ext uri="{FF2B5EF4-FFF2-40B4-BE49-F238E27FC236}">
                <a16:creationId xmlns:a16="http://schemas.microsoft.com/office/drawing/2014/main" id="{F00E3A8F-D469-2144-A769-4077A48FBC3D}"/>
              </a:ext>
            </a:extLst>
          </p:cNvPr>
          <p:cNvSpPr/>
          <p:nvPr/>
        </p:nvSpPr>
        <p:spPr>
          <a:xfrm>
            <a:off x="1030224" y="548622"/>
            <a:ext cx="10131552" cy="1323439"/>
          </a:xfrm>
          <a:prstGeom prst="rect">
            <a:avLst/>
          </a:prstGeom>
        </p:spPr>
        <p:txBody>
          <a:bodyPr wrap="square">
            <a:spAutoFit/>
          </a:bodyPr>
          <a:lstStyle/>
          <a:p>
            <a:r>
              <a:rPr lang="fr-FR" sz="4000">
                <a:solidFill>
                  <a:srgbClr val="FFFFFF"/>
                </a:solidFill>
                <a:latin typeface="Branding Black"/>
              </a:rPr>
              <a:t>S’agit-il de solutions fondées sur la nature ou de solutions comportementales ? </a:t>
            </a:r>
            <a:endParaRPr lang="fr-FR" sz="4000"/>
          </a:p>
        </p:txBody>
      </p:sp>
    </p:spTree>
    <p:extLst>
      <p:ext uri="{BB962C8B-B14F-4D97-AF65-F5344CB8AC3E}">
        <p14:creationId xmlns:p14="http://schemas.microsoft.com/office/powerpoint/2010/main" val="130968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7EC1A-6074-4A13-8427-A20256A194CA}"/>
              </a:ext>
            </a:extLst>
          </p:cNvPr>
          <p:cNvSpPr>
            <a:spLocks noGrp="1"/>
          </p:cNvSpPr>
          <p:nvPr>
            <p:ph type="title" idx="4294967295"/>
          </p:nvPr>
        </p:nvSpPr>
        <p:spPr>
          <a:xfrm>
            <a:off x="0" y="365125"/>
            <a:ext cx="10515600" cy="1325563"/>
          </a:xfrm>
        </p:spPr>
        <p:txBody>
          <a:bodyPr>
            <a:normAutofit/>
          </a:bodyPr>
          <a:lstStyle/>
          <a:p>
            <a:br>
              <a:rPr lang="en-CA"/>
            </a:br>
            <a:endParaRPr lang="en-CA"/>
          </a:p>
        </p:txBody>
      </p:sp>
      <p:pic>
        <p:nvPicPr>
          <p:cNvPr id="4" name="Picture 3">
            <a:extLst>
              <a:ext uri="{FF2B5EF4-FFF2-40B4-BE49-F238E27FC236}">
                <a16:creationId xmlns:a16="http://schemas.microsoft.com/office/drawing/2014/main" id="{90CB115D-C4DC-EA49-A78A-6C48FA00EDF2}"/>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F7888E31-F03A-0B44-8EFE-7407303DAFA5}"/>
              </a:ext>
            </a:extLst>
          </p:cNvPr>
          <p:cNvSpPr txBox="1">
            <a:spLocks/>
          </p:cNvSpPr>
          <p:nvPr/>
        </p:nvSpPr>
        <p:spPr>
          <a:xfrm>
            <a:off x="772885" y="1440047"/>
            <a:ext cx="8980192" cy="196659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dirty="0">
                <a:solidFill>
                  <a:srgbClr val="E9E642"/>
                </a:solidFill>
                <a:latin typeface="Branding Black" pitchFamily="2" charset="77"/>
              </a:rPr>
              <a:t>Planter des arbres</a:t>
            </a:r>
          </a:p>
          <a:p>
            <a:r>
              <a:rPr lang="fr-FR" sz="4000" dirty="0">
                <a:solidFill>
                  <a:srgbClr val="E9E642"/>
                </a:solidFill>
                <a:latin typeface="Branding Black" pitchFamily="2" charset="77"/>
              </a:rPr>
              <a:t>Protéger les forêts</a:t>
            </a:r>
          </a:p>
          <a:p>
            <a:r>
              <a:rPr lang="fr-FR" sz="4000" dirty="0">
                <a:solidFill>
                  <a:srgbClr val="E9E642"/>
                </a:solidFill>
                <a:latin typeface="Branding Black" pitchFamily="2" charset="77"/>
              </a:rPr>
              <a:t>Protéger les récifs coralliens</a:t>
            </a:r>
          </a:p>
        </p:txBody>
      </p:sp>
      <p:pic>
        <p:nvPicPr>
          <p:cNvPr id="10" name="Picture 9">
            <a:extLst>
              <a:ext uri="{FF2B5EF4-FFF2-40B4-BE49-F238E27FC236}">
                <a16:creationId xmlns:a16="http://schemas.microsoft.com/office/drawing/2014/main" id="{51AA3B46-2525-9741-96B8-7D88A1514490}"/>
              </a:ext>
            </a:extLst>
          </p:cNvPr>
          <p:cNvPicPr>
            <a:picLocks noChangeAspect="1"/>
          </p:cNvPicPr>
          <p:nvPr/>
        </p:nvPicPr>
        <p:blipFill>
          <a:blip r:embed="rId4"/>
          <a:stretch>
            <a:fillRect/>
          </a:stretch>
        </p:blipFill>
        <p:spPr>
          <a:xfrm>
            <a:off x="1172065" y="3853669"/>
            <a:ext cx="2379713" cy="2374436"/>
          </a:xfrm>
          <a:prstGeom prst="rect">
            <a:avLst/>
          </a:prstGeom>
        </p:spPr>
      </p:pic>
      <p:pic>
        <p:nvPicPr>
          <p:cNvPr id="12" name="Picture 11">
            <a:extLst>
              <a:ext uri="{FF2B5EF4-FFF2-40B4-BE49-F238E27FC236}">
                <a16:creationId xmlns:a16="http://schemas.microsoft.com/office/drawing/2014/main" id="{21DB4C68-0498-B145-BC58-F81E76DF133F}"/>
              </a:ext>
            </a:extLst>
          </p:cNvPr>
          <p:cNvPicPr>
            <a:picLocks noChangeAspect="1"/>
          </p:cNvPicPr>
          <p:nvPr/>
        </p:nvPicPr>
        <p:blipFill>
          <a:blip r:embed="rId5"/>
          <a:stretch>
            <a:fillRect/>
          </a:stretch>
        </p:blipFill>
        <p:spPr>
          <a:xfrm>
            <a:off x="4338429" y="3600654"/>
            <a:ext cx="2279210" cy="2279210"/>
          </a:xfrm>
          <a:prstGeom prst="rect">
            <a:avLst/>
          </a:prstGeom>
        </p:spPr>
      </p:pic>
      <p:pic>
        <p:nvPicPr>
          <p:cNvPr id="14" name="Picture 13">
            <a:extLst>
              <a:ext uri="{FF2B5EF4-FFF2-40B4-BE49-F238E27FC236}">
                <a16:creationId xmlns:a16="http://schemas.microsoft.com/office/drawing/2014/main" id="{0EA3CB67-605F-B744-B4E3-E5D5EEE2B211}"/>
              </a:ext>
            </a:extLst>
          </p:cNvPr>
          <p:cNvPicPr>
            <a:picLocks noChangeAspect="1"/>
          </p:cNvPicPr>
          <p:nvPr/>
        </p:nvPicPr>
        <p:blipFill>
          <a:blip r:embed="rId6"/>
          <a:stretch>
            <a:fillRect/>
          </a:stretch>
        </p:blipFill>
        <p:spPr>
          <a:xfrm>
            <a:off x="7404290" y="3101526"/>
            <a:ext cx="2164568" cy="2164568"/>
          </a:xfrm>
          <a:prstGeom prst="rect">
            <a:avLst/>
          </a:prstGeom>
        </p:spPr>
      </p:pic>
      <p:sp>
        <p:nvSpPr>
          <p:cNvPr id="11" name="Rectangle 10">
            <a:extLst>
              <a:ext uri="{FF2B5EF4-FFF2-40B4-BE49-F238E27FC236}">
                <a16:creationId xmlns:a16="http://schemas.microsoft.com/office/drawing/2014/main" id="{9B8F4FB7-F2EB-6049-9E5E-5F75CE6425C2}"/>
              </a:ext>
            </a:extLst>
          </p:cNvPr>
          <p:cNvSpPr/>
          <p:nvPr/>
        </p:nvSpPr>
        <p:spPr>
          <a:xfrm>
            <a:off x="-1" y="-1"/>
            <a:ext cx="12192001" cy="118289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15" name="Title 1">
            <a:extLst>
              <a:ext uri="{FF2B5EF4-FFF2-40B4-BE49-F238E27FC236}">
                <a16:creationId xmlns:a16="http://schemas.microsoft.com/office/drawing/2014/main" id="{C4B4A567-4410-462B-BADF-AE9C893D1E43}"/>
              </a:ext>
            </a:extLst>
          </p:cNvPr>
          <p:cNvSpPr txBox="1">
            <a:spLocks/>
          </p:cNvSpPr>
          <p:nvPr/>
        </p:nvSpPr>
        <p:spPr>
          <a:xfrm>
            <a:off x="772885" y="188320"/>
            <a:ext cx="11397343" cy="805544"/>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Avez-vous déjà entendu parler de/du_______ comme </a:t>
            </a:r>
            <a:r>
              <a:rPr lang="fr-FR" sz="2800">
                <a:solidFill>
                  <a:srgbClr val="E9E642"/>
                </a:solidFill>
                <a:latin typeface="Branding SemiBoldItalic" pitchFamily="2" charset="77"/>
              </a:rPr>
              <a:t>solution</a:t>
            </a:r>
            <a:r>
              <a:rPr lang="fr-FR" sz="2800">
                <a:solidFill>
                  <a:schemeClr val="bg1"/>
                </a:solidFill>
                <a:latin typeface="Branding SemiBoldItalic" pitchFamily="2" charset="77"/>
              </a:rPr>
              <a:t> pour les changements climatiques ?</a:t>
            </a:r>
            <a:endParaRPr lang="fr-FR" sz="2800">
              <a:solidFill>
                <a:srgbClr val="E9E642"/>
              </a:solidFill>
              <a:latin typeface="Branding BlackItalic" pitchFamily="2" charset="77"/>
            </a:endParaRPr>
          </a:p>
        </p:txBody>
      </p:sp>
    </p:spTree>
    <p:extLst>
      <p:ext uri="{BB962C8B-B14F-4D97-AF65-F5344CB8AC3E}">
        <p14:creationId xmlns:p14="http://schemas.microsoft.com/office/powerpoint/2010/main" val="364711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27B4B2-74E7-494C-AC77-F4A0BF4D70A4}"/>
              </a:ext>
            </a:extLst>
          </p:cNvPr>
          <p:cNvPicPr>
            <a:picLocks noChangeAspect="1"/>
          </p:cNvPicPr>
          <p:nvPr/>
        </p:nvPicPr>
        <p:blipFill>
          <a:blip r:embed="rId3"/>
          <a:stretch>
            <a:fillRect/>
          </a:stretch>
        </p:blipFill>
        <p:spPr>
          <a:xfrm>
            <a:off x="9499467" y="5962918"/>
            <a:ext cx="1093989" cy="895082"/>
          </a:xfrm>
          <a:prstGeom prst="rect">
            <a:avLst/>
          </a:prstGeom>
        </p:spPr>
      </p:pic>
      <p:pic>
        <p:nvPicPr>
          <p:cNvPr id="4" name="Picture 3">
            <a:extLst>
              <a:ext uri="{FF2B5EF4-FFF2-40B4-BE49-F238E27FC236}">
                <a16:creationId xmlns:a16="http://schemas.microsoft.com/office/drawing/2014/main" id="{DC151862-84BD-C046-9EF7-137F3CA4A62C}"/>
              </a:ext>
            </a:extLst>
          </p:cNvPr>
          <p:cNvPicPr>
            <a:picLocks noChangeAspect="1"/>
          </p:cNvPicPr>
          <p:nvPr/>
        </p:nvPicPr>
        <p:blipFill>
          <a:blip r:embed="rId4"/>
          <a:stretch>
            <a:fillRect/>
          </a:stretch>
        </p:blipFill>
        <p:spPr>
          <a:xfrm>
            <a:off x="4215892" y="2553888"/>
            <a:ext cx="3760216" cy="3574067"/>
          </a:xfrm>
          <a:prstGeom prst="rect">
            <a:avLst/>
          </a:prstGeom>
        </p:spPr>
      </p:pic>
      <p:sp>
        <p:nvSpPr>
          <p:cNvPr id="6" name="Rectangle 5">
            <a:extLst>
              <a:ext uri="{FF2B5EF4-FFF2-40B4-BE49-F238E27FC236}">
                <a16:creationId xmlns:a16="http://schemas.microsoft.com/office/drawing/2014/main" id="{1B01228B-0A04-4646-8416-F9CE128B7448}"/>
              </a:ext>
            </a:extLst>
          </p:cNvPr>
          <p:cNvSpPr/>
          <p:nvPr/>
        </p:nvSpPr>
        <p:spPr>
          <a:xfrm>
            <a:off x="1030224" y="548622"/>
            <a:ext cx="10131552" cy="1323439"/>
          </a:xfrm>
          <a:prstGeom prst="rect">
            <a:avLst/>
          </a:prstGeom>
        </p:spPr>
        <p:txBody>
          <a:bodyPr wrap="square">
            <a:spAutoFit/>
          </a:bodyPr>
          <a:lstStyle/>
          <a:p>
            <a:r>
              <a:rPr lang="fr-FR" sz="4000">
                <a:solidFill>
                  <a:srgbClr val="FFFFFF"/>
                </a:solidFill>
                <a:latin typeface="Branding Black"/>
              </a:rPr>
              <a:t>S’agit-il de solutions fondées sur la nature ou de solutions comportementales ? </a:t>
            </a:r>
            <a:endParaRPr lang="fr-FR" sz="4000"/>
          </a:p>
        </p:txBody>
      </p:sp>
    </p:spTree>
    <p:extLst>
      <p:ext uri="{BB962C8B-B14F-4D97-AF65-F5344CB8AC3E}">
        <p14:creationId xmlns:p14="http://schemas.microsoft.com/office/powerpoint/2010/main" val="310439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010F67D-8738-0746-814F-B469FF9B0FC8}"/>
              </a:ext>
            </a:extLst>
          </p:cNvPr>
          <p:cNvSpPr txBox="1">
            <a:spLocks/>
          </p:cNvSpPr>
          <p:nvPr/>
        </p:nvSpPr>
        <p:spPr>
          <a:xfrm>
            <a:off x="1521268" y="861604"/>
            <a:ext cx="9503047" cy="230580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7000" b="0" dirty="0">
                <a:solidFill>
                  <a:schemeClr val="bg1"/>
                </a:solidFill>
                <a:latin typeface="Branding SemiBold" pitchFamily="2" charset="77"/>
              </a:rPr>
              <a:t>PROTÉGER LES</a:t>
            </a:r>
          </a:p>
          <a:p>
            <a:pPr>
              <a:lnSpc>
                <a:spcPts val="7200"/>
              </a:lnSpc>
            </a:pPr>
            <a:r>
              <a:rPr lang="en-CA" sz="7000" dirty="0">
                <a:solidFill>
                  <a:srgbClr val="E9E642"/>
                </a:solidFill>
                <a:latin typeface="Branding Black" pitchFamily="2" charset="77"/>
              </a:rPr>
              <a:t>MILIEUX HUMIDES ?</a:t>
            </a:r>
          </a:p>
        </p:txBody>
      </p:sp>
      <p:pic>
        <p:nvPicPr>
          <p:cNvPr id="9" name="Picture 8">
            <a:extLst>
              <a:ext uri="{FF2B5EF4-FFF2-40B4-BE49-F238E27FC236}">
                <a16:creationId xmlns:a16="http://schemas.microsoft.com/office/drawing/2014/main" id="{BAC51996-02D9-7449-B94B-81585E9C09E0}"/>
              </a:ext>
            </a:extLst>
          </p:cNvPr>
          <p:cNvPicPr>
            <a:picLocks noChangeAspect="1"/>
          </p:cNvPicPr>
          <p:nvPr/>
        </p:nvPicPr>
        <p:blipFill>
          <a:blip r:embed="rId3"/>
          <a:stretch>
            <a:fillRect/>
          </a:stretch>
        </p:blipFill>
        <p:spPr>
          <a:xfrm>
            <a:off x="9817368" y="1894917"/>
            <a:ext cx="2374632" cy="5028634"/>
          </a:xfrm>
          <a:prstGeom prst="rect">
            <a:avLst/>
          </a:prstGeom>
        </p:spPr>
      </p:pic>
      <p:pic>
        <p:nvPicPr>
          <p:cNvPr id="5" name="Picture 4">
            <a:extLst>
              <a:ext uri="{FF2B5EF4-FFF2-40B4-BE49-F238E27FC236}">
                <a16:creationId xmlns:a16="http://schemas.microsoft.com/office/drawing/2014/main" id="{7E49B698-F383-42E2-8238-91028F7A9C04}"/>
              </a:ext>
            </a:extLst>
          </p:cNvPr>
          <p:cNvPicPr>
            <a:picLocks noChangeAspect="1"/>
          </p:cNvPicPr>
          <p:nvPr/>
        </p:nvPicPr>
        <p:blipFill>
          <a:blip r:embed="rId4"/>
          <a:stretch>
            <a:fillRect/>
          </a:stretch>
        </p:blipFill>
        <p:spPr>
          <a:xfrm>
            <a:off x="3223066" y="3430523"/>
            <a:ext cx="2699512" cy="2565873"/>
          </a:xfrm>
          <a:prstGeom prst="rect">
            <a:avLst/>
          </a:prstGeom>
        </p:spPr>
      </p:pic>
      <p:pic>
        <p:nvPicPr>
          <p:cNvPr id="6" name="Picture 5">
            <a:extLst>
              <a:ext uri="{FF2B5EF4-FFF2-40B4-BE49-F238E27FC236}">
                <a16:creationId xmlns:a16="http://schemas.microsoft.com/office/drawing/2014/main" id="{7FC47E55-5337-C145-9341-FCE157C47860}"/>
              </a:ext>
            </a:extLst>
          </p:cNvPr>
          <p:cNvPicPr>
            <a:picLocks noChangeAspect="1"/>
          </p:cNvPicPr>
          <p:nvPr/>
        </p:nvPicPr>
        <p:blipFill>
          <a:blip r:embed="rId3"/>
          <a:stretch>
            <a:fillRect/>
          </a:stretch>
        </p:blipFill>
        <p:spPr>
          <a:xfrm>
            <a:off x="8296100" y="3428999"/>
            <a:ext cx="1650204" cy="3494551"/>
          </a:xfrm>
          <a:prstGeom prst="rect">
            <a:avLst/>
          </a:prstGeom>
        </p:spPr>
      </p:pic>
    </p:spTree>
    <p:extLst>
      <p:ext uri="{BB962C8B-B14F-4D97-AF65-F5344CB8AC3E}">
        <p14:creationId xmlns:p14="http://schemas.microsoft.com/office/powerpoint/2010/main" val="804756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9" presetClass="entr" presetSubtype="0" decel="10000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 calcmode="lin" valueType="num">
                                      <p:cBhvr>
                                        <p:cTn id="13" dur="500" fill="hold"/>
                                        <p:tgtEl>
                                          <p:spTgt spid="5"/>
                                        </p:tgtEl>
                                        <p:attrNameLst>
                                          <p:attrName>style.rotation</p:attrName>
                                        </p:attrNameLst>
                                      </p:cBhvr>
                                      <p:tavLst>
                                        <p:tav tm="0">
                                          <p:val>
                                            <p:fltVal val="360"/>
                                          </p:val>
                                        </p:tav>
                                        <p:tav tm="100000">
                                          <p:val>
                                            <p:fltVal val="0"/>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343D38-9876-A84F-AB05-2DD30E2ADFF9}"/>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B1FAA138-60B6-5043-A53F-FFA5A2C4849F}"/>
              </a:ext>
            </a:extLst>
          </p:cNvPr>
          <p:cNvSpPr txBox="1">
            <a:spLocks/>
          </p:cNvSpPr>
          <p:nvPr/>
        </p:nvSpPr>
        <p:spPr>
          <a:xfrm>
            <a:off x="1521268" y="3790799"/>
            <a:ext cx="8980192" cy="89508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chemeClr val="bg1"/>
                </a:solidFill>
                <a:latin typeface="Branding BlackItalic" pitchFamily="2" charset="77"/>
              </a:rPr>
              <a:t>Qu’est-ce qu’un milieu humide au fait ?</a:t>
            </a:r>
          </a:p>
        </p:txBody>
      </p:sp>
      <p:pic>
        <p:nvPicPr>
          <p:cNvPr id="7" name="Picture 6">
            <a:extLst>
              <a:ext uri="{FF2B5EF4-FFF2-40B4-BE49-F238E27FC236}">
                <a16:creationId xmlns:a16="http://schemas.microsoft.com/office/drawing/2014/main" id="{5055344F-E8BD-EB4E-A396-60EE6DC6BEF0}"/>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750387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88AE295-0487-CE41-868C-CD182F6A6A11}"/>
              </a:ext>
            </a:extLst>
          </p:cNvPr>
          <p:cNvSpPr txBox="1">
            <a:spLocks/>
          </p:cNvSpPr>
          <p:nvPr/>
        </p:nvSpPr>
        <p:spPr>
          <a:xfrm>
            <a:off x="1521269" y="861604"/>
            <a:ext cx="9072188" cy="513479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fr-FR" sz="6000" b="0">
                <a:solidFill>
                  <a:schemeClr val="bg1"/>
                </a:solidFill>
                <a:latin typeface="Branding SemiBold" pitchFamily="2" charset="77"/>
              </a:rPr>
              <a:t>COMMENT EST-CE QUE LES </a:t>
            </a:r>
            <a:r>
              <a:rPr lang="fr-FR" sz="6600">
                <a:solidFill>
                  <a:srgbClr val="E9E642"/>
                </a:solidFill>
                <a:latin typeface="Branding SemiBold" pitchFamily="2" charset="77"/>
              </a:rPr>
              <a:t>MILIEUX HUMIDES </a:t>
            </a:r>
            <a:r>
              <a:rPr lang="fr-FR" sz="6000" b="0">
                <a:solidFill>
                  <a:schemeClr val="bg1"/>
                </a:solidFill>
                <a:latin typeface="Branding SemiBold" pitchFamily="2" charset="77"/>
              </a:rPr>
              <a:t>LIMITENT LES EFFETS DES CHANGEMENTS CLIMATIQUES ?</a:t>
            </a:r>
            <a:endParaRPr lang="fr-FR" sz="6000">
              <a:solidFill>
                <a:srgbClr val="E9E642"/>
              </a:solidFill>
              <a:latin typeface="Branding Black" pitchFamily="2" charset="77"/>
            </a:endParaRPr>
          </a:p>
        </p:txBody>
      </p:sp>
      <p:pic>
        <p:nvPicPr>
          <p:cNvPr id="4" name="Picture 3">
            <a:extLst>
              <a:ext uri="{FF2B5EF4-FFF2-40B4-BE49-F238E27FC236}">
                <a16:creationId xmlns:a16="http://schemas.microsoft.com/office/drawing/2014/main" id="{2E2A93DC-E484-224E-ABBA-A2F63F22DB1D}"/>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410078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Online Media 3" title="4 minutes pour tout comprendre sur le changement climatique">
            <a:hlinkClick r:id="" action="ppaction://media"/>
            <a:extLst>
              <a:ext uri="{FF2B5EF4-FFF2-40B4-BE49-F238E27FC236}">
                <a16:creationId xmlns:a16="http://schemas.microsoft.com/office/drawing/2014/main" id="{A80CF39C-36C6-4103-9DBC-FE85A78DA6E1}"/>
              </a:ext>
            </a:extLst>
          </p:cNvPr>
          <p:cNvPicPr>
            <a:picLocks noRot="1" noChangeAspect="1"/>
          </p:cNvPicPr>
          <p:nvPr>
            <a:videoFile r:link="rId1"/>
          </p:nvPr>
        </p:nvPicPr>
        <p:blipFill>
          <a:blip r:embed="rId4"/>
          <a:stretch>
            <a:fillRect/>
          </a:stretch>
        </p:blipFill>
        <p:spPr>
          <a:xfrm>
            <a:off x="1760026" y="1241203"/>
            <a:ext cx="8910706" cy="5034549"/>
          </a:xfrm>
          <a:prstGeom prst="rect">
            <a:avLst/>
          </a:prstGeom>
        </p:spPr>
      </p:pic>
      <p:sp>
        <p:nvSpPr>
          <p:cNvPr id="2" name="Title 1">
            <a:extLst>
              <a:ext uri="{FF2B5EF4-FFF2-40B4-BE49-F238E27FC236}">
                <a16:creationId xmlns:a16="http://schemas.microsoft.com/office/drawing/2014/main" id="{1DEA450C-4A81-4217-9C78-8A570933A748}"/>
              </a:ext>
            </a:extLst>
          </p:cNvPr>
          <p:cNvSpPr>
            <a:spLocks noGrp="1"/>
          </p:cNvSpPr>
          <p:nvPr>
            <p:ph type="title" idx="4294967295"/>
          </p:nvPr>
        </p:nvSpPr>
        <p:spPr>
          <a:xfrm>
            <a:off x="1521268" y="325850"/>
            <a:ext cx="10593457" cy="1258253"/>
          </a:xfrm>
        </p:spPr>
        <p:txBody>
          <a:bodyPr anchor="t">
            <a:normAutofit/>
          </a:bodyPr>
          <a:lstStyle/>
          <a:p>
            <a:r>
              <a:rPr lang="fr-FR" sz="4000">
                <a:solidFill>
                  <a:srgbClr val="E9E642"/>
                </a:solidFill>
                <a:latin typeface="Branding Black"/>
                <a:ea typeface="+mn-lt"/>
                <a:cs typeface="+mn-lt"/>
              </a:rPr>
              <a:t>Rappel des changements climatiques</a:t>
            </a:r>
            <a:endParaRPr lang="fr-FR" sz="4000">
              <a:solidFill>
                <a:srgbClr val="E9E642"/>
              </a:solidFill>
              <a:latin typeface="Branding Black"/>
              <a:cs typeface="Calibri"/>
            </a:endParaRPr>
          </a:p>
        </p:txBody>
      </p:sp>
      <p:pic>
        <p:nvPicPr>
          <p:cNvPr id="5" name="Picture 4">
            <a:extLst>
              <a:ext uri="{FF2B5EF4-FFF2-40B4-BE49-F238E27FC236}">
                <a16:creationId xmlns:a16="http://schemas.microsoft.com/office/drawing/2014/main" id="{EE5327DA-C6EB-184D-8812-5B6410253AED}"/>
              </a:ext>
            </a:extLst>
          </p:cNvPr>
          <p:cNvPicPr>
            <a:picLocks noChangeAspect="1"/>
          </p:cNvPicPr>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121949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78F6F1-9D99-D140-9A7A-1BF79B8EC819}"/>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1E2E1AE6-0FC8-7244-B7C7-858F9BA284A9}"/>
              </a:ext>
            </a:extLst>
          </p:cNvPr>
          <p:cNvSpPr txBox="1">
            <a:spLocks/>
          </p:cNvSpPr>
          <p:nvPr/>
        </p:nvSpPr>
        <p:spPr>
          <a:xfrm>
            <a:off x="990193" y="4521841"/>
            <a:ext cx="5105807" cy="144107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chemeClr val="bg1"/>
                </a:solidFill>
                <a:latin typeface="Branding Black"/>
              </a:rPr>
              <a:t>Ils protègent les régions côtières contre les tempêtes</a:t>
            </a:r>
          </a:p>
        </p:txBody>
      </p:sp>
      <p:pic>
        <p:nvPicPr>
          <p:cNvPr id="7" name="Picture 6">
            <a:extLst>
              <a:ext uri="{FF2B5EF4-FFF2-40B4-BE49-F238E27FC236}">
                <a16:creationId xmlns:a16="http://schemas.microsoft.com/office/drawing/2014/main" id="{77E4F59B-B706-5F40-9C58-02821F7BAEA4}"/>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151042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EECD9"/>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9284EC8-6A85-1A4F-90E4-67F32584E2A4}"/>
              </a:ext>
            </a:extLst>
          </p:cNvPr>
          <p:cNvPicPr>
            <a:picLocks noChangeAspect="1"/>
          </p:cNvPicPr>
          <p:nvPr/>
        </p:nvPicPr>
        <p:blipFill>
          <a:blip r:embed="rId3"/>
          <a:stretch>
            <a:fillRect/>
          </a:stretch>
        </p:blipFill>
        <p:spPr>
          <a:xfrm>
            <a:off x="0" y="2201333"/>
            <a:ext cx="12676093" cy="4656667"/>
          </a:xfrm>
          <a:prstGeom prst="rect">
            <a:avLst/>
          </a:prstGeom>
        </p:spPr>
      </p:pic>
      <p:sp>
        <p:nvSpPr>
          <p:cNvPr id="6" name="Title 1">
            <a:extLst>
              <a:ext uri="{FF2B5EF4-FFF2-40B4-BE49-F238E27FC236}">
                <a16:creationId xmlns:a16="http://schemas.microsoft.com/office/drawing/2014/main" id="{519B7BCD-7325-7049-8B46-BE9D86D436FC}"/>
              </a:ext>
            </a:extLst>
          </p:cNvPr>
          <p:cNvSpPr txBox="1">
            <a:spLocks/>
          </p:cNvSpPr>
          <p:nvPr/>
        </p:nvSpPr>
        <p:spPr>
          <a:xfrm>
            <a:off x="1133540" y="707979"/>
            <a:ext cx="844193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latin typeface="Branding Black"/>
              </a:rPr>
              <a:t>Ils protègent les régions côtières quand le niveau de la mer monte</a:t>
            </a:r>
            <a:endParaRPr lang="fr-FR" sz="4000">
              <a:cs typeface="Calibri" panose="020F0502020204030204"/>
            </a:endParaRPr>
          </a:p>
        </p:txBody>
      </p:sp>
      <p:pic>
        <p:nvPicPr>
          <p:cNvPr id="7" name="Picture 6">
            <a:extLst>
              <a:ext uri="{FF2B5EF4-FFF2-40B4-BE49-F238E27FC236}">
                <a16:creationId xmlns:a16="http://schemas.microsoft.com/office/drawing/2014/main" id="{1F48E219-F203-6743-BEEE-DB1B9F14C9ED}"/>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43134039-7970-DE4F-AB29-F90B449FCC30}"/>
              </a:ext>
            </a:extLst>
          </p:cNvPr>
          <p:cNvSpPr txBox="1">
            <a:spLocks/>
          </p:cNvSpPr>
          <p:nvPr/>
        </p:nvSpPr>
        <p:spPr>
          <a:xfrm>
            <a:off x="1133538" y="2142186"/>
            <a:ext cx="7633943"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000">
                <a:solidFill>
                  <a:schemeClr val="tx1"/>
                </a:solidFill>
                <a:latin typeface="Branding SemiBoldItalic"/>
              </a:rPr>
              <a:t>La conservation des milieux humides côtières vient endiguer la hausse du niveau de la mer. </a:t>
            </a:r>
          </a:p>
          <a:p>
            <a:endParaRPr lang="fr-FR" sz="1000">
              <a:solidFill>
                <a:schemeClr val="tx1"/>
              </a:solidFill>
              <a:latin typeface="Branding SemiBoldItalic"/>
            </a:endParaRPr>
          </a:p>
          <a:p>
            <a:r>
              <a:rPr lang="fr-FR" sz="3000">
                <a:solidFill>
                  <a:schemeClr val="tx1"/>
                </a:solidFill>
                <a:latin typeface="Branding SemiBoldItalic"/>
              </a:rPr>
              <a:t>Une solution consiste à restaurer les marais salés.</a:t>
            </a:r>
          </a:p>
        </p:txBody>
      </p:sp>
    </p:spTree>
    <p:extLst>
      <p:ext uri="{BB962C8B-B14F-4D97-AF65-F5344CB8AC3E}">
        <p14:creationId xmlns:p14="http://schemas.microsoft.com/office/powerpoint/2010/main" val="21315095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BBC260-2DF6-4CAA-8330-F9973B71FD7B}"/>
              </a:ext>
            </a:extLst>
          </p:cNvPr>
          <p:cNvPicPr>
            <a:picLocks noChangeAspect="1"/>
          </p:cNvPicPr>
          <p:nvPr/>
        </p:nvPicPr>
        <p:blipFill>
          <a:blip r:embed="rId3"/>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DDEBEBE5-D768-8D4D-8EBE-DD3BDB4A753A}"/>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B8575ED9-7E4D-A347-AF30-D99785725883}"/>
              </a:ext>
            </a:extLst>
          </p:cNvPr>
          <p:cNvSpPr txBox="1">
            <a:spLocks/>
          </p:cNvSpPr>
          <p:nvPr/>
        </p:nvSpPr>
        <p:spPr>
          <a:xfrm>
            <a:off x="555591" y="4300692"/>
            <a:ext cx="4034262" cy="126173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chemeClr val="bg1"/>
                </a:solidFill>
                <a:latin typeface="Branding Black"/>
              </a:rPr>
              <a:t>Ils sont une source d’eau pendant les sécheresses</a:t>
            </a:r>
          </a:p>
        </p:txBody>
      </p:sp>
    </p:spTree>
    <p:extLst>
      <p:ext uri="{BB962C8B-B14F-4D97-AF65-F5344CB8AC3E}">
        <p14:creationId xmlns:p14="http://schemas.microsoft.com/office/powerpoint/2010/main" val="3642411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608156C-8A9C-2744-93DF-6959133855D2}"/>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AB356D3D-0165-9B43-A11B-F5484C92B52F}"/>
              </a:ext>
            </a:extLst>
          </p:cNvPr>
          <p:cNvSpPr txBox="1">
            <a:spLocks/>
          </p:cNvSpPr>
          <p:nvPr/>
        </p:nvSpPr>
        <p:spPr>
          <a:xfrm>
            <a:off x="1065639" y="4407877"/>
            <a:ext cx="6692621" cy="135190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chemeClr val="bg1"/>
                </a:solidFill>
                <a:latin typeface="Branding Black"/>
              </a:rPr>
              <a:t>Ils emmagasinent l’eau et en ralentissent le débit pendant les inondations</a:t>
            </a:r>
          </a:p>
        </p:txBody>
      </p:sp>
      <p:pic>
        <p:nvPicPr>
          <p:cNvPr id="6" name="Picture 5">
            <a:extLst>
              <a:ext uri="{FF2B5EF4-FFF2-40B4-BE49-F238E27FC236}">
                <a16:creationId xmlns:a16="http://schemas.microsoft.com/office/drawing/2014/main" id="{56B8D3ED-759F-B34B-8BF1-92C3EE3D0445}"/>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935551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B89E90-6DAC-864E-971F-7868375FC050}"/>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FC4FEDA8-F210-454B-849B-0DBCCF352676}"/>
              </a:ext>
            </a:extLst>
          </p:cNvPr>
          <p:cNvSpPr txBox="1">
            <a:spLocks/>
          </p:cNvSpPr>
          <p:nvPr/>
        </p:nvSpPr>
        <p:spPr>
          <a:xfrm>
            <a:off x="1065639" y="2886059"/>
            <a:ext cx="590798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005744"/>
                </a:solidFill>
                <a:latin typeface="Branding Black"/>
              </a:rPr>
              <a:t>Ils créent un effet rafraîchissant</a:t>
            </a:r>
          </a:p>
        </p:txBody>
      </p:sp>
      <p:pic>
        <p:nvPicPr>
          <p:cNvPr id="7" name="Picture 6">
            <a:extLst>
              <a:ext uri="{FF2B5EF4-FFF2-40B4-BE49-F238E27FC236}">
                <a16:creationId xmlns:a16="http://schemas.microsoft.com/office/drawing/2014/main" id="{7CDE6E15-20FA-3D45-9386-45E8B9CBBD73}"/>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4289021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F7D5D5D-873E-354F-AE91-D46FF0C38D56}"/>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FBA6236F-E6BB-2946-9CE1-86100068D7C2}"/>
              </a:ext>
            </a:extLst>
          </p:cNvPr>
          <p:cNvSpPr txBox="1">
            <a:spLocks/>
          </p:cNvSpPr>
          <p:nvPr/>
        </p:nvSpPr>
        <p:spPr>
          <a:xfrm>
            <a:off x="1065639" y="2273653"/>
            <a:ext cx="779700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a:rPr>
              <a:t>Ils emmagasinent le carbone</a:t>
            </a:r>
          </a:p>
        </p:txBody>
      </p:sp>
      <p:pic>
        <p:nvPicPr>
          <p:cNvPr id="6" name="Picture 5">
            <a:extLst>
              <a:ext uri="{FF2B5EF4-FFF2-40B4-BE49-F238E27FC236}">
                <a16:creationId xmlns:a16="http://schemas.microsoft.com/office/drawing/2014/main" id="{D8CD2640-E68E-2A4F-94F7-10B71BAB3B7F}"/>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9" name="Title 1">
            <a:extLst>
              <a:ext uri="{FF2B5EF4-FFF2-40B4-BE49-F238E27FC236}">
                <a16:creationId xmlns:a16="http://schemas.microsoft.com/office/drawing/2014/main" id="{D138CA95-857D-1E49-83FF-220CE14531C5}"/>
              </a:ext>
            </a:extLst>
          </p:cNvPr>
          <p:cNvSpPr txBox="1">
            <a:spLocks/>
          </p:cNvSpPr>
          <p:nvPr/>
        </p:nvSpPr>
        <p:spPr>
          <a:xfrm>
            <a:off x="1065638" y="3059029"/>
            <a:ext cx="8862647"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Les milieux humides recouvrent une modeste partie de la surface de la Terre (~5%); or, ils emmagasinent entre 20 % et 30 % de tout le carbone stocké dans le sol sur terre </a:t>
            </a:r>
          </a:p>
        </p:txBody>
      </p:sp>
    </p:spTree>
    <p:extLst>
      <p:ext uri="{BB962C8B-B14F-4D97-AF65-F5344CB8AC3E}">
        <p14:creationId xmlns:p14="http://schemas.microsoft.com/office/powerpoint/2010/main" val="12844470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D337A53-13E1-4841-9C84-06ABB2E2C22C}"/>
              </a:ext>
            </a:extLst>
          </p:cNvPr>
          <p:cNvPicPr>
            <a:picLocks noChangeAspect="1"/>
          </p:cNvPicPr>
          <p:nvPr/>
        </p:nvPicPr>
        <p:blipFill>
          <a:blip r:embed="rId3"/>
          <a:stretch>
            <a:fillRect/>
          </a:stretch>
        </p:blipFill>
        <p:spPr>
          <a:xfrm>
            <a:off x="8128000" y="0"/>
            <a:ext cx="4064000" cy="6858000"/>
          </a:xfrm>
          <a:prstGeom prst="rect">
            <a:avLst/>
          </a:prstGeom>
        </p:spPr>
      </p:pic>
      <p:pic>
        <p:nvPicPr>
          <p:cNvPr id="5" name="Picture 4">
            <a:extLst>
              <a:ext uri="{FF2B5EF4-FFF2-40B4-BE49-F238E27FC236}">
                <a16:creationId xmlns:a16="http://schemas.microsoft.com/office/drawing/2014/main" id="{0DCDACD7-6041-2E44-9712-209C5D36504B}"/>
              </a:ext>
            </a:extLst>
          </p:cNvPr>
          <p:cNvPicPr>
            <a:picLocks noChangeAspect="1"/>
          </p:cNvPicPr>
          <p:nvPr/>
        </p:nvPicPr>
        <p:blipFill>
          <a:blip r:embed="rId4"/>
          <a:stretch>
            <a:fillRect/>
          </a:stretch>
        </p:blipFill>
        <p:spPr>
          <a:xfrm>
            <a:off x="0" y="0"/>
            <a:ext cx="4064000" cy="6858000"/>
          </a:xfrm>
          <a:prstGeom prst="rect">
            <a:avLst/>
          </a:prstGeom>
        </p:spPr>
      </p:pic>
      <p:pic>
        <p:nvPicPr>
          <p:cNvPr id="9" name="Picture 8">
            <a:extLst>
              <a:ext uri="{FF2B5EF4-FFF2-40B4-BE49-F238E27FC236}">
                <a16:creationId xmlns:a16="http://schemas.microsoft.com/office/drawing/2014/main" id="{38F509E8-E0D8-2440-8260-399E8BA15C2C}"/>
              </a:ext>
            </a:extLst>
          </p:cNvPr>
          <p:cNvPicPr>
            <a:picLocks noChangeAspect="1"/>
          </p:cNvPicPr>
          <p:nvPr/>
        </p:nvPicPr>
        <p:blipFill>
          <a:blip r:embed="rId5"/>
          <a:stretch>
            <a:fillRect/>
          </a:stretch>
        </p:blipFill>
        <p:spPr>
          <a:xfrm>
            <a:off x="4064000" y="0"/>
            <a:ext cx="4064000" cy="6858000"/>
          </a:xfrm>
          <a:prstGeom prst="rect">
            <a:avLst/>
          </a:prstGeom>
        </p:spPr>
      </p:pic>
      <p:sp>
        <p:nvSpPr>
          <p:cNvPr id="4" name="Title 1">
            <a:extLst>
              <a:ext uri="{FF2B5EF4-FFF2-40B4-BE49-F238E27FC236}">
                <a16:creationId xmlns:a16="http://schemas.microsoft.com/office/drawing/2014/main" id="{0FEA95F6-4FFF-E04D-B714-7671B2BCC701}"/>
              </a:ext>
            </a:extLst>
          </p:cNvPr>
          <p:cNvSpPr txBox="1">
            <a:spLocks/>
          </p:cNvSpPr>
          <p:nvPr/>
        </p:nvSpPr>
        <p:spPr>
          <a:xfrm>
            <a:off x="1065639" y="668435"/>
            <a:ext cx="8172146"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pitchFamily="2" charset="77"/>
              </a:rPr>
              <a:t>Qu’est-ce qu’un puits de carbone</a:t>
            </a:r>
          </a:p>
        </p:txBody>
      </p:sp>
      <p:sp>
        <p:nvSpPr>
          <p:cNvPr id="10" name="Title 1">
            <a:extLst>
              <a:ext uri="{FF2B5EF4-FFF2-40B4-BE49-F238E27FC236}">
                <a16:creationId xmlns:a16="http://schemas.microsoft.com/office/drawing/2014/main" id="{5D8AF034-F2F5-064C-9AF1-1DB952F7AF16}"/>
              </a:ext>
            </a:extLst>
          </p:cNvPr>
          <p:cNvSpPr txBox="1">
            <a:spLocks/>
          </p:cNvSpPr>
          <p:nvPr/>
        </p:nvSpPr>
        <p:spPr>
          <a:xfrm>
            <a:off x="1065639" y="4576408"/>
            <a:ext cx="1752976"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Forêts</a:t>
            </a:r>
          </a:p>
        </p:txBody>
      </p:sp>
      <p:sp>
        <p:nvSpPr>
          <p:cNvPr id="11" name="Title 1">
            <a:extLst>
              <a:ext uri="{FF2B5EF4-FFF2-40B4-BE49-F238E27FC236}">
                <a16:creationId xmlns:a16="http://schemas.microsoft.com/office/drawing/2014/main" id="{F6A3CFA4-E3DF-A746-96AE-910F0894AB4C}"/>
              </a:ext>
            </a:extLst>
          </p:cNvPr>
          <p:cNvSpPr txBox="1">
            <a:spLocks/>
          </p:cNvSpPr>
          <p:nvPr/>
        </p:nvSpPr>
        <p:spPr>
          <a:xfrm>
            <a:off x="4940488" y="4576408"/>
            <a:ext cx="1752976"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Océans</a:t>
            </a:r>
          </a:p>
        </p:txBody>
      </p:sp>
      <p:sp>
        <p:nvSpPr>
          <p:cNvPr id="12" name="Title 1">
            <a:extLst>
              <a:ext uri="{FF2B5EF4-FFF2-40B4-BE49-F238E27FC236}">
                <a16:creationId xmlns:a16="http://schemas.microsoft.com/office/drawing/2014/main" id="{91133748-62A0-D647-A833-061C57ECAC1F}"/>
              </a:ext>
            </a:extLst>
          </p:cNvPr>
          <p:cNvSpPr txBox="1">
            <a:spLocks/>
          </p:cNvSpPr>
          <p:nvPr/>
        </p:nvSpPr>
        <p:spPr>
          <a:xfrm>
            <a:off x="9004488" y="4576408"/>
            <a:ext cx="3187512"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Milieux humides</a:t>
            </a:r>
          </a:p>
        </p:txBody>
      </p:sp>
      <p:pic>
        <p:nvPicPr>
          <p:cNvPr id="13" name="Picture 12">
            <a:extLst>
              <a:ext uri="{FF2B5EF4-FFF2-40B4-BE49-F238E27FC236}">
                <a16:creationId xmlns:a16="http://schemas.microsoft.com/office/drawing/2014/main" id="{BDC16CD4-4F1D-7E43-BB44-392562F08BA0}"/>
              </a:ext>
            </a:extLst>
          </p:cNvPr>
          <p:cNvPicPr>
            <a:picLocks noChangeAspect="1"/>
          </p:cNvPicPr>
          <p:nvPr/>
        </p:nvPicPr>
        <p:blipFill>
          <a:blip r:embed="rId6"/>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600339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B76CCE58-BB26-EE44-8CF1-93FDDC3EF747}"/>
              </a:ext>
            </a:extLst>
          </p:cNvPr>
          <p:cNvGrpSpPr/>
          <p:nvPr/>
        </p:nvGrpSpPr>
        <p:grpSpPr>
          <a:xfrm>
            <a:off x="8125795" y="4278623"/>
            <a:ext cx="4066205" cy="2579378"/>
            <a:chOff x="8125795" y="4278623"/>
            <a:chExt cx="4066205" cy="2579378"/>
          </a:xfrm>
        </p:grpSpPr>
        <p:pic>
          <p:nvPicPr>
            <p:cNvPr id="18" name="Picture 17">
              <a:extLst>
                <a:ext uri="{FF2B5EF4-FFF2-40B4-BE49-F238E27FC236}">
                  <a16:creationId xmlns:a16="http://schemas.microsoft.com/office/drawing/2014/main" id="{FD9D1086-14BA-4149-9E33-F54A21C3D089}"/>
                </a:ext>
              </a:extLst>
            </p:cNvPr>
            <p:cNvPicPr>
              <a:picLocks noChangeAspect="1"/>
            </p:cNvPicPr>
            <p:nvPr/>
          </p:nvPicPr>
          <p:blipFill>
            <a:blip r:embed="rId3"/>
            <a:stretch>
              <a:fillRect/>
            </a:stretch>
          </p:blipFill>
          <p:spPr>
            <a:xfrm>
              <a:off x="8128000" y="4278623"/>
              <a:ext cx="4064000" cy="2579378"/>
            </a:xfrm>
            <a:prstGeom prst="rect">
              <a:avLst/>
            </a:prstGeom>
          </p:spPr>
        </p:pic>
        <p:sp>
          <p:nvSpPr>
            <p:cNvPr id="11" name="Title 1">
              <a:extLst>
                <a:ext uri="{FF2B5EF4-FFF2-40B4-BE49-F238E27FC236}">
                  <a16:creationId xmlns:a16="http://schemas.microsoft.com/office/drawing/2014/main" id="{7BF0A5C1-65D3-FD4B-A4B1-38ABAAFE542C}"/>
                </a:ext>
              </a:extLst>
            </p:cNvPr>
            <p:cNvSpPr txBox="1">
              <a:spLocks/>
            </p:cNvSpPr>
            <p:nvPr/>
          </p:nvSpPr>
          <p:spPr>
            <a:xfrm>
              <a:off x="8125795" y="4613390"/>
              <a:ext cx="3363740"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Gestion des déchets</a:t>
              </a:r>
            </a:p>
          </p:txBody>
        </p:sp>
      </p:grpSp>
      <p:sp>
        <p:nvSpPr>
          <p:cNvPr id="4" name="Title 1">
            <a:extLst>
              <a:ext uri="{FF2B5EF4-FFF2-40B4-BE49-F238E27FC236}">
                <a16:creationId xmlns:a16="http://schemas.microsoft.com/office/drawing/2014/main" id="{49BA81F6-2947-BE4B-B6B0-A625337ED81F}"/>
              </a:ext>
            </a:extLst>
          </p:cNvPr>
          <p:cNvSpPr txBox="1">
            <a:spLocks/>
          </p:cNvSpPr>
          <p:nvPr/>
        </p:nvSpPr>
        <p:spPr>
          <a:xfrm>
            <a:off x="1065639" y="668435"/>
            <a:ext cx="852383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pitchFamily="2" charset="77"/>
              </a:rPr>
              <a:t>Qu’est-ce qu’une source de carbone?</a:t>
            </a:r>
          </a:p>
        </p:txBody>
      </p:sp>
      <p:grpSp>
        <p:nvGrpSpPr>
          <p:cNvPr id="27" name="Group 26">
            <a:extLst>
              <a:ext uri="{FF2B5EF4-FFF2-40B4-BE49-F238E27FC236}">
                <a16:creationId xmlns:a16="http://schemas.microsoft.com/office/drawing/2014/main" id="{ED8D868D-B2D1-5F46-A4E6-66F9D93F0DA6}"/>
              </a:ext>
            </a:extLst>
          </p:cNvPr>
          <p:cNvGrpSpPr/>
          <p:nvPr/>
        </p:nvGrpSpPr>
        <p:grpSpPr>
          <a:xfrm>
            <a:off x="0" y="1734536"/>
            <a:ext cx="4064000" cy="2529275"/>
            <a:chOff x="0" y="1734536"/>
            <a:chExt cx="4064000" cy="2529275"/>
          </a:xfrm>
        </p:grpSpPr>
        <p:pic>
          <p:nvPicPr>
            <p:cNvPr id="21" name="Picture 20">
              <a:extLst>
                <a:ext uri="{FF2B5EF4-FFF2-40B4-BE49-F238E27FC236}">
                  <a16:creationId xmlns:a16="http://schemas.microsoft.com/office/drawing/2014/main" id="{BC93516B-7501-734C-B1A9-4D3EBEA7ECF9}"/>
                </a:ext>
              </a:extLst>
            </p:cNvPr>
            <p:cNvPicPr>
              <a:picLocks noChangeAspect="1"/>
            </p:cNvPicPr>
            <p:nvPr/>
          </p:nvPicPr>
          <p:blipFill>
            <a:blip r:embed="rId4"/>
            <a:stretch>
              <a:fillRect/>
            </a:stretch>
          </p:blipFill>
          <p:spPr>
            <a:xfrm>
              <a:off x="0" y="1734536"/>
              <a:ext cx="4064000" cy="2529275"/>
            </a:xfrm>
            <a:prstGeom prst="rect">
              <a:avLst/>
            </a:prstGeom>
          </p:spPr>
        </p:pic>
        <p:sp>
          <p:nvSpPr>
            <p:cNvPr id="6" name="Title 1">
              <a:extLst>
                <a:ext uri="{FF2B5EF4-FFF2-40B4-BE49-F238E27FC236}">
                  <a16:creationId xmlns:a16="http://schemas.microsoft.com/office/drawing/2014/main" id="{5EF44D42-9D19-4241-89BA-0EC3F0D6ACF4}"/>
                </a:ext>
              </a:extLst>
            </p:cNvPr>
            <p:cNvSpPr txBox="1">
              <a:spLocks/>
            </p:cNvSpPr>
            <p:nvPr/>
          </p:nvSpPr>
          <p:spPr>
            <a:xfrm>
              <a:off x="170924" y="3626058"/>
              <a:ext cx="2987887"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Pétrole et gaz</a:t>
              </a:r>
            </a:p>
          </p:txBody>
        </p:sp>
      </p:grpSp>
      <p:grpSp>
        <p:nvGrpSpPr>
          <p:cNvPr id="28" name="Group 27">
            <a:extLst>
              <a:ext uri="{FF2B5EF4-FFF2-40B4-BE49-F238E27FC236}">
                <a16:creationId xmlns:a16="http://schemas.microsoft.com/office/drawing/2014/main" id="{C35CC978-A83A-B049-9987-B2BA8840D063}"/>
              </a:ext>
            </a:extLst>
          </p:cNvPr>
          <p:cNvGrpSpPr/>
          <p:nvPr/>
        </p:nvGrpSpPr>
        <p:grpSpPr>
          <a:xfrm>
            <a:off x="4063997" y="1734533"/>
            <a:ext cx="4064002" cy="2544088"/>
            <a:chOff x="4063997" y="1734533"/>
            <a:chExt cx="4064002" cy="2544088"/>
          </a:xfrm>
        </p:grpSpPr>
        <p:pic>
          <p:nvPicPr>
            <p:cNvPr id="23" name="Picture 22">
              <a:extLst>
                <a:ext uri="{FF2B5EF4-FFF2-40B4-BE49-F238E27FC236}">
                  <a16:creationId xmlns:a16="http://schemas.microsoft.com/office/drawing/2014/main" id="{BD0C6F8C-D722-2149-B60F-C6EC88B3F112}"/>
                </a:ext>
              </a:extLst>
            </p:cNvPr>
            <p:cNvPicPr>
              <a:picLocks noChangeAspect="1"/>
            </p:cNvPicPr>
            <p:nvPr/>
          </p:nvPicPr>
          <p:blipFill>
            <a:blip r:embed="rId5"/>
            <a:stretch>
              <a:fillRect/>
            </a:stretch>
          </p:blipFill>
          <p:spPr>
            <a:xfrm>
              <a:off x="4063997" y="1734533"/>
              <a:ext cx="4064002" cy="2544088"/>
            </a:xfrm>
            <a:prstGeom prst="rect">
              <a:avLst/>
            </a:prstGeom>
          </p:spPr>
        </p:pic>
        <p:sp>
          <p:nvSpPr>
            <p:cNvPr id="7" name="Title 1">
              <a:extLst>
                <a:ext uri="{FF2B5EF4-FFF2-40B4-BE49-F238E27FC236}">
                  <a16:creationId xmlns:a16="http://schemas.microsoft.com/office/drawing/2014/main" id="{6FC77144-612E-2049-A441-2CC41F32DFDE}"/>
                </a:ext>
              </a:extLst>
            </p:cNvPr>
            <p:cNvSpPr txBox="1">
              <a:spLocks/>
            </p:cNvSpPr>
            <p:nvPr/>
          </p:nvSpPr>
          <p:spPr>
            <a:xfrm>
              <a:off x="4066202" y="3627196"/>
              <a:ext cx="2987887"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Transports</a:t>
              </a:r>
            </a:p>
          </p:txBody>
        </p:sp>
      </p:grpSp>
      <p:grpSp>
        <p:nvGrpSpPr>
          <p:cNvPr id="29" name="Group 28">
            <a:extLst>
              <a:ext uri="{FF2B5EF4-FFF2-40B4-BE49-F238E27FC236}">
                <a16:creationId xmlns:a16="http://schemas.microsoft.com/office/drawing/2014/main" id="{150A74F9-DD6D-BF42-B541-B455151499AB}"/>
              </a:ext>
            </a:extLst>
          </p:cNvPr>
          <p:cNvGrpSpPr/>
          <p:nvPr/>
        </p:nvGrpSpPr>
        <p:grpSpPr>
          <a:xfrm>
            <a:off x="8128000" y="1734533"/>
            <a:ext cx="4064000" cy="2544088"/>
            <a:chOff x="8128000" y="1734533"/>
            <a:chExt cx="4064000" cy="2544088"/>
          </a:xfrm>
        </p:grpSpPr>
        <p:pic>
          <p:nvPicPr>
            <p:cNvPr id="25" name="Picture 24">
              <a:extLst>
                <a:ext uri="{FF2B5EF4-FFF2-40B4-BE49-F238E27FC236}">
                  <a16:creationId xmlns:a16="http://schemas.microsoft.com/office/drawing/2014/main" id="{8D800FFE-FB6A-AF4B-A7FA-70802EC759B6}"/>
                </a:ext>
              </a:extLst>
            </p:cNvPr>
            <p:cNvPicPr>
              <a:picLocks noChangeAspect="1"/>
            </p:cNvPicPr>
            <p:nvPr/>
          </p:nvPicPr>
          <p:blipFill>
            <a:blip r:embed="rId6"/>
            <a:stretch>
              <a:fillRect/>
            </a:stretch>
          </p:blipFill>
          <p:spPr>
            <a:xfrm>
              <a:off x="8128000" y="1734533"/>
              <a:ext cx="4064000" cy="2544088"/>
            </a:xfrm>
            <a:prstGeom prst="rect">
              <a:avLst/>
            </a:prstGeom>
          </p:spPr>
        </p:pic>
        <p:sp>
          <p:nvSpPr>
            <p:cNvPr id="8" name="Title 1">
              <a:extLst>
                <a:ext uri="{FF2B5EF4-FFF2-40B4-BE49-F238E27FC236}">
                  <a16:creationId xmlns:a16="http://schemas.microsoft.com/office/drawing/2014/main" id="{066DED20-CD53-0941-8BB3-87BA5D8075D7}"/>
                </a:ext>
              </a:extLst>
            </p:cNvPr>
            <p:cNvSpPr txBox="1">
              <a:spLocks/>
            </p:cNvSpPr>
            <p:nvPr/>
          </p:nvSpPr>
          <p:spPr>
            <a:xfrm>
              <a:off x="8326157" y="3627197"/>
              <a:ext cx="2091122"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Agriculture</a:t>
              </a:r>
            </a:p>
          </p:txBody>
        </p:sp>
      </p:grpSp>
      <p:grpSp>
        <p:nvGrpSpPr>
          <p:cNvPr id="30" name="Group 29">
            <a:extLst>
              <a:ext uri="{FF2B5EF4-FFF2-40B4-BE49-F238E27FC236}">
                <a16:creationId xmlns:a16="http://schemas.microsoft.com/office/drawing/2014/main" id="{16C883D8-59A4-DD4C-A4A9-9698E9B94086}"/>
              </a:ext>
            </a:extLst>
          </p:cNvPr>
          <p:cNvGrpSpPr/>
          <p:nvPr/>
        </p:nvGrpSpPr>
        <p:grpSpPr>
          <a:xfrm>
            <a:off x="-2205" y="4249982"/>
            <a:ext cx="4064000" cy="2594189"/>
            <a:chOff x="-2205" y="4249982"/>
            <a:chExt cx="4064000" cy="2594189"/>
          </a:xfrm>
        </p:grpSpPr>
        <p:pic>
          <p:nvPicPr>
            <p:cNvPr id="14" name="Picture 13">
              <a:extLst>
                <a:ext uri="{FF2B5EF4-FFF2-40B4-BE49-F238E27FC236}">
                  <a16:creationId xmlns:a16="http://schemas.microsoft.com/office/drawing/2014/main" id="{2FA11475-3423-D64F-9F76-DBFF47E3E3B6}"/>
                </a:ext>
              </a:extLst>
            </p:cNvPr>
            <p:cNvPicPr>
              <a:picLocks noChangeAspect="1"/>
            </p:cNvPicPr>
            <p:nvPr/>
          </p:nvPicPr>
          <p:blipFill>
            <a:blip r:embed="rId7"/>
            <a:stretch>
              <a:fillRect/>
            </a:stretch>
          </p:blipFill>
          <p:spPr>
            <a:xfrm>
              <a:off x="-2205" y="4249982"/>
              <a:ext cx="4064000" cy="2594189"/>
            </a:xfrm>
            <a:prstGeom prst="rect">
              <a:avLst/>
            </a:prstGeom>
          </p:spPr>
        </p:pic>
        <p:sp>
          <p:nvSpPr>
            <p:cNvPr id="9" name="Title 1">
              <a:extLst>
                <a:ext uri="{FF2B5EF4-FFF2-40B4-BE49-F238E27FC236}">
                  <a16:creationId xmlns:a16="http://schemas.microsoft.com/office/drawing/2014/main" id="{F9F8342B-DE03-C143-926F-BC03D45DC1F8}"/>
                </a:ext>
              </a:extLst>
            </p:cNvPr>
            <p:cNvSpPr txBox="1">
              <a:spLocks/>
            </p:cNvSpPr>
            <p:nvPr/>
          </p:nvSpPr>
          <p:spPr>
            <a:xfrm>
              <a:off x="170924" y="4539517"/>
              <a:ext cx="2987887"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Bâtiments</a:t>
              </a:r>
            </a:p>
          </p:txBody>
        </p:sp>
      </p:grpSp>
      <p:grpSp>
        <p:nvGrpSpPr>
          <p:cNvPr id="31" name="Group 30">
            <a:extLst>
              <a:ext uri="{FF2B5EF4-FFF2-40B4-BE49-F238E27FC236}">
                <a16:creationId xmlns:a16="http://schemas.microsoft.com/office/drawing/2014/main" id="{4C34903B-D8FB-984E-8A5A-40ED9A2C9938}"/>
              </a:ext>
            </a:extLst>
          </p:cNvPr>
          <p:cNvGrpSpPr/>
          <p:nvPr/>
        </p:nvGrpSpPr>
        <p:grpSpPr>
          <a:xfrm>
            <a:off x="4064000" y="4263812"/>
            <a:ext cx="4064000" cy="2594189"/>
            <a:chOff x="4064000" y="4263812"/>
            <a:chExt cx="4064000" cy="2594189"/>
          </a:xfrm>
        </p:grpSpPr>
        <p:pic>
          <p:nvPicPr>
            <p:cNvPr id="16" name="Picture 15">
              <a:extLst>
                <a:ext uri="{FF2B5EF4-FFF2-40B4-BE49-F238E27FC236}">
                  <a16:creationId xmlns:a16="http://schemas.microsoft.com/office/drawing/2014/main" id="{52A61EE5-AF51-814E-801A-49601B35B39C}"/>
                </a:ext>
              </a:extLst>
            </p:cNvPr>
            <p:cNvPicPr>
              <a:picLocks noChangeAspect="1"/>
            </p:cNvPicPr>
            <p:nvPr/>
          </p:nvPicPr>
          <p:blipFill>
            <a:blip r:embed="rId8"/>
            <a:stretch>
              <a:fillRect/>
            </a:stretch>
          </p:blipFill>
          <p:spPr>
            <a:xfrm>
              <a:off x="4064000" y="4263812"/>
              <a:ext cx="4064000" cy="2594189"/>
            </a:xfrm>
            <a:prstGeom prst="rect">
              <a:avLst/>
            </a:prstGeom>
          </p:spPr>
        </p:pic>
        <p:sp>
          <p:nvSpPr>
            <p:cNvPr id="10" name="Title 1">
              <a:extLst>
                <a:ext uri="{FF2B5EF4-FFF2-40B4-BE49-F238E27FC236}">
                  <a16:creationId xmlns:a16="http://schemas.microsoft.com/office/drawing/2014/main" id="{5A7D596C-8FAA-AC44-B24E-275BE63EF6B6}"/>
                </a:ext>
              </a:extLst>
            </p:cNvPr>
            <p:cNvSpPr txBox="1">
              <a:spLocks/>
            </p:cNvSpPr>
            <p:nvPr/>
          </p:nvSpPr>
          <p:spPr>
            <a:xfrm>
              <a:off x="4218065" y="4539517"/>
              <a:ext cx="1875730"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2800">
                  <a:solidFill>
                    <a:schemeClr val="bg1"/>
                  </a:solidFill>
                  <a:latin typeface="Branding SemiBoldItalic" pitchFamily="2" charset="77"/>
                </a:rPr>
                <a:t>Électricité</a:t>
              </a:r>
            </a:p>
          </p:txBody>
        </p:sp>
      </p:grpSp>
    </p:spTree>
    <p:extLst>
      <p:ext uri="{BB962C8B-B14F-4D97-AF65-F5344CB8AC3E}">
        <p14:creationId xmlns:p14="http://schemas.microsoft.com/office/powerpoint/2010/main" val="1777032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a:blip r:embed="rId3"/>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1081682" y="4603950"/>
            <a:ext cx="774147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pitchFamily="2" charset="77"/>
              </a:rPr>
              <a:t>Comment les milieux humides stockent-ils le carbone ?</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8084185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3A272D-7185-6C4D-AB03-D2C207CA3008}"/>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2000"/>
                    </a14:imgEffect>
                  </a14:imgLayer>
                </a14:imgProps>
              </a:ext>
            </a:extLst>
          </a:blip>
          <a:srcRect r="40877"/>
          <a:stretch/>
        </p:blipFill>
        <p:spPr>
          <a:xfrm>
            <a:off x="0" y="0"/>
            <a:ext cx="6096000" cy="6866212"/>
          </a:xfrm>
          <a:prstGeom prst="rect">
            <a:avLst/>
          </a:prstGeom>
        </p:spPr>
      </p:pic>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34000"/>
                    </a14:imgEffect>
                  </a14:imgLayer>
                </a14:imgProps>
              </a:ext>
            </a:extLst>
          </a:blip>
          <a:srcRect l="47974"/>
          <a:stretch/>
        </p:blipFill>
        <p:spPr>
          <a:xfrm>
            <a:off x="5849006" y="0"/>
            <a:ext cx="6342993"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646387" y="740979"/>
            <a:ext cx="4256690"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5000">
                <a:solidFill>
                  <a:srgbClr val="E9E642"/>
                </a:solidFill>
                <a:latin typeface="Branding Black" pitchFamily="2" charset="77"/>
              </a:rPr>
              <a:t>Sur terre</a:t>
            </a: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2000">
              <a:solidFill>
                <a:srgbClr val="E9E642"/>
              </a:solidFill>
              <a:latin typeface="Branding Black" pitchFamily="2" charset="77"/>
            </a:endParaRPr>
          </a:p>
          <a:p>
            <a:r>
              <a:rPr lang="fr-FR" sz="3400">
                <a:solidFill>
                  <a:srgbClr val="E9E642"/>
                </a:solidFill>
                <a:latin typeface="Branding Black" pitchFamily="2" charset="77"/>
              </a:rPr>
              <a:t>Les plantes meurent et se décomposent, ce qui </a:t>
            </a:r>
            <a:r>
              <a:rPr lang="fr-FR" sz="3400">
                <a:solidFill>
                  <a:schemeClr val="bg1"/>
                </a:solidFill>
                <a:latin typeface="Branding Black" pitchFamily="2" charset="77"/>
              </a:rPr>
              <a:t>libère du gaz carbonique </a:t>
            </a:r>
            <a:r>
              <a:rPr lang="fr-FR" sz="3400">
                <a:solidFill>
                  <a:srgbClr val="E9E642"/>
                </a:solidFill>
                <a:latin typeface="Branding Black" pitchFamily="2" charset="77"/>
              </a:rPr>
              <a:t>dans l’air</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6927F994-DB6B-A847-83B0-F58C2F491351}"/>
              </a:ext>
            </a:extLst>
          </p:cNvPr>
          <p:cNvSpPr txBox="1">
            <a:spLocks/>
          </p:cNvSpPr>
          <p:nvPr/>
        </p:nvSpPr>
        <p:spPr>
          <a:xfrm>
            <a:off x="6336765" y="740979"/>
            <a:ext cx="5208847"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5000">
                <a:solidFill>
                  <a:srgbClr val="E9E642"/>
                </a:solidFill>
                <a:latin typeface="Branding Black" pitchFamily="2" charset="77"/>
              </a:rPr>
              <a:t>Sous l’eau</a:t>
            </a: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2000">
              <a:solidFill>
                <a:srgbClr val="E9E642"/>
              </a:solidFill>
              <a:latin typeface="Branding Black" pitchFamily="2" charset="77"/>
            </a:endParaRPr>
          </a:p>
          <a:p>
            <a:r>
              <a:rPr lang="fr-FR" sz="3400">
                <a:solidFill>
                  <a:srgbClr val="E9E642"/>
                </a:solidFill>
                <a:latin typeface="Branding Black" pitchFamily="2" charset="77"/>
              </a:rPr>
              <a:t>Les plantes meurent et s’enfoncent sous l’eau, ou elles se décomposent </a:t>
            </a:r>
            <a:r>
              <a:rPr lang="fr-FR" sz="3400" i="1">
                <a:solidFill>
                  <a:srgbClr val="E9E642"/>
                </a:solidFill>
                <a:latin typeface="Branding Black" pitchFamily="2" charset="77"/>
              </a:rPr>
              <a:t>très lentement</a:t>
            </a:r>
            <a:r>
              <a:rPr lang="fr-FR" sz="3400">
                <a:solidFill>
                  <a:srgbClr val="E9E642"/>
                </a:solidFill>
                <a:latin typeface="Branding Black" pitchFamily="2" charset="77"/>
              </a:rPr>
              <a:t>, ce qui </a:t>
            </a:r>
            <a:r>
              <a:rPr lang="fr-FR" sz="3400">
                <a:solidFill>
                  <a:schemeClr val="bg1"/>
                </a:solidFill>
                <a:latin typeface="Branding Black" pitchFamily="2" charset="77"/>
              </a:rPr>
              <a:t>empêche la libération de carbone</a:t>
            </a:r>
          </a:p>
        </p:txBody>
      </p:sp>
    </p:spTree>
    <p:extLst>
      <p:ext uri="{BB962C8B-B14F-4D97-AF65-F5344CB8AC3E}">
        <p14:creationId xmlns:p14="http://schemas.microsoft.com/office/powerpoint/2010/main" val="2840077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ECD9"/>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6FA1C0D-1032-9740-B729-AB7994D276C4}"/>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CC8A684D-B40F-C244-9422-276A74D985B9}"/>
              </a:ext>
            </a:extLst>
          </p:cNvPr>
          <p:cNvSpPr txBox="1">
            <a:spLocks/>
          </p:cNvSpPr>
          <p:nvPr/>
        </p:nvSpPr>
        <p:spPr>
          <a:xfrm>
            <a:off x="1065639" y="2072998"/>
            <a:ext cx="8530195"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783E63"/>
                </a:solidFill>
                <a:latin typeface="Branding Black"/>
              </a:rPr>
              <a:t>Le Canada se réchauffe deux fois plus vite que le</a:t>
            </a:r>
            <a:r>
              <a:rPr lang="fr-FR" sz="4000">
                <a:solidFill>
                  <a:srgbClr val="783E63"/>
                </a:solidFill>
                <a:latin typeface="Branding Black"/>
                <a:ea typeface="+mn-lt"/>
                <a:cs typeface="+mn-lt"/>
              </a:rPr>
              <a:t> reste du monde</a:t>
            </a:r>
            <a:endParaRPr lang="fr-FR" sz="4000" b="0">
              <a:latin typeface="Calibri"/>
              <a:cs typeface="Calibri"/>
            </a:endParaRPr>
          </a:p>
        </p:txBody>
      </p:sp>
      <p:sp>
        <p:nvSpPr>
          <p:cNvPr id="8" name="Title 1">
            <a:extLst>
              <a:ext uri="{FF2B5EF4-FFF2-40B4-BE49-F238E27FC236}">
                <a16:creationId xmlns:a16="http://schemas.microsoft.com/office/drawing/2014/main" id="{D2A679EA-2B09-DF4B-9C5C-402E7260147C}"/>
              </a:ext>
            </a:extLst>
          </p:cNvPr>
          <p:cNvSpPr txBox="1">
            <a:spLocks/>
          </p:cNvSpPr>
          <p:nvPr/>
        </p:nvSpPr>
        <p:spPr>
          <a:xfrm>
            <a:off x="1065638" y="3445478"/>
            <a:ext cx="9152399" cy="190659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tx1"/>
                </a:solidFill>
                <a:latin typeface="Branding SemiBoldItalic"/>
                <a:ea typeface="+mn-lt"/>
                <a:cs typeface="+mn-lt"/>
              </a:rPr>
              <a:t>Depuis 1948, la température annuelle moyenne du Canada à gagné 1,7 °C. On a constaté que les températures augmentent dans le Grand Nord, dans les Prairies et dans le Nord de la Colombie-Britannique. Dans le Grand Nord, elles ont augmenté de 2,3</a:t>
            </a:r>
            <a:r>
              <a:rPr lang="fr-FR" sz="2800">
                <a:solidFill>
                  <a:schemeClr val="tx1"/>
                </a:solidFill>
                <a:ea typeface="+mn-lt"/>
                <a:cs typeface="+mn-lt"/>
              </a:rPr>
              <a:t>°C.</a:t>
            </a:r>
            <a:endParaRPr lang="fr-FR" sz="2800">
              <a:solidFill>
                <a:schemeClr val="tx1"/>
              </a:solidFill>
              <a:latin typeface="Branding SemiBoldItalic"/>
              <a:ea typeface="+mn-lt"/>
              <a:cs typeface="+mn-lt"/>
            </a:endParaRPr>
          </a:p>
        </p:txBody>
      </p:sp>
      <p:pic>
        <p:nvPicPr>
          <p:cNvPr id="10" name="Picture 9">
            <a:extLst>
              <a:ext uri="{FF2B5EF4-FFF2-40B4-BE49-F238E27FC236}">
                <a16:creationId xmlns:a16="http://schemas.microsoft.com/office/drawing/2014/main" id="{9DCB3FD9-A348-0649-B62F-4369FB255C7C}"/>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117766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B3A272D-7185-6C4D-AB03-D2C207CA3008}"/>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2000"/>
                    </a14:imgEffect>
                  </a14:imgLayer>
                </a14:imgProps>
              </a:ext>
            </a:extLst>
          </a:blip>
          <a:srcRect r="40877"/>
          <a:stretch/>
        </p:blipFill>
        <p:spPr>
          <a:xfrm>
            <a:off x="0" y="0"/>
            <a:ext cx="6096000" cy="6866212"/>
          </a:xfrm>
          <a:prstGeom prst="rect">
            <a:avLst/>
          </a:prstGeom>
        </p:spPr>
      </p:pic>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34000"/>
                    </a14:imgEffect>
                  </a14:imgLayer>
                </a14:imgProps>
              </a:ext>
            </a:extLst>
          </a:blip>
          <a:srcRect l="47974"/>
          <a:stretch/>
        </p:blipFill>
        <p:spPr>
          <a:xfrm>
            <a:off x="5849006" y="0"/>
            <a:ext cx="6342993"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646387" y="740979"/>
            <a:ext cx="4256690"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5000">
                <a:solidFill>
                  <a:srgbClr val="E9E642"/>
                </a:solidFill>
                <a:latin typeface="Branding Black" pitchFamily="2" charset="77"/>
              </a:rPr>
              <a:t>Sur terre</a:t>
            </a: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r>
              <a:rPr lang="fr-FR" sz="3400">
                <a:solidFill>
                  <a:schemeClr val="bg1"/>
                </a:solidFill>
                <a:latin typeface="Branding Black" pitchFamily="2" charset="77"/>
              </a:rPr>
              <a:t>Il y a de l’oxygène </a:t>
            </a:r>
            <a:r>
              <a:rPr lang="fr-FR" sz="3400">
                <a:solidFill>
                  <a:srgbClr val="E9E642"/>
                </a:solidFill>
                <a:latin typeface="Branding Black" pitchFamily="2" charset="77"/>
              </a:rPr>
              <a:t>et les plantes peuvent donc se décomposer</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6927F994-DB6B-A847-83B0-F58C2F491351}"/>
              </a:ext>
            </a:extLst>
          </p:cNvPr>
          <p:cNvSpPr txBox="1">
            <a:spLocks/>
          </p:cNvSpPr>
          <p:nvPr/>
        </p:nvSpPr>
        <p:spPr>
          <a:xfrm>
            <a:off x="6336765" y="740979"/>
            <a:ext cx="5406056" cy="522193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5000">
                <a:solidFill>
                  <a:srgbClr val="E9E642"/>
                </a:solidFill>
                <a:latin typeface="Branding Black" pitchFamily="2" charset="77"/>
              </a:rPr>
              <a:t>Sous l’eau</a:t>
            </a: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endParaRPr lang="fr-FR" sz="3400">
              <a:solidFill>
                <a:srgbClr val="E9E642"/>
              </a:solidFill>
              <a:latin typeface="Branding Black" pitchFamily="2" charset="77"/>
            </a:endParaRPr>
          </a:p>
          <a:p>
            <a:r>
              <a:rPr lang="fr-FR" sz="3400">
                <a:solidFill>
                  <a:schemeClr val="bg1"/>
                </a:solidFill>
                <a:latin typeface="Branding Black" pitchFamily="2" charset="77"/>
              </a:rPr>
              <a:t>Il n’y a pas d’oxygène </a:t>
            </a:r>
            <a:r>
              <a:rPr lang="fr-FR" sz="3400">
                <a:solidFill>
                  <a:srgbClr val="E9E642"/>
                </a:solidFill>
                <a:latin typeface="Branding Black" pitchFamily="2" charset="77"/>
              </a:rPr>
              <a:t>et les plantes se décomposent </a:t>
            </a:r>
            <a:r>
              <a:rPr lang="fr-FR" sz="3400" i="1">
                <a:solidFill>
                  <a:srgbClr val="E9E642"/>
                </a:solidFill>
                <a:latin typeface="Branding Black" pitchFamily="2" charset="77"/>
              </a:rPr>
              <a:t>très lentement</a:t>
            </a:r>
          </a:p>
        </p:txBody>
      </p:sp>
    </p:spTree>
    <p:extLst>
      <p:ext uri="{BB962C8B-B14F-4D97-AF65-F5344CB8AC3E}">
        <p14:creationId xmlns:p14="http://schemas.microsoft.com/office/powerpoint/2010/main" val="15608295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B50D5F-BFAA-B648-8659-812E3165ED7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31000"/>
                    </a14:imgEffect>
                  </a14:imgLayer>
                </a14:imgProps>
              </a:ext>
            </a:extLst>
          </a:blip>
          <a:stretch>
            <a:fillRect/>
          </a:stretch>
        </p:blipFill>
        <p:spPr>
          <a:xfrm>
            <a:off x="0" y="0"/>
            <a:ext cx="12192000" cy="6858000"/>
          </a:xfrm>
          <a:prstGeom prst="rect">
            <a:avLst/>
          </a:prstGeom>
        </p:spPr>
      </p:pic>
      <p:sp>
        <p:nvSpPr>
          <p:cNvPr id="12" name="Title 1">
            <a:extLst>
              <a:ext uri="{FF2B5EF4-FFF2-40B4-BE49-F238E27FC236}">
                <a16:creationId xmlns:a16="http://schemas.microsoft.com/office/drawing/2014/main" id="{5B66B90C-13DE-3247-9276-54895F0AC5A9}"/>
              </a:ext>
            </a:extLst>
          </p:cNvPr>
          <p:cNvSpPr txBox="1">
            <a:spLocks/>
          </p:cNvSpPr>
          <p:nvPr/>
        </p:nvSpPr>
        <p:spPr>
          <a:xfrm>
            <a:off x="932288" y="2844331"/>
            <a:ext cx="1178910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300">
                <a:solidFill>
                  <a:srgbClr val="E9E642"/>
                </a:solidFill>
                <a:latin typeface="Branding Black" pitchFamily="2" charset="77"/>
              </a:rPr>
              <a:t>Comment les milieux humides stockent-ils le carbone ?</a:t>
            </a:r>
          </a:p>
        </p:txBody>
      </p:sp>
      <p:pic>
        <p:nvPicPr>
          <p:cNvPr id="19" name="Picture 18">
            <a:extLst>
              <a:ext uri="{FF2B5EF4-FFF2-40B4-BE49-F238E27FC236}">
                <a16:creationId xmlns:a16="http://schemas.microsoft.com/office/drawing/2014/main" id="{2B6EB1BB-EC60-854E-BF4E-B31240A22F32}"/>
              </a:ext>
            </a:extLst>
          </p:cNvPr>
          <p:cNvPicPr>
            <a:picLocks noChangeAspect="1"/>
          </p:cNvPicPr>
          <p:nvPr/>
        </p:nvPicPr>
        <p:blipFill>
          <a:blip r:embed="rId5"/>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033EA7DB-3095-FE4B-9784-90F9ED1D1514}"/>
              </a:ext>
            </a:extLst>
          </p:cNvPr>
          <p:cNvSpPr txBox="1">
            <a:spLocks/>
          </p:cNvSpPr>
          <p:nvPr/>
        </p:nvSpPr>
        <p:spPr>
          <a:xfrm>
            <a:off x="932288" y="3836842"/>
            <a:ext cx="10116712" cy="264221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742950" indent="-742950">
              <a:buFont typeface="Arial" panose="020B0604020202020204" pitchFamily="34" charset="0"/>
              <a:buChar char="•"/>
            </a:pPr>
            <a:r>
              <a:rPr lang="fr-FR" sz="3000">
                <a:solidFill>
                  <a:srgbClr val="E9E642"/>
                </a:solidFill>
                <a:latin typeface="Branding Black" pitchFamily="2" charset="77"/>
              </a:rPr>
              <a:t>Les plantes des milieux humides </a:t>
            </a:r>
            <a:r>
              <a:rPr lang="fr-FR" sz="3000">
                <a:solidFill>
                  <a:schemeClr val="bg1"/>
                </a:solidFill>
                <a:latin typeface="Branding Black" pitchFamily="2" charset="77"/>
              </a:rPr>
              <a:t>absorbent le gaz carbonique </a:t>
            </a:r>
            <a:r>
              <a:rPr lang="fr-FR" sz="3000">
                <a:solidFill>
                  <a:srgbClr val="E9E642"/>
                </a:solidFill>
                <a:latin typeface="Branding Black" pitchFamily="2" charset="77"/>
              </a:rPr>
              <a:t>de l’air pendant leur croissance</a:t>
            </a:r>
          </a:p>
          <a:p>
            <a:endParaRPr lang="fr-FR" sz="1500">
              <a:solidFill>
                <a:srgbClr val="E9E642"/>
              </a:solidFill>
              <a:latin typeface="Branding Black" pitchFamily="2" charset="77"/>
            </a:endParaRPr>
          </a:p>
          <a:p>
            <a:pPr marL="742950" indent="-742950">
              <a:buFont typeface="Arial" panose="020B0604020202020204" pitchFamily="34" charset="0"/>
              <a:buChar char="•"/>
            </a:pPr>
            <a:r>
              <a:rPr lang="fr-FR" sz="3000">
                <a:solidFill>
                  <a:srgbClr val="E9E642"/>
                </a:solidFill>
                <a:latin typeface="Branding Black" pitchFamily="2" charset="77"/>
              </a:rPr>
              <a:t>Lorsqu’elles meurent et s’enfoncent sous l’eau, </a:t>
            </a:r>
            <a:r>
              <a:rPr lang="fr-FR" sz="3000">
                <a:solidFill>
                  <a:schemeClr val="bg1"/>
                </a:solidFill>
                <a:latin typeface="Branding Black" pitchFamily="2" charset="77"/>
              </a:rPr>
              <a:t>le carbone qu’elles ont absorbé n’est pas libéré </a:t>
            </a:r>
            <a:r>
              <a:rPr lang="fr-FR" sz="3000">
                <a:solidFill>
                  <a:srgbClr val="E9E642"/>
                </a:solidFill>
                <a:latin typeface="Branding Black" pitchFamily="2" charset="77"/>
              </a:rPr>
              <a:t>dans l’air</a:t>
            </a:r>
          </a:p>
        </p:txBody>
      </p:sp>
      <p:sp>
        <p:nvSpPr>
          <p:cNvPr id="6" name="Title 1">
            <a:extLst>
              <a:ext uri="{FF2B5EF4-FFF2-40B4-BE49-F238E27FC236}">
                <a16:creationId xmlns:a16="http://schemas.microsoft.com/office/drawing/2014/main" id="{1480587B-227B-8647-AE17-ECDC04B3B05E}"/>
              </a:ext>
            </a:extLst>
          </p:cNvPr>
          <p:cNvSpPr txBox="1">
            <a:spLocks/>
          </p:cNvSpPr>
          <p:nvPr/>
        </p:nvSpPr>
        <p:spPr>
          <a:xfrm>
            <a:off x="932287" y="1210881"/>
            <a:ext cx="774147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6000">
                <a:solidFill>
                  <a:srgbClr val="E9E642"/>
                </a:solidFill>
                <a:latin typeface="Branding Black" pitchFamily="2" charset="77"/>
              </a:rPr>
              <a:t>RÉSUMÉ !</a:t>
            </a:r>
          </a:p>
        </p:txBody>
      </p:sp>
    </p:spTree>
    <p:extLst>
      <p:ext uri="{BB962C8B-B14F-4D97-AF65-F5344CB8AC3E}">
        <p14:creationId xmlns:p14="http://schemas.microsoft.com/office/powerpoint/2010/main" val="28516339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A495C41-A62C-D149-A3C6-0A27D7F51E95}"/>
              </a:ext>
            </a:extLst>
          </p:cNvPr>
          <p:cNvSpPr txBox="1">
            <a:spLocks/>
          </p:cNvSpPr>
          <p:nvPr/>
        </p:nvSpPr>
        <p:spPr>
          <a:xfrm>
            <a:off x="685801" y="2484839"/>
            <a:ext cx="4604656" cy="111376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3800"/>
              </a:lnSpc>
            </a:pPr>
            <a:r>
              <a:rPr lang="fr-FR" sz="3200">
                <a:solidFill>
                  <a:srgbClr val="E9E642"/>
                </a:solidFill>
                <a:latin typeface="Branding BlackItalic" pitchFamily="2" charset="77"/>
              </a:rPr>
              <a:t>Le carbone </a:t>
            </a:r>
          </a:p>
          <a:p>
            <a:pPr>
              <a:lnSpc>
                <a:spcPts val="3800"/>
              </a:lnSpc>
            </a:pPr>
            <a:r>
              <a:rPr lang="fr-FR" sz="3200">
                <a:solidFill>
                  <a:srgbClr val="E9E642"/>
                </a:solidFill>
                <a:latin typeface="Branding BlackItalic" pitchFamily="2" charset="77"/>
              </a:rPr>
              <a:t>stocké</a:t>
            </a:r>
          </a:p>
          <a:p>
            <a:endParaRPr lang="fr-FR" sz="3000">
              <a:solidFill>
                <a:srgbClr val="E9E642"/>
              </a:solidFill>
              <a:latin typeface="Branding Black" pitchFamily="2" charset="77"/>
            </a:endParaRPr>
          </a:p>
        </p:txBody>
      </p:sp>
      <p:pic>
        <p:nvPicPr>
          <p:cNvPr id="7" name="Picture 6">
            <a:extLst>
              <a:ext uri="{FF2B5EF4-FFF2-40B4-BE49-F238E27FC236}">
                <a16:creationId xmlns:a16="http://schemas.microsoft.com/office/drawing/2014/main" id="{520A5BBC-B52B-574E-AB3D-5ABAC347376E}"/>
              </a:ext>
            </a:extLst>
          </p:cNvPr>
          <p:cNvPicPr>
            <a:picLocks noChangeAspect="1"/>
          </p:cNvPicPr>
          <p:nvPr/>
        </p:nvPicPr>
        <p:blipFill>
          <a:blip r:embed="rId3"/>
          <a:stretch>
            <a:fillRect/>
          </a:stretch>
        </p:blipFill>
        <p:spPr>
          <a:xfrm>
            <a:off x="1311444" y="5962918"/>
            <a:ext cx="1093989" cy="895082"/>
          </a:xfrm>
          <a:prstGeom prst="rect">
            <a:avLst/>
          </a:prstGeom>
        </p:spPr>
      </p:pic>
      <p:pic>
        <p:nvPicPr>
          <p:cNvPr id="9" name="Picture 8">
            <a:extLst>
              <a:ext uri="{FF2B5EF4-FFF2-40B4-BE49-F238E27FC236}">
                <a16:creationId xmlns:a16="http://schemas.microsoft.com/office/drawing/2014/main" id="{DA0310B2-A6F7-4B40-93FF-D27CB1FA7F74}"/>
              </a:ext>
            </a:extLst>
          </p:cNvPr>
          <p:cNvPicPr>
            <a:picLocks noChangeAspect="1"/>
          </p:cNvPicPr>
          <p:nvPr/>
        </p:nvPicPr>
        <p:blipFill>
          <a:blip r:embed="rId4"/>
          <a:stretch>
            <a:fillRect/>
          </a:stretch>
        </p:blipFill>
        <p:spPr>
          <a:xfrm>
            <a:off x="2988129" y="122054"/>
            <a:ext cx="9055261" cy="6613892"/>
          </a:xfrm>
          <a:prstGeom prst="rect">
            <a:avLst/>
          </a:prstGeom>
        </p:spPr>
      </p:pic>
      <p:sp>
        <p:nvSpPr>
          <p:cNvPr id="12" name="Title 1">
            <a:extLst>
              <a:ext uri="{FF2B5EF4-FFF2-40B4-BE49-F238E27FC236}">
                <a16:creationId xmlns:a16="http://schemas.microsoft.com/office/drawing/2014/main" id="{E0FB07B8-3DBF-47EE-84A9-3F5E1FEFF209}"/>
              </a:ext>
            </a:extLst>
          </p:cNvPr>
          <p:cNvSpPr txBox="1">
            <a:spLocks/>
          </p:cNvSpPr>
          <p:nvPr/>
        </p:nvSpPr>
        <p:spPr>
          <a:xfrm>
            <a:off x="7778187" y="4754584"/>
            <a:ext cx="3933939" cy="6366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r">
              <a:lnSpc>
                <a:spcPct val="150000"/>
              </a:lnSpc>
            </a:pPr>
            <a:r>
              <a:rPr lang="en-CA" sz="1200">
                <a:solidFill>
                  <a:schemeClr val="bg1"/>
                </a:solidFill>
                <a:latin typeface="Branding SemiBoldItalic" pitchFamily="2" charset="77"/>
              </a:rPr>
              <a:t>* Milieux </a:t>
            </a:r>
            <a:r>
              <a:rPr lang="en-CA" sz="1200" err="1">
                <a:solidFill>
                  <a:schemeClr val="bg1"/>
                </a:solidFill>
                <a:latin typeface="Branding SemiBoldItalic" pitchFamily="2" charset="77"/>
              </a:rPr>
              <a:t>humides</a:t>
            </a:r>
            <a:r>
              <a:rPr lang="en-CA" sz="1200">
                <a:solidFill>
                  <a:schemeClr val="bg1"/>
                </a:solidFill>
                <a:latin typeface="Branding SemiBoldItalic" pitchFamily="2" charset="77"/>
              </a:rPr>
              <a:t> formant de la </a:t>
            </a:r>
            <a:r>
              <a:rPr lang="en-CA" sz="1200" err="1">
                <a:solidFill>
                  <a:schemeClr val="bg1"/>
                </a:solidFill>
                <a:latin typeface="Branding SemiBoldItalic" pitchFamily="2" charset="77"/>
              </a:rPr>
              <a:t>tourbe</a:t>
            </a:r>
            <a:br>
              <a:rPr lang="en-CA" sz="1200">
                <a:solidFill>
                  <a:schemeClr val="bg1"/>
                </a:solidFill>
                <a:latin typeface="Branding SemiBoldItalic" pitchFamily="2" charset="77"/>
              </a:rPr>
            </a:br>
            <a:r>
              <a:rPr lang="en-CA" sz="1200">
                <a:solidFill>
                  <a:schemeClr val="bg1"/>
                </a:solidFill>
                <a:latin typeface="Branding SemiBoldItalic" pitchFamily="2" charset="77"/>
              </a:rPr>
              <a:t>**  Milieux </a:t>
            </a:r>
            <a:r>
              <a:rPr lang="en-CA" sz="1200" err="1">
                <a:solidFill>
                  <a:schemeClr val="bg1"/>
                </a:solidFill>
                <a:latin typeface="Branding SemiBoldItalic" pitchFamily="2" charset="77"/>
              </a:rPr>
              <a:t>humides</a:t>
            </a:r>
            <a:r>
              <a:rPr lang="en-CA" sz="1200">
                <a:solidFill>
                  <a:schemeClr val="bg1"/>
                </a:solidFill>
                <a:latin typeface="Branding SemiBoldItalic" pitchFamily="2" charset="77"/>
              </a:rPr>
              <a:t> ne formant pas de </a:t>
            </a:r>
            <a:r>
              <a:rPr lang="en-CA" sz="1200" err="1">
                <a:solidFill>
                  <a:schemeClr val="bg1"/>
                </a:solidFill>
                <a:latin typeface="Branding SemiBoldItalic" pitchFamily="2" charset="77"/>
              </a:rPr>
              <a:t>tourbe</a:t>
            </a:r>
            <a:r>
              <a:rPr lang="en-CA" sz="1200">
                <a:solidFill>
                  <a:schemeClr val="bg1"/>
                </a:solidFill>
                <a:latin typeface="Branding SemiBoldItalic" pitchFamily="2" charset="77"/>
              </a:rPr>
              <a:t> </a:t>
            </a:r>
          </a:p>
        </p:txBody>
      </p:sp>
    </p:spTree>
    <p:extLst>
      <p:ext uri="{BB962C8B-B14F-4D97-AF65-F5344CB8AC3E}">
        <p14:creationId xmlns:p14="http://schemas.microsoft.com/office/powerpoint/2010/main" val="25208053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84FD29-F6D1-F64F-A720-1788B91428DB}"/>
              </a:ext>
            </a:extLst>
          </p:cNvPr>
          <p:cNvPicPr>
            <a:picLocks noChangeAspect="1"/>
          </p:cNvPicPr>
          <p:nvPr/>
        </p:nvPicPr>
        <p:blipFill>
          <a:blip r:embed="rId3"/>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79DEB073-7DCF-9042-8898-9850882CE3D5}"/>
              </a:ext>
            </a:extLst>
          </p:cNvPr>
          <p:cNvSpPr/>
          <p:nvPr/>
        </p:nvSpPr>
        <p:spPr>
          <a:xfrm>
            <a:off x="0" y="1713297"/>
            <a:ext cx="10593455" cy="3878206"/>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0E64E6C4-F0B2-C048-A0E1-A91FDF1708C2}"/>
              </a:ext>
            </a:extLst>
          </p:cNvPr>
          <p:cNvSpPr txBox="1">
            <a:spLocks/>
          </p:cNvSpPr>
          <p:nvPr/>
        </p:nvSpPr>
        <p:spPr>
          <a:xfrm>
            <a:off x="1065639" y="1849111"/>
            <a:ext cx="8734853"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pitchFamily="2" charset="77"/>
              </a:rPr>
              <a:t>Mention spéciale : les tourbières</a:t>
            </a:r>
          </a:p>
        </p:txBody>
      </p:sp>
      <p:sp>
        <p:nvSpPr>
          <p:cNvPr id="7" name="Title 1">
            <a:extLst>
              <a:ext uri="{FF2B5EF4-FFF2-40B4-BE49-F238E27FC236}">
                <a16:creationId xmlns:a16="http://schemas.microsoft.com/office/drawing/2014/main" id="{1B23280D-4A68-B244-ABA6-F250F1896A93}"/>
              </a:ext>
            </a:extLst>
          </p:cNvPr>
          <p:cNvSpPr txBox="1">
            <a:spLocks/>
          </p:cNvSpPr>
          <p:nvPr/>
        </p:nvSpPr>
        <p:spPr>
          <a:xfrm>
            <a:off x="1065638" y="2634487"/>
            <a:ext cx="9527817" cy="251021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buClr>
                <a:srgbClr val="E9E642"/>
              </a:buClr>
              <a:buSzPct val="75000"/>
            </a:pPr>
            <a:r>
              <a:rPr lang="fr-FR" sz="2800">
                <a:solidFill>
                  <a:schemeClr val="bg1"/>
                </a:solidFill>
                <a:latin typeface="Branding SemiBoldItalic"/>
              </a:rPr>
              <a:t>La décomposition est lente; ainsi, sur des milliers d’années, le carbone s’accumule (sous la forme de matières végétales mortes), plus que dans n’importe quel autre écosystème.</a:t>
            </a:r>
            <a:endParaRPr lang="fr-FR">
              <a:solidFill>
                <a:schemeClr val="bg1"/>
              </a:solidFill>
            </a:endParaRPr>
          </a:p>
          <a:p>
            <a:pPr>
              <a:buClr>
                <a:srgbClr val="E9E642"/>
              </a:buClr>
              <a:buSzPct val="75000"/>
            </a:pPr>
            <a:endParaRPr lang="fr-FR" sz="2800">
              <a:solidFill>
                <a:schemeClr val="bg1"/>
              </a:solidFill>
              <a:latin typeface="Branding SemiBoldItalic" pitchFamily="2" charset="77"/>
            </a:endParaRPr>
          </a:p>
          <a:p>
            <a:pPr>
              <a:buClr>
                <a:srgbClr val="E9E642"/>
              </a:buClr>
              <a:buSzPct val="75000"/>
            </a:pPr>
            <a:r>
              <a:rPr lang="fr-FR" sz="2800">
                <a:solidFill>
                  <a:schemeClr val="bg1"/>
                </a:solidFill>
                <a:latin typeface="Branding SemiBoldItalic"/>
              </a:rPr>
              <a:t>Les tourbières couvrent 3 % de la Terre, mais</a:t>
            </a:r>
            <a:br>
              <a:rPr lang="fr-FR" sz="2800">
                <a:latin typeface="Branding SemiBoldItalic" pitchFamily="2" charset="77"/>
              </a:rPr>
            </a:br>
            <a:r>
              <a:rPr lang="fr-FR" sz="2800">
                <a:solidFill>
                  <a:schemeClr val="bg1"/>
                </a:solidFill>
                <a:latin typeface="Branding SemiBoldItalic"/>
              </a:rPr>
              <a:t>emmagasinent 30 % de la totalité du carbone.</a:t>
            </a:r>
          </a:p>
        </p:txBody>
      </p:sp>
      <p:pic>
        <p:nvPicPr>
          <p:cNvPr id="9" name="Picture 8">
            <a:extLst>
              <a:ext uri="{FF2B5EF4-FFF2-40B4-BE49-F238E27FC236}">
                <a16:creationId xmlns:a16="http://schemas.microsoft.com/office/drawing/2014/main" id="{C8977659-C04E-8149-BE3C-5E32FD71F377}"/>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0023805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2CA671-19DD-6748-8372-03DD655C3F8F}"/>
              </a:ext>
            </a:extLst>
          </p:cNvPr>
          <p:cNvPicPr>
            <a:picLocks noChangeAspect="1"/>
          </p:cNvPicPr>
          <p:nvPr/>
        </p:nvPicPr>
        <p:blipFill>
          <a:blip r:embed="rId3"/>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07620958-6C3C-5649-B540-AC8A9EE6DFF5}"/>
              </a:ext>
            </a:extLst>
          </p:cNvPr>
          <p:cNvSpPr/>
          <p:nvPr/>
        </p:nvSpPr>
        <p:spPr>
          <a:xfrm>
            <a:off x="0" y="1713297"/>
            <a:ext cx="11582400" cy="3265135"/>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AAFFAD77-C63D-9A4E-A403-54481CF07BDA}"/>
              </a:ext>
            </a:extLst>
          </p:cNvPr>
          <p:cNvSpPr txBox="1">
            <a:spLocks/>
          </p:cNvSpPr>
          <p:nvPr/>
        </p:nvSpPr>
        <p:spPr>
          <a:xfrm>
            <a:off x="1065639" y="1849111"/>
            <a:ext cx="8172146"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Mention spéciale : le carbone bleu</a:t>
            </a:r>
          </a:p>
        </p:txBody>
      </p:sp>
      <p:sp>
        <p:nvSpPr>
          <p:cNvPr id="8" name="Title 1">
            <a:extLst>
              <a:ext uri="{FF2B5EF4-FFF2-40B4-BE49-F238E27FC236}">
                <a16:creationId xmlns:a16="http://schemas.microsoft.com/office/drawing/2014/main" id="{74EF6AF1-95CF-D044-AB1E-D5CC966F8828}"/>
              </a:ext>
            </a:extLst>
          </p:cNvPr>
          <p:cNvSpPr txBox="1">
            <a:spLocks/>
          </p:cNvSpPr>
          <p:nvPr/>
        </p:nvSpPr>
        <p:spPr>
          <a:xfrm>
            <a:off x="1065639" y="2634487"/>
            <a:ext cx="9813376" cy="189037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a:rPr>
              <a:t>Le carbone bleu est le terme qui désigne le carbone capté par les écosystèmes côtiers et marins. </a:t>
            </a:r>
          </a:p>
          <a:p>
            <a:endParaRPr lang="fr-FR" sz="2800">
              <a:solidFill>
                <a:schemeClr val="bg1"/>
              </a:solidFill>
              <a:latin typeface="Branding SemiBoldItalic"/>
            </a:endParaRPr>
          </a:p>
          <a:p>
            <a:r>
              <a:rPr lang="fr-FR" sz="2800">
                <a:solidFill>
                  <a:schemeClr val="bg1"/>
                </a:solidFill>
                <a:latin typeface="Branding SemiBoldItalic"/>
              </a:rPr>
              <a:t>Puits de carbone puissants : quand le niveau de la mer monte, les milieux humides côtiers captent de plus en plus de carbone</a:t>
            </a:r>
          </a:p>
          <a:p>
            <a:endParaRPr lang="fr-FR" sz="2800">
              <a:solidFill>
                <a:schemeClr val="bg1"/>
              </a:solidFill>
              <a:latin typeface="Branding SemiBoldItalic"/>
            </a:endParaRPr>
          </a:p>
          <a:p>
            <a:endParaRPr lang="fr-FR" sz="2800">
              <a:solidFill>
                <a:schemeClr val="bg1"/>
              </a:solidFill>
              <a:latin typeface="Branding SemiBoldItalic"/>
              <a:cs typeface="Calibri"/>
            </a:endParaRPr>
          </a:p>
          <a:p>
            <a:endParaRPr lang="fr-FR" sz="2800">
              <a:solidFill>
                <a:schemeClr val="bg1"/>
              </a:solidFill>
              <a:latin typeface="Branding SemiBoldItalic"/>
              <a:cs typeface="Calibri"/>
            </a:endParaRPr>
          </a:p>
        </p:txBody>
      </p:sp>
      <p:pic>
        <p:nvPicPr>
          <p:cNvPr id="9" name="Picture 8">
            <a:extLst>
              <a:ext uri="{FF2B5EF4-FFF2-40B4-BE49-F238E27FC236}">
                <a16:creationId xmlns:a16="http://schemas.microsoft.com/office/drawing/2014/main" id="{07573D6A-2D7F-8F4B-91FA-2B5CD3F309A8}"/>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7192777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85D3585-AABA-5F48-AD7B-E34D9F6652A6}"/>
              </a:ext>
            </a:extLst>
          </p:cNvPr>
          <p:cNvSpPr txBox="1">
            <a:spLocks/>
          </p:cNvSpPr>
          <p:nvPr/>
        </p:nvSpPr>
        <p:spPr>
          <a:xfrm>
            <a:off x="1521269" y="861604"/>
            <a:ext cx="9474977"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fr-FR" sz="7000" b="0">
                <a:solidFill>
                  <a:schemeClr val="bg1"/>
                </a:solidFill>
                <a:latin typeface="Branding SemiBold" pitchFamily="2" charset="77"/>
              </a:rPr>
              <a:t>LES MILIEUX HUMIDES PEUVENT-ILS DEVENIR DES</a:t>
            </a:r>
            <a:r>
              <a:rPr lang="fr-FR" sz="7000">
                <a:solidFill>
                  <a:srgbClr val="E9E642"/>
                </a:solidFill>
                <a:latin typeface="Branding SemiBold" pitchFamily="2" charset="77"/>
              </a:rPr>
              <a:t> </a:t>
            </a:r>
            <a:r>
              <a:rPr lang="fr-FR" sz="7000">
                <a:solidFill>
                  <a:srgbClr val="E9E642"/>
                </a:solidFill>
                <a:latin typeface="Branding Black" pitchFamily="2" charset="77"/>
              </a:rPr>
              <a:t>SOURCES DE CARBONE ?</a:t>
            </a:r>
          </a:p>
        </p:txBody>
      </p:sp>
      <p:pic>
        <p:nvPicPr>
          <p:cNvPr id="4" name="Picture 3">
            <a:extLst>
              <a:ext uri="{FF2B5EF4-FFF2-40B4-BE49-F238E27FC236}">
                <a16:creationId xmlns:a16="http://schemas.microsoft.com/office/drawing/2014/main" id="{45128C14-260C-5840-87A9-2DBB9AF9CFBE}"/>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9520536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41BE59-C595-FF4F-B177-61DE25056C8B}"/>
              </a:ext>
            </a:extLst>
          </p:cNvPr>
          <p:cNvPicPr>
            <a:picLocks noChangeAspect="1"/>
          </p:cNvPicPr>
          <p:nvPr/>
        </p:nvPicPr>
        <p:blipFill>
          <a:blip r:embed="rId4"/>
          <a:stretch>
            <a:fillRect/>
          </a:stretch>
        </p:blipFill>
        <p:spPr>
          <a:xfrm>
            <a:off x="6096000" y="0"/>
            <a:ext cx="6096000" cy="6858000"/>
          </a:xfrm>
          <a:prstGeom prst="rect">
            <a:avLst/>
          </a:prstGeom>
        </p:spPr>
      </p:pic>
      <p:pic>
        <p:nvPicPr>
          <p:cNvPr id="4" name="Picture 3">
            <a:extLst>
              <a:ext uri="{FF2B5EF4-FFF2-40B4-BE49-F238E27FC236}">
                <a16:creationId xmlns:a16="http://schemas.microsoft.com/office/drawing/2014/main" id="{1115EF97-563D-7048-B24A-E589585AFF17}"/>
              </a:ext>
            </a:extLst>
          </p:cNvPr>
          <p:cNvPicPr>
            <a:picLocks noChangeAspect="1"/>
          </p:cNvPicPr>
          <p:nvPr/>
        </p:nvPicPr>
        <p:blipFill>
          <a:blip r:embed="rId5"/>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574C7CF3-C7AA-4B73-A431-37BB8D92849E}"/>
              </a:ext>
            </a:extLst>
          </p:cNvPr>
          <p:cNvSpPr txBox="1">
            <a:spLocks/>
          </p:cNvSpPr>
          <p:nvPr>
            <p:custDataLst>
              <p:tags r:id="rId1"/>
            </p:custDataLst>
          </p:nvPr>
        </p:nvSpPr>
        <p:spPr>
          <a:xfrm>
            <a:off x="1065639" y="694481"/>
            <a:ext cx="4548084" cy="659727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Italic"/>
              </a:rPr>
              <a:t>Oui, quand ils sont drainés ! </a:t>
            </a:r>
          </a:p>
          <a:p>
            <a:endParaRPr lang="fr-FR" sz="3200">
              <a:solidFill>
                <a:srgbClr val="E9E642"/>
              </a:solidFill>
              <a:latin typeface="Branding BlackItalic"/>
            </a:endParaRPr>
          </a:p>
          <a:p>
            <a:r>
              <a:rPr lang="fr-FR" sz="3400">
                <a:solidFill>
                  <a:schemeClr val="bg1"/>
                </a:solidFill>
                <a:latin typeface="Branding SemiBoldItalic"/>
              </a:rPr>
              <a:t>Quand l’eau se retire, le sol qui a stocké le carbone est exposé à l’air (alors à l’oxygène). La décomposition accélère et libère du dioxyde de carbone.</a:t>
            </a:r>
          </a:p>
        </p:txBody>
      </p:sp>
    </p:spTree>
    <p:extLst>
      <p:ext uri="{BB962C8B-B14F-4D97-AF65-F5344CB8AC3E}">
        <p14:creationId xmlns:p14="http://schemas.microsoft.com/office/powerpoint/2010/main" val="34684709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0708CD7-DF30-1B4B-982D-E9EEADB9C51C}"/>
              </a:ext>
            </a:extLst>
          </p:cNvPr>
          <p:cNvSpPr txBox="1">
            <a:spLocks/>
          </p:cNvSpPr>
          <p:nvPr/>
        </p:nvSpPr>
        <p:spPr>
          <a:xfrm>
            <a:off x="1078029" y="861604"/>
            <a:ext cx="10781461"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fr-FR" sz="7500" b="0" dirty="0">
                <a:solidFill>
                  <a:schemeClr val="bg1"/>
                </a:solidFill>
                <a:latin typeface="Branding SemiBold" pitchFamily="2" charset="77"/>
              </a:rPr>
              <a:t>LES CHANGEMENTS CLIMATIQUE PEUVENT-ILS NUIRENT AUX MILIEUX HUMIDES ?</a:t>
            </a:r>
            <a:endParaRPr lang="fr-FR" sz="7500" dirty="0">
              <a:solidFill>
                <a:srgbClr val="E9E642"/>
              </a:solidFill>
              <a:latin typeface="Branding Black" pitchFamily="2" charset="77"/>
            </a:endParaRPr>
          </a:p>
          <a:p>
            <a:pPr>
              <a:lnSpc>
                <a:spcPts val="7200"/>
              </a:lnSpc>
            </a:pPr>
            <a:r>
              <a:rPr lang="fr-FR" sz="8000" dirty="0">
                <a:solidFill>
                  <a:srgbClr val="E9E642"/>
                </a:solidFill>
                <a:latin typeface="Branding Black" pitchFamily="2" charset="77"/>
              </a:rPr>
              <a:t>OUI !</a:t>
            </a:r>
          </a:p>
        </p:txBody>
      </p:sp>
      <p:pic>
        <p:nvPicPr>
          <p:cNvPr id="5" name="Picture 4">
            <a:extLst>
              <a:ext uri="{FF2B5EF4-FFF2-40B4-BE49-F238E27FC236}">
                <a16:creationId xmlns:a16="http://schemas.microsoft.com/office/drawing/2014/main" id="{F5E6EA39-823F-6B47-BD09-DC1C89B8F8A9}"/>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7958241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BD35647-3F02-2744-8F52-68882996D15A}"/>
              </a:ext>
            </a:extLst>
          </p:cNvPr>
          <p:cNvPicPr>
            <a:picLocks noChangeAspect="1"/>
          </p:cNvPicPr>
          <p:nvPr/>
        </p:nvPicPr>
        <p:blipFill>
          <a:blip r:embed="rId3"/>
          <a:stretch>
            <a:fillRect/>
          </a:stretch>
        </p:blipFill>
        <p:spPr>
          <a:xfrm>
            <a:off x="281353" y="3300796"/>
            <a:ext cx="5720862" cy="3557204"/>
          </a:xfrm>
          <a:prstGeom prst="rect">
            <a:avLst/>
          </a:prstGeom>
        </p:spPr>
      </p:pic>
      <p:pic>
        <p:nvPicPr>
          <p:cNvPr id="13" name="Picture 12">
            <a:extLst>
              <a:ext uri="{FF2B5EF4-FFF2-40B4-BE49-F238E27FC236}">
                <a16:creationId xmlns:a16="http://schemas.microsoft.com/office/drawing/2014/main" id="{335DE023-B981-8146-BD45-B4F802C2EEB8}"/>
              </a:ext>
            </a:extLst>
          </p:cNvPr>
          <p:cNvPicPr>
            <a:picLocks noChangeAspect="1"/>
          </p:cNvPicPr>
          <p:nvPr/>
        </p:nvPicPr>
        <p:blipFill>
          <a:blip r:embed="rId4"/>
          <a:stretch>
            <a:fillRect/>
          </a:stretch>
        </p:blipFill>
        <p:spPr>
          <a:xfrm>
            <a:off x="6189787" y="3300796"/>
            <a:ext cx="5720864" cy="3557204"/>
          </a:xfrm>
          <a:prstGeom prst="rect">
            <a:avLst/>
          </a:prstGeom>
        </p:spPr>
      </p:pic>
      <p:sp>
        <p:nvSpPr>
          <p:cNvPr id="7" name="Title 1">
            <a:extLst>
              <a:ext uri="{FF2B5EF4-FFF2-40B4-BE49-F238E27FC236}">
                <a16:creationId xmlns:a16="http://schemas.microsoft.com/office/drawing/2014/main" id="{A9AE7C83-F316-E843-97BD-799D5D3FB013}"/>
              </a:ext>
            </a:extLst>
          </p:cNvPr>
          <p:cNvSpPr txBox="1">
            <a:spLocks/>
          </p:cNvSpPr>
          <p:nvPr/>
        </p:nvSpPr>
        <p:spPr>
          <a:xfrm>
            <a:off x="1065639" y="753246"/>
            <a:ext cx="10610546"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500" dirty="0">
                <a:solidFill>
                  <a:srgbClr val="E9E642"/>
                </a:solidFill>
                <a:latin typeface="Branding Black" pitchFamily="2" charset="77"/>
              </a:rPr>
              <a:t>La particularité</a:t>
            </a:r>
            <a:r>
              <a:rPr lang="fr-CA" sz="3500" dirty="0">
                <a:solidFill>
                  <a:srgbClr val="E9E642"/>
                </a:solidFill>
                <a:latin typeface="Branding Black" pitchFamily="2" charset="77"/>
              </a:rPr>
              <a:t> d’</a:t>
            </a:r>
            <a:r>
              <a:rPr lang="fr-FR" sz="3500" dirty="0">
                <a:solidFill>
                  <a:srgbClr val="E9E642"/>
                </a:solidFill>
                <a:latin typeface="Branding Black" pitchFamily="2" charset="77"/>
              </a:rPr>
              <a:t>un milieu humide, c’est son </a:t>
            </a:r>
            <a:r>
              <a:rPr lang="fr-FR" sz="3500" dirty="0" err="1">
                <a:solidFill>
                  <a:srgbClr val="E9E642"/>
                </a:solidFill>
                <a:latin typeface="Branding Black" pitchFamily="2" charset="77"/>
              </a:rPr>
              <a:t>hydropériode</a:t>
            </a:r>
            <a:endParaRPr lang="fr-FR" sz="3500" dirty="0">
              <a:solidFill>
                <a:srgbClr val="E9E642"/>
              </a:solidFill>
              <a:latin typeface="Branding Black" pitchFamily="2" charset="77"/>
            </a:endParaRPr>
          </a:p>
        </p:txBody>
      </p:sp>
      <p:sp>
        <p:nvSpPr>
          <p:cNvPr id="8" name="Title 1">
            <a:extLst>
              <a:ext uri="{FF2B5EF4-FFF2-40B4-BE49-F238E27FC236}">
                <a16:creationId xmlns:a16="http://schemas.microsoft.com/office/drawing/2014/main" id="{97646E37-BA14-E047-A438-E94C4BB4A110}"/>
              </a:ext>
            </a:extLst>
          </p:cNvPr>
          <p:cNvSpPr txBox="1">
            <a:spLocks/>
          </p:cNvSpPr>
          <p:nvPr/>
        </p:nvSpPr>
        <p:spPr>
          <a:xfrm>
            <a:off x="1065638" y="1704426"/>
            <a:ext cx="10060723"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600" dirty="0">
                <a:solidFill>
                  <a:schemeClr val="bg1"/>
                </a:solidFill>
                <a:latin typeface="Branding SemiBoldItalic" pitchFamily="2" charset="77"/>
              </a:rPr>
              <a:t>Il s’agit du nombre de jours consécutifs par année au cours desquels le milieu humide est humide, ce qui influe sur la croissance de la végétation et sur les espèces qui l’utilisent pour s’abriter, se nourrir et se reproduire.</a:t>
            </a:r>
          </a:p>
          <a:p>
            <a:endParaRPr lang="fr-FR" sz="2800" dirty="0">
              <a:solidFill>
                <a:schemeClr val="bg1"/>
              </a:solidFill>
              <a:latin typeface="Branding SemiBoldItalic" pitchFamily="2" charset="77"/>
            </a:endParaRPr>
          </a:p>
        </p:txBody>
      </p:sp>
      <p:pic>
        <p:nvPicPr>
          <p:cNvPr id="9" name="Picture 8">
            <a:extLst>
              <a:ext uri="{FF2B5EF4-FFF2-40B4-BE49-F238E27FC236}">
                <a16:creationId xmlns:a16="http://schemas.microsoft.com/office/drawing/2014/main" id="{DD4872C0-A9B6-2542-B452-2ADA705DC747}"/>
              </a:ext>
            </a:extLst>
          </p:cNvPr>
          <p:cNvPicPr>
            <a:picLocks noChangeAspect="1"/>
          </p:cNvPicPr>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4230279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119977B-0A38-6A4E-B9E8-E94479FA75B2}"/>
              </a:ext>
            </a:extLst>
          </p:cNvPr>
          <p:cNvSpPr txBox="1">
            <a:spLocks/>
          </p:cNvSpPr>
          <p:nvPr/>
        </p:nvSpPr>
        <p:spPr>
          <a:xfrm>
            <a:off x="1065638" y="753246"/>
            <a:ext cx="1054020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500">
                <a:solidFill>
                  <a:srgbClr val="E9E642"/>
                </a:solidFill>
                <a:latin typeface="Branding Black"/>
              </a:rPr>
              <a:t>les changements climatiques influe sur la durée des hydropériodes</a:t>
            </a:r>
            <a:r>
              <a:rPr lang="fr-FR" sz="3500">
                <a:solidFill>
                  <a:srgbClr val="E9E642"/>
                </a:solidFill>
              </a:rPr>
              <a:t> </a:t>
            </a:r>
            <a:r>
              <a:rPr lang="fr-FR" sz="3500">
                <a:solidFill>
                  <a:srgbClr val="E9E642"/>
                </a:solidFill>
                <a:latin typeface="Branding Black"/>
              </a:rPr>
              <a:t> des milieux humides.</a:t>
            </a:r>
          </a:p>
        </p:txBody>
      </p:sp>
      <p:sp>
        <p:nvSpPr>
          <p:cNvPr id="5" name="Title 1">
            <a:extLst>
              <a:ext uri="{FF2B5EF4-FFF2-40B4-BE49-F238E27FC236}">
                <a16:creationId xmlns:a16="http://schemas.microsoft.com/office/drawing/2014/main" id="{6A1D4522-0222-0A43-A7FC-358F22A4E68E}"/>
              </a:ext>
            </a:extLst>
          </p:cNvPr>
          <p:cNvSpPr txBox="1">
            <a:spLocks/>
          </p:cNvSpPr>
          <p:nvPr/>
        </p:nvSpPr>
        <p:spPr>
          <a:xfrm>
            <a:off x="1065638" y="2058385"/>
            <a:ext cx="9527817" cy="108425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Dans certains endroits, les milieux humides deviennent plus humides – et dans d’autres, ils deviennent plus secs.</a:t>
            </a:r>
          </a:p>
        </p:txBody>
      </p:sp>
      <p:pic>
        <p:nvPicPr>
          <p:cNvPr id="6" name="Picture 5">
            <a:extLst>
              <a:ext uri="{FF2B5EF4-FFF2-40B4-BE49-F238E27FC236}">
                <a16:creationId xmlns:a16="http://schemas.microsoft.com/office/drawing/2014/main" id="{5B45126C-00B8-2047-B2B5-CEC7D35D45D5}"/>
              </a:ext>
            </a:extLst>
          </p:cNvPr>
          <p:cNvPicPr>
            <a:picLocks noChangeAspect="1"/>
          </p:cNvPicPr>
          <p:nvPr/>
        </p:nvPicPr>
        <p:blipFill>
          <a:blip r:embed="rId3"/>
          <a:stretch>
            <a:fillRect/>
          </a:stretch>
        </p:blipFill>
        <p:spPr>
          <a:xfrm>
            <a:off x="0" y="3123397"/>
            <a:ext cx="6006164" cy="3734603"/>
          </a:xfrm>
          <a:prstGeom prst="rect">
            <a:avLst/>
          </a:prstGeom>
        </p:spPr>
      </p:pic>
      <p:pic>
        <p:nvPicPr>
          <p:cNvPr id="7" name="Picture 6">
            <a:extLst>
              <a:ext uri="{FF2B5EF4-FFF2-40B4-BE49-F238E27FC236}">
                <a16:creationId xmlns:a16="http://schemas.microsoft.com/office/drawing/2014/main" id="{095D1086-0239-8442-81FF-BADF53357F83}"/>
              </a:ext>
            </a:extLst>
          </p:cNvPr>
          <p:cNvPicPr>
            <a:picLocks noChangeAspect="1"/>
          </p:cNvPicPr>
          <p:nvPr/>
        </p:nvPicPr>
        <p:blipFill>
          <a:blip r:embed="rId4"/>
          <a:stretch>
            <a:fillRect/>
          </a:stretch>
        </p:blipFill>
        <p:spPr>
          <a:xfrm>
            <a:off x="6185835" y="3123396"/>
            <a:ext cx="6006164" cy="3734602"/>
          </a:xfrm>
          <a:prstGeom prst="rect">
            <a:avLst/>
          </a:prstGeom>
        </p:spPr>
      </p:pic>
      <p:pic>
        <p:nvPicPr>
          <p:cNvPr id="8" name="Picture 7">
            <a:extLst>
              <a:ext uri="{FF2B5EF4-FFF2-40B4-BE49-F238E27FC236}">
                <a16:creationId xmlns:a16="http://schemas.microsoft.com/office/drawing/2014/main" id="{C11DB553-7A8F-4249-86C8-19CBC05AB995}"/>
              </a:ext>
            </a:extLst>
          </p:cNvPr>
          <p:cNvPicPr>
            <a:picLocks noChangeAspect="1"/>
          </p:cNvPicPr>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824258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EECD9"/>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2667264-E1EF-DB4A-8D61-B4324F4871BB}"/>
              </a:ext>
            </a:extLst>
          </p:cNvPr>
          <p:cNvPicPr>
            <a:picLocks noChangeAspect="1"/>
          </p:cNvPicPr>
          <p:nvPr>
            <p:custDataLst>
              <p:tags r:id="rId1"/>
            </p:custDataLst>
          </p:nvPr>
        </p:nvPicPr>
        <p:blipFill>
          <a:blip r:embed="rId13"/>
          <a:stretch>
            <a:fillRect/>
          </a:stretch>
        </p:blipFill>
        <p:spPr>
          <a:xfrm>
            <a:off x="2861033" y="1416676"/>
            <a:ext cx="4744166" cy="4744166"/>
          </a:xfrm>
          <a:prstGeom prst="rect">
            <a:avLst/>
          </a:prstGeom>
        </p:spPr>
      </p:pic>
      <p:sp>
        <p:nvSpPr>
          <p:cNvPr id="8" name="Title 1">
            <a:extLst>
              <a:ext uri="{FF2B5EF4-FFF2-40B4-BE49-F238E27FC236}">
                <a16:creationId xmlns:a16="http://schemas.microsoft.com/office/drawing/2014/main" id="{71FC78A2-DC11-6A40-BDA6-0BBC105E55FA}"/>
              </a:ext>
            </a:extLst>
          </p:cNvPr>
          <p:cNvSpPr txBox="1">
            <a:spLocks/>
          </p:cNvSpPr>
          <p:nvPr>
            <p:custDataLst>
              <p:tags r:id="rId2"/>
            </p:custDataLst>
          </p:nvPr>
        </p:nvSpPr>
        <p:spPr>
          <a:xfrm>
            <a:off x="985046" y="528892"/>
            <a:ext cx="9807848" cy="76136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4000" b="1" i="0" u="none" strike="noStrike" kern="1200" cap="none" spc="0" normalizeH="0" baseline="0" noProof="0">
                <a:ln>
                  <a:noFill/>
                </a:ln>
                <a:solidFill>
                  <a:srgbClr val="783E63"/>
                </a:solidFill>
                <a:effectLst/>
                <a:uLnTx/>
                <a:uFillTx/>
                <a:latin typeface="Branding Black"/>
                <a:ea typeface="+mj-ea"/>
                <a:cs typeface="+mj-cs"/>
              </a:rPr>
              <a:t>Les sources d</a:t>
            </a:r>
            <a:r>
              <a:rPr lang="fr-CA" sz="4000">
                <a:solidFill>
                  <a:srgbClr val="783E63"/>
                </a:solidFill>
                <a:latin typeface="Branding Black"/>
              </a:rPr>
              <a:t>’</a:t>
            </a:r>
            <a:r>
              <a:rPr kumimoji="0" lang="fr-CA" sz="4000" b="1" i="0" u="none" strike="noStrike" kern="1200" cap="none" spc="0" normalizeH="0" baseline="0" noProof="0">
                <a:ln>
                  <a:noFill/>
                </a:ln>
                <a:solidFill>
                  <a:srgbClr val="783E63"/>
                </a:solidFill>
                <a:effectLst/>
                <a:uLnTx/>
                <a:uFillTx/>
                <a:latin typeface="Branding Black"/>
                <a:ea typeface="+mj-ea"/>
                <a:cs typeface="+mj-cs"/>
              </a:rPr>
              <a:t>émission au </a:t>
            </a:r>
            <a:r>
              <a:rPr kumimoji="0" lang="fr-FR" sz="4000" b="1" i="0" u="none" strike="noStrike" kern="1200" cap="none" spc="0" normalizeH="0" baseline="0" noProof="0">
                <a:ln>
                  <a:noFill/>
                </a:ln>
                <a:solidFill>
                  <a:srgbClr val="783E63"/>
                </a:solidFill>
                <a:effectLst/>
                <a:uLnTx/>
                <a:uFillTx/>
                <a:latin typeface="Branding Black"/>
                <a:ea typeface="+mj-ea"/>
                <a:cs typeface="+mj-cs"/>
              </a:rPr>
              <a:t>Canada</a:t>
            </a:r>
          </a:p>
        </p:txBody>
      </p:sp>
      <p:sp>
        <p:nvSpPr>
          <p:cNvPr id="9" name="TextBox 8">
            <a:extLst>
              <a:ext uri="{FF2B5EF4-FFF2-40B4-BE49-F238E27FC236}">
                <a16:creationId xmlns:a16="http://schemas.microsoft.com/office/drawing/2014/main" id="{40BC1989-7972-DE41-A6EE-B8AABE100BB3}"/>
              </a:ext>
            </a:extLst>
          </p:cNvPr>
          <p:cNvSpPr txBox="1"/>
          <p:nvPr>
            <p:custDataLst>
              <p:tags r:id="rId3"/>
            </p:custDataLst>
          </p:nvPr>
        </p:nvSpPr>
        <p:spPr>
          <a:xfrm>
            <a:off x="7407373" y="2138170"/>
            <a:ext cx="2632362"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Branding SemiBold"/>
                <a:ea typeface="+mn-ea"/>
                <a:cs typeface="+mn-cs"/>
              </a:rPr>
              <a:t>Transports: </a:t>
            </a:r>
            <a:r>
              <a:rPr kumimoji="0" lang="en-US" sz="1800" b="0" i="0" u="none" strike="noStrike" kern="1200" cap="none" spc="0" normalizeH="0" baseline="0" noProof="0">
                <a:ln>
                  <a:noFill/>
                </a:ln>
                <a:solidFill>
                  <a:srgbClr val="000000"/>
                </a:solidFill>
                <a:effectLst/>
                <a:uLnTx/>
                <a:uFillTx/>
                <a:latin typeface="Branding Black"/>
                <a:ea typeface="+mn-ea"/>
                <a:cs typeface="+mn-cs"/>
              </a:rPr>
              <a:t>25%</a:t>
            </a:r>
            <a:endParaRPr kumimoji="0" lang="en-CA" sz="1800" b="0" i="0" u="none" strike="noStrike" kern="1200" cap="none" spc="0" normalizeH="0" baseline="0" noProof="0">
              <a:ln>
                <a:noFill/>
              </a:ln>
              <a:solidFill>
                <a:srgbClr val="000000"/>
              </a:solidFill>
              <a:effectLst/>
              <a:uLnTx/>
              <a:uFillTx/>
              <a:latin typeface="Branding Black"/>
              <a:ea typeface="+mn-ea"/>
              <a:cs typeface="+mn-cs"/>
            </a:endParaRPr>
          </a:p>
        </p:txBody>
      </p:sp>
      <p:sp>
        <p:nvSpPr>
          <p:cNvPr id="10" name="TextBox 9">
            <a:extLst>
              <a:ext uri="{FF2B5EF4-FFF2-40B4-BE49-F238E27FC236}">
                <a16:creationId xmlns:a16="http://schemas.microsoft.com/office/drawing/2014/main" id="{CA516B36-8411-A84B-9304-4EBA4A002990}"/>
              </a:ext>
            </a:extLst>
          </p:cNvPr>
          <p:cNvSpPr txBox="1"/>
          <p:nvPr>
            <p:custDataLst>
              <p:tags r:id="rId4"/>
            </p:custDataLst>
          </p:nvPr>
        </p:nvSpPr>
        <p:spPr>
          <a:xfrm>
            <a:off x="7605199" y="4580048"/>
            <a:ext cx="2632362"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Branding SemiBold"/>
                <a:ea typeface="+mn-ea"/>
                <a:cs typeface="+mn-cs"/>
              </a:rPr>
              <a:t>Bâtiments: </a:t>
            </a:r>
            <a:r>
              <a:rPr kumimoji="0" lang="en-US" sz="1800" b="0" i="0" u="none" strike="noStrike" kern="1200" cap="none" spc="0" normalizeH="0" baseline="0" noProof="0">
                <a:ln>
                  <a:noFill/>
                </a:ln>
                <a:solidFill>
                  <a:srgbClr val="000000"/>
                </a:solidFill>
                <a:effectLst/>
                <a:uLnTx/>
                <a:uFillTx/>
                <a:latin typeface="Branding Black"/>
                <a:ea typeface="+mn-ea"/>
                <a:cs typeface="+mn-cs"/>
              </a:rPr>
              <a:t>13%</a:t>
            </a:r>
            <a:endParaRPr kumimoji="0" lang="en-CA" sz="1800" b="0" i="0" u="none" strike="noStrike" kern="1200" cap="none" spc="0" normalizeH="0" baseline="0" noProof="0">
              <a:ln>
                <a:noFill/>
              </a:ln>
              <a:solidFill>
                <a:srgbClr val="000000"/>
              </a:solidFill>
              <a:effectLst/>
              <a:uLnTx/>
              <a:uFillTx/>
              <a:latin typeface="Branding Black"/>
              <a:ea typeface="+mn-ea"/>
              <a:cs typeface="+mn-cs"/>
            </a:endParaRPr>
          </a:p>
        </p:txBody>
      </p:sp>
      <p:sp>
        <p:nvSpPr>
          <p:cNvPr id="11" name="TextBox 10">
            <a:extLst>
              <a:ext uri="{FF2B5EF4-FFF2-40B4-BE49-F238E27FC236}">
                <a16:creationId xmlns:a16="http://schemas.microsoft.com/office/drawing/2014/main" id="{8765A988-413C-E04E-A4B4-1AD07FC5DFE2}"/>
              </a:ext>
            </a:extLst>
          </p:cNvPr>
          <p:cNvSpPr txBox="1"/>
          <p:nvPr>
            <p:custDataLst>
              <p:tags r:id="rId5"/>
            </p:custDataLst>
          </p:nvPr>
        </p:nvSpPr>
        <p:spPr>
          <a:xfrm>
            <a:off x="6096000" y="6024682"/>
            <a:ext cx="2632362"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srgbClr val="000000"/>
                </a:solidFill>
                <a:effectLst/>
                <a:uLnTx/>
                <a:uFillTx/>
                <a:latin typeface="Branding SemiBold"/>
                <a:ea typeface="+mn-ea"/>
                <a:cs typeface="+mn-cs"/>
              </a:rPr>
              <a:t>Industrie</a:t>
            </a:r>
            <a:r>
              <a:rPr kumimoji="0" lang="en-US" sz="1800" b="0" i="0" u="none" strike="noStrike" kern="1200" cap="none" spc="0" normalizeH="0" baseline="0" noProof="0">
                <a:ln>
                  <a:noFill/>
                </a:ln>
                <a:solidFill>
                  <a:srgbClr val="000000"/>
                </a:solidFill>
                <a:effectLst/>
                <a:uLnTx/>
                <a:uFillTx/>
                <a:latin typeface="Branding SemiBold"/>
                <a:ea typeface="+mn-ea"/>
                <a:cs typeface="+mn-cs"/>
              </a:rPr>
              <a:t> </a:t>
            </a:r>
            <a:r>
              <a:rPr kumimoji="0" lang="en-US" sz="1800" b="0" i="0" u="none" strike="noStrike" kern="1200" cap="none" spc="0" normalizeH="0" baseline="0" noProof="0" err="1">
                <a:ln>
                  <a:noFill/>
                </a:ln>
                <a:solidFill>
                  <a:srgbClr val="000000"/>
                </a:solidFill>
                <a:effectLst/>
                <a:uLnTx/>
                <a:uFillTx/>
                <a:latin typeface="Branding SemiBold"/>
                <a:ea typeface="+mn-ea"/>
                <a:cs typeface="+mn-cs"/>
              </a:rPr>
              <a:t>lourde</a:t>
            </a:r>
            <a:r>
              <a:rPr kumimoji="0" lang="en-US" sz="1800" b="0" i="0" u="none" strike="noStrike" kern="1200" cap="none" spc="0" normalizeH="0" baseline="0" noProof="0">
                <a:ln>
                  <a:noFill/>
                </a:ln>
                <a:solidFill>
                  <a:srgbClr val="000000"/>
                </a:solidFill>
                <a:effectLst/>
                <a:uLnTx/>
                <a:uFillTx/>
                <a:latin typeface="Branding SemiBold"/>
                <a:ea typeface="+mn-ea"/>
                <a:cs typeface="+mn-cs"/>
              </a:rPr>
              <a:t>: </a:t>
            </a:r>
            <a:r>
              <a:rPr kumimoji="0" lang="en-US" sz="1800" b="0" i="0" u="none" strike="noStrike" kern="1200" cap="none" spc="0" normalizeH="0" baseline="0" noProof="0">
                <a:ln>
                  <a:noFill/>
                </a:ln>
                <a:solidFill>
                  <a:srgbClr val="000000"/>
                </a:solidFill>
                <a:effectLst/>
                <a:uLnTx/>
                <a:uFillTx/>
                <a:latin typeface="Branding Black"/>
                <a:ea typeface="+mn-ea"/>
                <a:cs typeface="+mn-cs"/>
              </a:rPr>
              <a:t>11%</a:t>
            </a:r>
            <a:endParaRPr kumimoji="0" lang="en-CA" sz="1800" b="0" i="0" u="none" strike="noStrike" kern="1200" cap="none" spc="0" normalizeH="0" baseline="0" noProof="0">
              <a:ln>
                <a:noFill/>
              </a:ln>
              <a:solidFill>
                <a:srgbClr val="000000"/>
              </a:solidFill>
              <a:effectLst/>
              <a:uLnTx/>
              <a:uFillTx/>
              <a:latin typeface="Branding Black"/>
              <a:ea typeface="+mn-ea"/>
              <a:cs typeface="+mn-cs"/>
            </a:endParaRPr>
          </a:p>
        </p:txBody>
      </p:sp>
      <p:sp>
        <p:nvSpPr>
          <p:cNvPr id="12" name="TextBox 11">
            <a:extLst>
              <a:ext uri="{FF2B5EF4-FFF2-40B4-BE49-F238E27FC236}">
                <a16:creationId xmlns:a16="http://schemas.microsoft.com/office/drawing/2014/main" id="{2461C8FE-2500-2848-8021-01B6E6076D7A}"/>
              </a:ext>
            </a:extLst>
          </p:cNvPr>
          <p:cNvSpPr txBox="1"/>
          <p:nvPr>
            <p:custDataLst>
              <p:tags r:id="rId6"/>
            </p:custDataLst>
          </p:nvPr>
        </p:nvSpPr>
        <p:spPr>
          <a:xfrm>
            <a:off x="1918698" y="6102594"/>
            <a:ext cx="2632362"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Branding SemiBold" pitchFamily="2" charset="77"/>
                <a:ea typeface="+mn-ea"/>
                <a:cs typeface="+mn-cs"/>
              </a:rPr>
              <a:t>Agriculture: </a:t>
            </a:r>
            <a:r>
              <a:rPr kumimoji="0" lang="en-US" sz="1800" b="0" i="0" u="none" strike="noStrike" kern="1200" cap="none" spc="0" normalizeH="0" baseline="0" noProof="0">
                <a:ln>
                  <a:noFill/>
                </a:ln>
                <a:solidFill>
                  <a:srgbClr val="000000"/>
                </a:solidFill>
                <a:effectLst/>
                <a:uLnTx/>
                <a:uFillTx/>
                <a:latin typeface="Branding Black" pitchFamily="2" charset="77"/>
                <a:ea typeface="+mn-ea"/>
                <a:cs typeface="+mn-cs"/>
              </a:rPr>
              <a:t>10%</a:t>
            </a:r>
            <a:endParaRPr kumimoji="0" lang="en-CA" sz="1800" b="0" i="0" u="none" strike="noStrike" kern="1200" cap="none" spc="0" normalizeH="0" baseline="0" noProof="0">
              <a:ln>
                <a:noFill/>
              </a:ln>
              <a:solidFill>
                <a:srgbClr val="000000"/>
              </a:solidFill>
              <a:effectLst/>
              <a:uLnTx/>
              <a:uFillTx/>
              <a:latin typeface="Branding Black" pitchFamily="2" charset="77"/>
              <a:ea typeface="+mn-ea"/>
              <a:cs typeface="+mn-cs"/>
            </a:endParaRPr>
          </a:p>
        </p:txBody>
      </p:sp>
      <p:sp>
        <p:nvSpPr>
          <p:cNvPr id="13" name="TextBox 12">
            <a:extLst>
              <a:ext uri="{FF2B5EF4-FFF2-40B4-BE49-F238E27FC236}">
                <a16:creationId xmlns:a16="http://schemas.microsoft.com/office/drawing/2014/main" id="{8E96438F-6906-B445-82C1-CA29A315ED00}"/>
              </a:ext>
            </a:extLst>
          </p:cNvPr>
          <p:cNvSpPr txBox="1"/>
          <p:nvPr>
            <p:custDataLst>
              <p:tags r:id="rId7"/>
            </p:custDataLst>
          </p:nvPr>
        </p:nvSpPr>
        <p:spPr>
          <a:xfrm>
            <a:off x="459245" y="5071992"/>
            <a:ext cx="2632362"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srgbClr val="000000"/>
                </a:solidFill>
                <a:effectLst/>
                <a:uLnTx/>
                <a:uFillTx/>
                <a:latin typeface="Branding SemiBold"/>
                <a:ea typeface="+mn-ea"/>
                <a:cs typeface="+mn-cs"/>
              </a:rPr>
              <a:t>Électricité</a:t>
            </a:r>
            <a:r>
              <a:rPr kumimoji="0" lang="en-US" sz="1800" b="0" i="0" u="none" strike="noStrike" kern="1200" cap="none" spc="0" normalizeH="0" baseline="0" noProof="0">
                <a:ln>
                  <a:noFill/>
                </a:ln>
                <a:solidFill>
                  <a:srgbClr val="000000"/>
                </a:solidFill>
                <a:effectLst/>
                <a:uLnTx/>
                <a:uFillTx/>
                <a:latin typeface="Branding SemiBold"/>
                <a:ea typeface="+mn-ea"/>
                <a:cs typeface="+mn-cs"/>
              </a:rPr>
              <a:t>: </a:t>
            </a:r>
            <a:r>
              <a:rPr kumimoji="0" lang="en-US" sz="1800" b="0" i="0" u="none" strike="noStrike" kern="1200" cap="none" spc="0" normalizeH="0" baseline="0" noProof="0">
                <a:ln>
                  <a:noFill/>
                </a:ln>
                <a:solidFill>
                  <a:srgbClr val="000000"/>
                </a:solidFill>
                <a:effectLst/>
                <a:uLnTx/>
                <a:uFillTx/>
                <a:latin typeface="Branding Black"/>
                <a:ea typeface="+mn-ea"/>
                <a:cs typeface="+mn-cs"/>
              </a:rPr>
              <a:t>9%</a:t>
            </a:r>
            <a:endParaRPr kumimoji="0" lang="en-CA" sz="1800" b="0" i="0" u="none" strike="noStrike" kern="1200" cap="none" spc="0" normalizeH="0" baseline="0" noProof="0">
              <a:ln>
                <a:noFill/>
              </a:ln>
              <a:solidFill>
                <a:srgbClr val="000000"/>
              </a:solidFill>
              <a:effectLst/>
              <a:uLnTx/>
              <a:uFillTx/>
              <a:latin typeface="Branding Black"/>
              <a:ea typeface="+mn-ea"/>
              <a:cs typeface="+mn-cs"/>
            </a:endParaRPr>
          </a:p>
        </p:txBody>
      </p:sp>
      <p:sp>
        <p:nvSpPr>
          <p:cNvPr id="14" name="TextBox 13">
            <a:extLst>
              <a:ext uri="{FF2B5EF4-FFF2-40B4-BE49-F238E27FC236}">
                <a16:creationId xmlns:a16="http://schemas.microsoft.com/office/drawing/2014/main" id="{E0EC96C5-BCBF-874C-AD83-035DCA2098B4}"/>
              </a:ext>
            </a:extLst>
          </p:cNvPr>
          <p:cNvSpPr txBox="1"/>
          <p:nvPr>
            <p:custDataLst>
              <p:tags r:id="rId8"/>
            </p:custDataLst>
          </p:nvPr>
        </p:nvSpPr>
        <p:spPr>
          <a:xfrm>
            <a:off x="228671" y="4018006"/>
            <a:ext cx="2632362"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err="1">
                <a:ln>
                  <a:noFill/>
                </a:ln>
                <a:solidFill>
                  <a:srgbClr val="000000"/>
                </a:solidFill>
                <a:effectLst/>
                <a:uLnTx/>
                <a:uFillTx/>
                <a:latin typeface="Branding SemiBold"/>
                <a:ea typeface="+mn-ea"/>
                <a:cs typeface="+mn-cs"/>
              </a:rPr>
              <a:t>Déchets</a:t>
            </a:r>
            <a:r>
              <a:rPr kumimoji="0" lang="en-US" sz="1800" b="0" i="0" u="none" strike="noStrike" kern="1200" cap="none" spc="0" normalizeH="0" baseline="0" noProof="0">
                <a:ln>
                  <a:noFill/>
                </a:ln>
                <a:solidFill>
                  <a:srgbClr val="000000"/>
                </a:solidFill>
                <a:effectLst/>
                <a:uLnTx/>
                <a:uFillTx/>
                <a:latin typeface="Branding SemiBold"/>
                <a:ea typeface="+mn-ea"/>
                <a:cs typeface="+mn-cs"/>
              </a:rPr>
              <a:t>/divers: </a:t>
            </a:r>
            <a:r>
              <a:rPr kumimoji="0" lang="en-US" sz="1800" b="0" i="0" u="none" strike="noStrike" kern="1200" cap="none" spc="0" normalizeH="0" baseline="0" noProof="0">
                <a:ln>
                  <a:noFill/>
                </a:ln>
                <a:solidFill>
                  <a:srgbClr val="000000"/>
                </a:solidFill>
                <a:effectLst/>
                <a:uLnTx/>
                <a:uFillTx/>
                <a:latin typeface="Branding Black"/>
                <a:ea typeface="+mn-ea"/>
                <a:cs typeface="+mn-cs"/>
              </a:rPr>
              <a:t>6%</a:t>
            </a:r>
            <a:endParaRPr kumimoji="0" lang="en-CA" sz="1800" b="0" i="0" u="none" strike="noStrike" kern="1200" cap="none" spc="0" normalizeH="0" baseline="0" noProof="0">
              <a:ln>
                <a:noFill/>
              </a:ln>
              <a:solidFill>
                <a:srgbClr val="000000"/>
              </a:solidFill>
              <a:effectLst/>
              <a:uLnTx/>
              <a:uFillTx/>
              <a:latin typeface="Branding Black"/>
              <a:ea typeface="+mn-ea"/>
              <a:cs typeface="+mn-cs"/>
            </a:endParaRPr>
          </a:p>
        </p:txBody>
      </p:sp>
      <p:sp>
        <p:nvSpPr>
          <p:cNvPr id="15" name="TextBox 14">
            <a:extLst>
              <a:ext uri="{FF2B5EF4-FFF2-40B4-BE49-F238E27FC236}">
                <a16:creationId xmlns:a16="http://schemas.microsoft.com/office/drawing/2014/main" id="{EF438546-FCF7-F444-949E-7FFFD426EAAD}"/>
              </a:ext>
            </a:extLst>
          </p:cNvPr>
          <p:cNvSpPr txBox="1"/>
          <p:nvPr>
            <p:custDataLst>
              <p:tags r:id="rId9"/>
            </p:custDataLst>
          </p:nvPr>
        </p:nvSpPr>
        <p:spPr>
          <a:xfrm>
            <a:off x="426497" y="2138170"/>
            <a:ext cx="2632362" cy="369332"/>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Branding SemiBold"/>
                <a:ea typeface="+mn-ea"/>
                <a:cs typeface="+mn-cs"/>
              </a:rPr>
              <a:t>Pétrole &amp; gaz: </a:t>
            </a:r>
            <a:r>
              <a:rPr kumimoji="0" lang="en-US" sz="1800" b="0" i="0" u="none" strike="noStrike" kern="1200" cap="none" spc="0" normalizeH="0" baseline="0" noProof="0">
                <a:ln>
                  <a:noFill/>
                </a:ln>
                <a:solidFill>
                  <a:srgbClr val="000000"/>
                </a:solidFill>
                <a:effectLst/>
                <a:uLnTx/>
                <a:uFillTx/>
                <a:latin typeface="Branding Black"/>
                <a:ea typeface="+mn-ea"/>
                <a:cs typeface="+mn-cs"/>
              </a:rPr>
              <a:t>26%</a:t>
            </a:r>
            <a:endParaRPr kumimoji="0" lang="en-CA" sz="1800" b="0" i="0" u="none" strike="noStrike" kern="1200" cap="none" spc="0" normalizeH="0" baseline="0" noProof="0">
              <a:ln>
                <a:noFill/>
              </a:ln>
              <a:solidFill>
                <a:srgbClr val="000000"/>
              </a:solidFill>
              <a:effectLst/>
              <a:uLnTx/>
              <a:uFillTx/>
              <a:latin typeface="Branding Black"/>
              <a:ea typeface="+mn-ea"/>
              <a:cs typeface="+mn-cs"/>
            </a:endParaRPr>
          </a:p>
        </p:txBody>
      </p:sp>
      <p:pic>
        <p:nvPicPr>
          <p:cNvPr id="19" name="Picture 18">
            <a:extLst>
              <a:ext uri="{FF2B5EF4-FFF2-40B4-BE49-F238E27FC236}">
                <a16:creationId xmlns:a16="http://schemas.microsoft.com/office/drawing/2014/main" id="{4D8CADF2-3042-334B-AE14-60EE97A24031}"/>
              </a:ext>
            </a:extLst>
          </p:cNvPr>
          <p:cNvPicPr>
            <a:picLocks noChangeAspect="1"/>
          </p:cNvPicPr>
          <p:nvPr>
            <p:custDataLst>
              <p:tags r:id="rId10"/>
            </p:custDataLst>
          </p:nvPr>
        </p:nvPicPr>
        <p:blipFill>
          <a:blip r:embed="rId1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7895871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2C93453-7036-FF42-809C-96089D93995B}"/>
              </a:ext>
            </a:extLst>
          </p:cNvPr>
          <p:cNvSpPr txBox="1">
            <a:spLocks/>
          </p:cNvSpPr>
          <p:nvPr/>
        </p:nvSpPr>
        <p:spPr>
          <a:xfrm>
            <a:off x="1065639" y="753246"/>
            <a:ext cx="9696146"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500">
                <a:solidFill>
                  <a:srgbClr val="E9E642"/>
                </a:solidFill>
                <a:latin typeface="Branding Black"/>
              </a:rPr>
              <a:t>les changements climatiques influe sur la durée des hydropériodes</a:t>
            </a:r>
            <a:r>
              <a:rPr lang="fr-FR" sz="3600">
                <a:solidFill>
                  <a:srgbClr val="E9E642"/>
                </a:solidFill>
              </a:rPr>
              <a:t> </a:t>
            </a:r>
            <a:r>
              <a:rPr lang="fr-FR" sz="3500">
                <a:solidFill>
                  <a:srgbClr val="E9E642"/>
                </a:solidFill>
                <a:latin typeface="Branding Black"/>
              </a:rPr>
              <a:t> des milieux humides</a:t>
            </a:r>
            <a:endParaRPr lang="fr-FR" sz="3500">
              <a:latin typeface="Branding Black"/>
            </a:endParaRPr>
          </a:p>
        </p:txBody>
      </p:sp>
      <p:sp>
        <p:nvSpPr>
          <p:cNvPr id="5" name="Title 1">
            <a:extLst>
              <a:ext uri="{FF2B5EF4-FFF2-40B4-BE49-F238E27FC236}">
                <a16:creationId xmlns:a16="http://schemas.microsoft.com/office/drawing/2014/main" id="{E7D86372-2D74-B443-A400-56EBDD422E3F}"/>
              </a:ext>
            </a:extLst>
          </p:cNvPr>
          <p:cNvSpPr txBox="1">
            <a:spLocks/>
          </p:cNvSpPr>
          <p:nvPr/>
        </p:nvSpPr>
        <p:spPr>
          <a:xfrm>
            <a:off x="1065638" y="2096885"/>
            <a:ext cx="10118177" cy="278312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dirty="0">
                <a:solidFill>
                  <a:schemeClr val="bg1"/>
                </a:solidFill>
                <a:latin typeface="Branding SemiBoldItalic"/>
              </a:rPr>
              <a:t>Il est ainsi plus difficile, pour les milieux humides, de nous fournir</a:t>
            </a:r>
          </a:p>
          <a:p>
            <a:endParaRPr lang="fr-FR" sz="2800" dirty="0">
              <a:solidFill>
                <a:schemeClr val="bg1"/>
              </a:solidFill>
              <a:latin typeface="Branding SemiBoldItalic" pitchFamily="2" charset="77"/>
            </a:endParaRPr>
          </a:p>
          <a:p>
            <a:pPr marL="457200" indent="-457200">
              <a:buClr>
                <a:srgbClr val="E9E642"/>
              </a:buClr>
              <a:buFont typeface="Wingdings" pitchFamily="2" charset="2"/>
              <a:buChar char="Ø"/>
            </a:pPr>
            <a:r>
              <a:rPr lang="fr-FR" sz="2800" dirty="0">
                <a:solidFill>
                  <a:schemeClr val="bg1"/>
                </a:solidFill>
                <a:latin typeface="Branding SemiBoldItalic"/>
              </a:rPr>
              <a:t>les écosystèmes productifs; </a:t>
            </a:r>
            <a:endParaRPr lang="fr-FR" sz="2800" dirty="0">
              <a:solidFill>
                <a:schemeClr val="bg1"/>
              </a:solidFill>
              <a:latin typeface="Branding SemiBoldItalic" pitchFamily="2" charset="77"/>
            </a:endParaRPr>
          </a:p>
          <a:p>
            <a:pPr marL="457200" indent="-457200">
              <a:buClr>
                <a:srgbClr val="E9E642"/>
              </a:buClr>
              <a:buFont typeface="Wingdings" pitchFamily="2" charset="2"/>
              <a:buChar char="Ø"/>
            </a:pPr>
            <a:r>
              <a:rPr lang="fr-FR" sz="2800" dirty="0">
                <a:solidFill>
                  <a:schemeClr val="bg1"/>
                </a:solidFill>
                <a:latin typeface="Branding SemiBoldItalic"/>
              </a:rPr>
              <a:t>un habitat pour assurer la prospérité de la faune;</a:t>
            </a:r>
          </a:p>
          <a:p>
            <a:pPr marL="457200" indent="-457200">
              <a:buClr>
                <a:srgbClr val="E9E642"/>
              </a:buClr>
              <a:buFont typeface="Wingdings" pitchFamily="2" charset="2"/>
              <a:buChar char="Ø"/>
            </a:pPr>
            <a:r>
              <a:rPr lang="fr-FR" sz="2800" dirty="0">
                <a:solidFill>
                  <a:schemeClr val="bg1"/>
                </a:solidFill>
                <a:latin typeface="Branding SemiBoldItalic"/>
              </a:rPr>
              <a:t>la filtration naturelle des contaminants.</a:t>
            </a:r>
          </a:p>
          <a:p>
            <a:endParaRPr lang="en-CA" sz="2800" dirty="0">
              <a:solidFill>
                <a:schemeClr val="bg1"/>
              </a:solidFill>
              <a:latin typeface="Branding SemiBoldItalic" pitchFamily="2" charset="77"/>
              <a:cs typeface="Calibri"/>
            </a:endParaRPr>
          </a:p>
        </p:txBody>
      </p:sp>
      <p:pic>
        <p:nvPicPr>
          <p:cNvPr id="6" name="Picture 5">
            <a:extLst>
              <a:ext uri="{FF2B5EF4-FFF2-40B4-BE49-F238E27FC236}">
                <a16:creationId xmlns:a16="http://schemas.microsoft.com/office/drawing/2014/main" id="{342093F2-B5DD-EA4D-A5BE-B72CEC4D07C1}"/>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632462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8CEE582-93ED-1945-9B35-463E1A023E34}"/>
              </a:ext>
            </a:extLst>
          </p:cNvPr>
          <p:cNvSpPr txBox="1">
            <a:spLocks/>
          </p:cNvSpPr>
          <p:nvPr/>
        </p:nvSpPr>
        <p:spPr>
          <a:xfrm>
            <a:off x="1521269" y="861604"/>
            <a:ext cx="9493095"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fr-FR" sz="6500" b="0">
                <a:solidFill>
                  <a:srgbClr val="E9E642"/>
                </a:solidFill>
                <a:latin typeface="Branding Black" pitchFamily="2" charset="77"/>
              </a:rPr>
              <a:t>IL EST NORMAL DE NE PAS AVOIR BON MORAL </a:t>
            </a:r>
            <a:r>
              <a:rPr lang="fr-FR" sz="5500" b="0">
                <a:solidFill>
                  <a:schemeClr val="bg1"/>
                </a:solidFill>
                <a:latin typeface="Branding SemiBold" pitchFamily="2" charset="77"/>
              </a:rPr>
              <a:t>QUAND ONT PARLE DES CHANGEMENTS CLIMATIQUES</a:t>
            </a:r>
            <a:endParaRPr lang="fr-FR" sz="5500">
              <a:solidFill>
                <a:schemeClr val="bg1"/>
              </a:solidFill>
              <a:latin typeface="Branding Black" pitchFamily="2" charset="77"/>
            </a:endParaRPr>
          </a:p>
        </p:txBody>
      </p:sp>
      <p:pic>
        <p:nvPicPr>
          <p:cNvPr id="8" name="Picture 7">
            <a:extLst>
              <a:ext uri="{FF2B5EF4-FFF2-40B4-BE49-F238E27FC236}">
                <a16:creationId xmlns:a16="http://schemas.microsoft.com/office/drawing/2014/main" id="{F4F8EDB1-4B51-8847-B44A-4BD5D56D4F80}"/>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5188207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EFE5B5-7355-4E4A-BA0D-884789DABB82}"/>
              </a:ext>
            </a:extLst>
          </p:cNvPr>
          <p:cNvPicPr>
            <a:picLocks noChangeAspect="1"/>
          </p:cNvPicPr>
          <p:nvPr/>
        </p:nvPicPr>
        <p:blipFill>
          <a:blip r:embed="rId3"/>
          <a:stretch>
            <a:fillRect/>
          </a:stretch>
        </p:blipFill>
        <p:spPr>
          <a:xfrm>
            <a:off x="0" y="3048"/>
            <a:ext cx="12192000" cy="6851904"/>
          </a:xfrm>
          <a:prstGeom prst="rect">
            <a:avLst/>
          </a:prstGeom>
        </p:spPr>
      </p:pic>
      <p:pic>
        <p:nvPicPr>
          <p:cNvPr id="5" name="Picture 4">
            <a:extLst>
              <a:ext uri="{FF2B5EF4-FFF2-40B4-BE49-F238E27FC236}">
                <a16:creationId xmlns:a16="http://schemas.microsoft.com/office/drawing/2014/main" id="{64B1C273-2886-D446-BBD5-34FFF59F6403}"/>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9052544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5435AF8-862D-2B4C-873C-D13004412F36}"/>
              </a:ext>
            </a:extLst>
          </p:cNvPr>
          <p:cNvSpPr txBox="1">
            <a:spLocks/>
          </p:cNvSpPr>
          <p:nvPr/>
        </p:nvSpPr>
        <p:spPr>
          <a:xfrm>
            <a:off x="1521268" y="861604"/>
            <a:ext cx="9503047" cy="338215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ct val="100000"/>
              </a:lnSpc>
              <a:spcBef>
                <a:spcPts val="100"/>
              </a:spcBef>
              <a:spcAft>
                <a:spcPts val="100"/>
              </a:spcAft>
            </a:pPr>
            <a:r>
              <a:rPr lang="fr-FR" sz="8000">
                <a:solidFill>
                  <a:schemeClr val="bg1"/>
                </a:solidFill>
                <a:latin typeface="Branding SemiBold" pitchFamily="2" charset="77"/>
              </a:rPr>
              <a:t>QUE FAIT </a:t>
            </a:r>
            <a:r>
              <a:rPr lang="fr-FR" sz="8000">
                <a:solidFill>
                  <a:srgbClr val="E9E642"/>
                </a:solidFill>
                <a:latin typeface="Branding Black" pitchFamily="2" charset="77"/>
              </a:rPr>
              <a:t>CANARDS ILLIMITÉS CANADA </a:t>
            </a:r>
            <a:r>
              <a:rPr lang="fr-FR" sz="8000">
                <a:solidFill>
                  <a:srgbClr val="E9E642"/>
                </a:solidFill>
                <a:latin typeface="Branding SemiBold" pitchFamily="2" charset="77"/>
              </a:rPr>
              <a:t>?</a:t>
            </a:r>
          </a:p>
        </p:txBody>
      </p:sp>
      <p:pic>
        <p:nvPicPr>
          <p:cNvPr id="5" name="Picture 4">
            <a:extLst>
              <a:ext uri="{FF2B5EF4-FFF2-40B4-BE49-F238E27FC236}">
                <a16:creationId xmlns:a16="http://schemas.microsoft.com/office/drawing/2014/main" id="{B3555502-4DD9-7242-A503-FAEDC57BCD5E}"/>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3315844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4F8D1C7-72ED-1747-97FF-5C60F4054384}"/>
              </a:ext>
            </a:extLst>
          </p:cNvPr>
          <p:cNvPicPr>
            <a:picLocks noChangeAspect="1"/>
          </p:cNvPicPr>
          <p:nvPr/>
        </p:nvPicPr>
        <p:blipFill>
          <a:blip r:embed="rId3"/>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BCE4BDC9-A25C-464B-B395-393B8CB8B3A1}"/>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Recherche</a:t>
            </a:r>
          </a:p>
        </p:txBody>
      </p:sp>
      <p:pic>
        <p:nvPicPr>
          <p:cNvPr id="5" name="Picture 4">
            <a:extLst>
              <a:ext uri="{FF2B5EF4-FFF2-40B4-BE49-F238E27FC236}">
                <a16:creationId xmlns:a16="http://schemas.microsoft.com/office/drawing/2014/main" id="{9183CCE0-48FE-644D-9048-C26DCC051C15}"/>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7" name="Title 1">
            <a:extLst>
              <a:ext uri="{FF2B5EF4-FFF2-40B4-BE49-F238E27FC236}">
                <a16:creationId xmlns:a16="http://schemas.microsoft.com/office/drawing/2014/main" id="{625614AF-C789-6F4A-81B7-E47F4820F0D8}"/>
              </a:ext>
            </a:extLst>
          </p:cNvPr>
          <p:cNvSpPr txBox="1">
            <a:spLocks/>
          </p:cNvSpPr>
          <p:nvPr/>
        </p:nvSpPr>
        <p:spPr>
          <a:xfrm>
            <a:off x="1065640" y="1458830"/>
            <a:ext cx="9250668" cy="240928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000">
                <a:solidFill>
                  <a:schemeClr val="bg1"/>
                </a:solidFill>
                <a:latin typeface="Branding SemiBoldItalic"/>
              </a:rPr>
              <a:t>Nos scientifiques constatent qu’il est préférable de  </a:t>
            </a:r>
            <a:r>
              <a:rPr lang="fr-FR" sz="3000">
                <a:solidFill>
                  <a:srgbClr val="E9E642"/>
                </a:solidFill>
                <a:latin typeface="Branding BlackItalic" pitchFamily="2" charset="77"/>
              </a:rPr>
              <a:t>conserver les milieux humides </a:t>
            </a:r>
            <a:r>
              <a:rPr lang="fr-FR" sz="3000">
                <a:solidFill>
                  <a:schemeClr val="bg1"/>
                </a:solidFill>
                <a:latin typeface="Branding SemiBoldItalic"/>
              </a:rPr>
              <a:t>existants que d’en aménager de nouveaux.</a:t>
            </a:r>
            <a:endParaRPr lang="fr-FR" sz="3000">
              <a:solidFill>
                <a:schemeClr val="bg1"/>
              </a:solidFill>
            </a:endParaRPr>
          </a:p>
        </p:txBody>
      </p:sp>
    </p:spTree>
    <p:extLst>
      <p:ext uri="{BB962C8B-B14F-4D97-AF65-F5344CB8AC3E}">
        <p14:creationId xmlns:p14="http://schemas.microsoft.com/office/powerpoint/2010/main" val="4045477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FFA512C-181F-8342-B89E-0524BEF476A7}"/>
              </a:ext>
            </a:extLst>
          </p:cNvPr>
          <p:cNvSpPr txBox="1">
            <a:spLocks/>
          </p:cNvSpPr>
          <p:nvPr/>
        </p:nvSpPr>
        <p:spPr>
          <a:xfrm>
            <a:off x="1065639" y="668435"/>
            <a:ext cx="9527817"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chemeClr val="bg1"/>
                </a:solidFill>
                <a:latin typeface="Branding Black" pitchFamily="2" charset="77"/>
              </a:rPr>
              <a:t>Recherche : </a:t>
            </a:r>
            <a:r>
              <a:rPr lang="fr-FR" sz="4000">
                <a:solidFill>
                  <a:srgbClr val="E9E642"/>
                </a:solidFill>
                <a:latin typeface="Branding Black" pitchFamily="2" charset="77"/>
              </a:rPr>
              <a:t>Modélisation des prédictions</a:t>
            </a:r>
          </a:p>
        </p:txBody>
      </p:sp>
      <p:pic>
        <p:nvPicPr>
          <p:cNvPr id="23" name="Picture 22">
            <a:extLst>
              <a:ext uri="{FF2B5EF4-FFF2-40B4-BE49-F238E27FC236}">
                <a16:creationId xmlns:a16="http://schemas.microsoft.com/office/drawing/2014/main" id="{AE24EE9F-27A6-6B42-9C04-E3B0DEE1C409}"/>
              </a:ext>
            </a:extLst>
          </p:cNvPr>
          <p:cNvPicPr>
            <a:picLocks noChangeAspect="1"/>
          </p:cNvPicPr>
          <p:nvPr/>
        </p:nvPicPr>
        <p:blipFill>
          <a:blip r:embed="rId3"/>
          <a:stretch>
            <a:fillRect/>
          </a:stretch>
        </p:blipFill>
        <p:spPr>
          <a:xfrm>
            <a:off x="0" y="1739900"/>
            <a:ext cx="12192000" cy="5118100"/>
          </a:xfrm>
          <a:prstGeom prst="rect">
            <a:avLst/>
          </a:prstGeom>
        </p:spPr>
      </p:pic>
      <p:pic>
        <p:nvPicPr>
          <p:cNvPr id="24" name="Picture 23">
            <a:extLst>
              <a:ext uri="{FF2B5EF4-FFF2-40B4-BE49-F238E27FC236}">
                <a16:creationId xmlns:a16="http://schemas.microsoft.com/office/drawing/2014/main" id="{B7F603BB-05DA-6946-88E3-C2FDA5B4AD57}"/>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0657289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36BAA8-9075-4A4F-8B13-891D2D6916FC}"/>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FA8369E7-C039-7F44-8F70-71C245B89AD1}"/>
              </a:ext>
            </a:extLst>
          </p:cNvPr>
          <p:cNvSpPr txBox="1">
            <a:spLocks/>
          </p:cNvSpPr>
          <p:nvPr/>
        </p:nvSpPr>
        <p:spPr>
          <a:xfrm>
            <a:off x="1065639" y="668435"/>
            <a:ext cx="4573161"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pitchFamily="2" charset="77"/>
              </a:rPr>
              <a:t>Réclamer des changements</a:t>
            </a:r>
          </a:p>
        </p:txBody>
      </p:sp>
      <p:pic>
        <p:nvPicPr>
          <p:cNvPr id="7" name="Picture 6">
            <a:extLst>
              <a:ext uri="{FF2B5EF4-FFF2-40B4-BE49-F238E27FC236}">
                <a16:creationId xmlns:a16="http://schemas.microsoft.com/office/drawing/2014/main" id="{B3C1CD3E-752E-374B-BEF3-73E27ABEB093}"/>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35140492-CE82-6348-B4AB-08C9EBDA7A23}"/>
              </a:ext>
            </a:extLst>
          </p:cNvPr>
          <p:cNvSpPr txBox="1">
            <a:spLocks/>
          </p:cNvSpPr>
          <p:nvPr/>
        </p:nvSpPr>
        <p:spPr>
          <a:xfrm>
            <a:off x="6966169" y="668435"/>
            <a:ext cx="4678670"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Travailler aux modifications à apporter aux politiques pour mieux protéger les milieux humides</a:t>
            </a:r>
          </a:p>
        </p:txBody>
      </p:sp>
    </p:spTree>
    <p:extLst>
      <p:ext uri="{BB962C8B-B14F-4D97-AF65-F5344CB8AC3E}">
        <p14:creationId xmlns:p14="http://schemas.microsoft.com/office/powerpoint/2010/main" val="32962966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2" name="Title 1">
            <a:extLst>
              <a:ext uri="{FF2B5EF4-FFF2-40B4-BE49-F238E27FC236}">
                <a16:creationId xmlns:a16="http://schemas.microsoft.com/office/drawing/2014/main" id="{50CC85AE-A55B-4CBB-968C-27023A57A0DF}"/>
              </a:ext>
            </a:extLst>
          </p:cNvPr>
          <p:cNvSpPr txBox="1">
            <a:spLocks/>
          </p:cNvSpPr>
          <p:nvPr/>
        </p:nvSpPr>
        <p:spPr>
          <a:xfrm>
            <a:off x="586153" y="4729399"/>
            <a:ext cx="5169877"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100" dirty="0">
                <a:solidFill>
                  <a:srgbClr val="E9E642"/>
                </a:solidFill>
                <a:latin typeface="Branding Black"/>
              </a:rPr>
              <a:t>Centres d’excellence des milieux humides</a:t>
            </a:r>
            <a:endParaRPr lang="fr-FR" sz="2100" dirty="0">
              <a:solidFill>
                <a:srgbClr val="E9E642"/>
              </a:solidFill>
              <a:cs typeface="Calibri"/>
            </a:endParaRPr>
          </a:p>
          <a:p>
            <a:endParaRPr lang="fr-FR" sz="600" dirty="0">
              <a:solidFill>
                <a:schemeClr val="bg1"/>
              </a:solidFill>
              <a:latin typeface="Branding Black"/>
              <a:cs typeface="Calibri"/>
            </a:endParaRPr>
          </a:p>
          <a:p>
            <a:r>
              <a:rPr lang="fr-FR" sz="2000" dirty="0">
                <a:solidFill>
                  <a:schemeClr val="bg1"/>
                </a:solidFill>
                <a:latin typeface="Branding SemiBoldItalic" pitchFamily="2" charset="77"/>
                <a:cs typeface="Calibri"/>
              </a:rPr>
              <a:t>Réseau d’écoles participant aux projets de conservations menés par les étudiants</a:t>
            </a:r>
          </a:p>
        </p:txBody>
      </p:sp>
      <p:sp>
        <p:nvSpPr>
          <p:cNvPr id="23" name="Title 1">
            <a:extLst>
              <a:ext uri="{FF2B5EF4-FFF2-40B4-BE49-F238E27FC236}">
                <a16:creationId xmlns:a16="http://schemas.microsoft.com/office/drawing/2014/main" id="{51506042-2550-44C6-BC84-D3DC02FF8291}"/>
              </a:ext>
            </a:extLst>
          </p:cNvPr>
          <p:cNvSpPr txBox="1">
            <a:spLocks/>
          </p:cNvSpPr>
          <p:nvPr/>
        </p:nvSpPr>
        <p:spPr>
          <a:xfrm>
            <a:off x="6248400" y="4709315"/>
            <a:ext cx="4958862"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100" dirty="0">
                <a:solidFill>
                  <a:srgbClr val="E9E642"/>
                </a:solidFill>
                <a:latin typeface="Branding Black"/>
              </a:rPr>
              <a:t>Activités dans les milieux humides</a:t>
            </a:r>
            <a:endParaRPr lang="fr-FR" sz="2100" dirty="0"/>
          </a:p>
          <a:p>
            <a:endParaRPr lang="fr-FR" sz="600" dirty="0">
              <a:solidFill>
                <a:schemeClr val="bg1"/>
              </a:solidFill>
              <a:latin typeface="Branding Black"/>
              <a:cs typeface="Calibri"/>
            </a:endParaRPr>
          </a:p>
          <a:p>
            <a:r>
              <a:rPr lang="fr-FR" sz="2000" dirty="0">
                <a:solidFill>
                  <a:schemeClr val="bg1"/>
                </a:solidFill>
                <a:latin typeface="Branding SemiBoldItalic" pitchFamily="2" charset="77"/>
                <a:cs typeface="Calibri"/>
              </a:rPr>
              <a:t>Ressources primées offertes aux enseignants et aux étudiants</a:t>
            </a:r>
          </a:p>
        </p:txBody>
      </p:sp>
      <p:sp>
        <p:nvSpPr>
          <p:cNvPr id="2" name="Title 1">
            <a:extLst>
              <a:ext uri="{FF2B5EF4-FFF2-40B4-BE49-F238E27FC236}">
                <a16:creationId xmlns:a16="http://schemas.microsoft.com/office/drawing/2014/main" id="{6636AD91-3C0D-4601-AF3D-6AD18F2ADCF3}"/>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Éducation</a:t>
            </a:r>
          </a:p>
        </p:txBody>
      </p:sp>
      <p:pic>
        <p:nvPicPr>
          <p:cNvPr id="7" name="Picture 6">
            <a:extLst>
              <a:ext uri="{FF2B5EF4-FFF2-40B4-BE49-F238E27FC236}">
                <a16:creationId xmlns:a16="http://schemas.microsoft.com/office/drawing/2014/main" id="{8FC99D76-EA80-3A47-9363-BA93ECAC05BD}"/>
              </a:ext>
            </a:extLst>
          </p:cNvPr>
          <p:cNvPicPr>
            <a:picLocks noChangeAspect="1"/>
          </p:cNvPicPr>
          <p:nvPr/>
        </p:nvPicPr>
        <p:blipFill>
          <a:blip r:embed="rId4"/>
          <a:stretch>
            <a:fillRect/>
          </a:stretch>
        </p:blipFill>
        <p:spPr>
          <a:xfrm>
            <a:off x="0" y="1382795"/>
            <a:ext cx="5943600" cy="3200400"/>
          </a:xfrm>
          <a:prstGeom prst="rect">
            <a:avLst/>
          </a:prstGeom>
        </p:spPr>
      </p:pic>
      <p:pic>
        <p:nvPicPr>
          <p:cNvPr id="9" name="Picture 8">
            <a:extLst>
              <a:ext uri="{FF2B5EF4-FFF2-40B4-BE49-F238E27FC236}">
                <a16:creationId xmlns:a16="http://schemas.microsoft.com/office/drawing/2014/main" id="{834B266E-3E81-FC4A-9D81-49CB77C482F5}"/>
              </a:ext>
            </a:extLst>
          </p:cNvPr>
          <p:cNvPicPr>
            <a:picLocks noChangeAspect="1"/>
          </p:cNvPicPr>
          <p:nvPr/>
        </p:nvPicPr>
        <p:blipFill>
          <a:blip r:embed="rId5"/>
          <a:stretch>
            <a:fillRect/>
          </a:stretch>
        </p:blipFill>
        <p:spPr>
          <a:xfrm>
            <a:off x="6248400" y="1382795"/>
            <a:ext cx="5943600" cy="3200400"/>
          </a:xfrm>
          <a:prstGeom prst="rect">
            <a:avLst/>
          </a:prstGeom>
        </p:spPr>
      </p:pic>
    </p:spTree>
    <p:extLst>
      <p:ext uri="{BB962C8B-B14F-4D97-AF65-F5344CB8AC3E}">
        <p14:creationId xmlns:p14="http://schemas.microsoft.com/office/powerpoint/2010/main" val="11194073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Title 1">
            <a:extLst>
              <a:ext uri="{FF2B5EF4-FFF2-40B4-BE49-F238E27FC236}">
                <a16:creationId xmlns:a16="http://schemas.microsoft.com/office/drawing/2014/main" id="{6636AD91-3C0D-4601-AF3D-6AD18F2ADCF3}"/>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Éducation</a:t>
            </a:r>
          </a:p>
        </p:txBody>
      </p:sp>
      <p:sp>
        <p:nvSpPr>
          <p:cNvPr id="8" name="Title 1">
            <a:extLst>
              <a:ext uri="{FF2B5EF4-FFF2-40B4-BE49-F238E27FC236}">
                <a16:creationId xmlns:a16="http://schemas.microsoft.com/office/drawing/2014/main" id="{E6832D99-CCC3-9C46-B6B5-26F7E325CFA0}"/>
              </a:ext>
            </a:extLst>
          </p:cNvPr>
          <p:cNvSpPr txBox="1">
            <a:spLocks/>
          </p:cNvSpPr>
          <p:nvPr/>
        </p:nvSpPr>
        <p:spPr>
          <a:xfrm>
            <a:off x="1065640" y="4709315"/>
            <a:ext cx="4839068"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500">
                <a:solidFill>
                  <a:srgbClr val="E9E642"/>
                </a:solidFill>
                <a:latin typeface="Branding Black"/>
              </a:rPr>
              <a:t>Centres d’interprétation de CIC</a:t>
            </a:r>
            <a:endParaRPr lang="fr-FR">
              <a:solidFill>
                <a:srgbClr val="E9E642"/>
              </a:solidFill>
              <a:cs typeface="Calibri"/>
            </a:endParaRPr>
          </a:p>
          <a:p>
            <a:endParaRPr lang="fr-FR" sz="600">
              <a:solidFill>
                <a:schemeClr val="bg1"/>
              </a:solidFill>
              <a:latin typeface="Branding Black"/>
              <a:cs typeface="Calibri"/>
            </a:endParaRPr>
          </a:p>
          <a:p>
            <a:r>
              <a:rPr lang="fr-FR" sz="1800">
                <a:solidFill>
                  <a:schemeClr val="bg1"/>
                </a:solidFill>
                <a:latin typeface="Branding SemiBoldItalic" pitchFamily="2" charset="77"/>
                <a:cs typeface="Calibri"/>
              </a:rPr>
              <a:t>Centres qui permettent à tous les groupes d’âge de découvrir les merveilles de la nature</a:t>
            </a:r>
            <a:endParaRPr lang="fr-FR" sz="1800">
              <a:solidFill>
                <a:schemeClr val="bg1"/>
              </a:solidFill>
              <a:latin typeface="Branding SemiBoldItalic" pitchFamily="2" charset="77"/>
            </a:endParaRPr>
          </a:p>
        </p:txBody>
      </p:sp>
      <p:sp>
        <p:nvSpPr>
          <p:cNvPr id="9" name="Title 1">
            <a:extLst>
              <a:ext uri="{FF2B5EF4-FFF2-40B4-BE49-F238E27FC236}">
                <a16:creationId xmlns:a16="http://schemas.microsoft.com/office/drawing/2014/main" id="{55D4C79B-22CE-6F46-8B5B-8D6470B99723}"/>
              </a:ext>
            </a:extLst>
          </p:cNvPr>
          <p:cNvSpPr txBox="1">
            <a:spLocks/>
          </p:cNvSpPr>
          <p:nvPr/>
        </p:nvSpPr>
        <p:spPr>
          <a:xfrm>
            <a:off x="6248400" y="4709315"/>
            <a:ext cx="4874646"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500">
                <a:solidFill>
                  <a:srgbClr val="E9E642"/>
                </a:solidFill>
                <a:latin typeface="Branding Black"/>
              </a:rPr>
              <a:t>Éducation en ligne</a:t>
            </a:r>
          </a:p>
          <a:p>
            <a:endParaRPr lang="fr-FR" sz="600">
              <a:solidFill>
                <a:schemeClr val="bg1"/>
              </a:solidFill>
              <a:latin typeface="Branding Black"/>
              <a:cs typeface="Calibri"/>
            </a:endParaRPr>
          </a:p>
          <a:p>
            <a:r>
              <a:rPr lang="fr-FR" sz="1800">
                <a:solidFill>
                  <a:schemeClr val="bg1"/>
                </a:solidFill>
                <a:latin typeface="Branding SemiBoldItalic" pitchFamily="2" charset="77"/>
                <a:cs typeface="Calibri"/>
              </a:rPr>
              <a:t>Excursions virtuelles dans lesquelles les étudiants découvrent les atouts exceptionnels des milieux humides</a:t>
            </a:r>
          </a:p>
        </p:txBody>
      </p:sp>
      <p:pic>
        <p:nvPicPr>
          <p:cNvPr id="7" name="Picture 6">
            <a:extLst>
              <a:ext uri="{FF2B5EF4-FFF2-40B4-BE49-F238E27FC236}">
                <a16:creationId xmlns:a16="http://schemas.microsoft.com/office/drawing/2014/main" id="{1C4499A6-5F56-B540-8816-35D474E2B3C2}"/>
              </a:ext>
            </a:extLst>
          </p:cNvPr>
          <p:cNvPicPr>
            <a:picLocks noChangeAspect="1"/>
          </p:cNvPicPr>
          <p:nvPr/>
        </p:nvPicPr>
        <p:blipFill>
          <a:blip r:embed="rId4"/>
          <a:stretch>
            <a:fillRect/>
          </a:stretch>
        </p:blipFill>
        <p:spPr>
          <a:xfrm>
            <a:off x="1" y="1382795"/>
            <a:ext cx="5943600" cy="3200400"/>
          </a:xfrm>
          <a:prstGeom prst="rect">
            <a:avLst/>
          </a:prstGeom>
        </p:spPr>
      </p:pic>
      <p:pic>
        <p:nvPicPr>
          <p:cNvPr id="13" name="Picture 12">
            <a:extLst>
              <a:ext uri="{FF2B5EF4-FFF2-40B4-BE49-F238E27FC236}">
                <a16:creationId xmlns:a16="http://schemas.microsoft.com/office/drawing/2014/main" id="{BED51F77-1241-A847-A255-FFF03B998BA7}"/>
              </a:ext>
            </a:extLst>
          </p:cNvPr>
          <p:cNvPicPr>
            <a:picLocks noChangeAspect="1"/>
          </p:cNvPicPr>
          <p:nvPr/>
        </p:nvPicPr>
        <p:blipFill>
          <a:blip r:embed="rId5"/>
          <a:stretch>
            <a:fillRect/>
          </a:stretch>
        </p:blipFill>
        <p:spPr>
          <a:xfrm>
            <a:off x="6248399" y="1382795"/>
            <a:ext cx="5943600" cy="3200400"/>
          </a:xfrm>
          <a:prstGeom prst="rect">
            <a:avLst/>
          </a:prstGeom>
        </p:spPr>
      </p:pic>
    </p:spTree>
    <p:extLst>
      <p:ext uri="{BB962C8B-B14F-4D97-AF65-F5344CB8AC3E}">
        <p14:creationId xmlns:p14="http://schemas.microsoft.com/office/powerpoint/2010/main" val="31310092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Title 1">
            <a:extLst>
              <a:ext uri="{FF2B5EF4-FFF2-40B4-BE49-F238E27FC236}">
                <a16:creationId xmlns:a16="http://schemas.microsoft.com/office/drawing/2014/main" id="{6636AD91-3C0D-4601-AF3D-6AD18F2ADCF3}"/>
              </a:ext>
            </a:extLst>
          </p:cNvPr>
          <p:cNvSpPr txBox="1">
            <a:spLocks/>
          </p:cNvSpPr>
          <p:nvPr/>
        </p:nvSpPr>
        <p:spPr>
          <a:xfrm>
            <a:off x="1102993" y="563847"/>
            <a:ext cx="999199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endParaRPr lang="en-CA" sz="4500">
              <a:solidFill>
                <a:srgbClr val="E9E642"/>
              </a:solidFill>
              <a:latin typeface="Branding Black"/>
              <a:cs typeface="Calibri"/>
            </a:endParaRPr>
          </a:p>
        </p:txBody>
      </p:sp>
      <p:sp>
        <p:nvSpPr>
          <p:cNvPr id="10" name="Title 1">
            <a:extLst>
              <a:ext uri="{FF2B5EF4-FFF2-40B4-BE49-F238E27FC236}">
                <a16:creationId xmlns:a16="http://schemas.microsoft.com/office/drawing/2014/main" id="{FE2D7005-5AC2-4597-AC76-97DF79821699}"/>
              </a:ext>
            </a:extLst>
          </p:cNvPr>
          <p:cNvSpPr txBox="1">
            <a:spLocks/>
          </p:cNvSpPr>
          <p:nvPr/>
        </p:nvSpPr>
        <p:spPr>
          <a:xfrm>
            <a:off x="1065640" y="668435"/>
            <a:ext cx="296964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chemeClr val="bg1"/>
                </a:solidFill>
                <a:latin typeface="Branding Black" pitchFamily="2" charset="77"/>
              </a:rPr>
              <a:t>Éducation</a:t>
            </a:r>
          </a:p>
        </p:txBody>
      </p:sp>
      <p:sp>
        <p:nvSpPr>
          <p:cNvPr id="7" name="Title 1">
            <a:extLst>
              <a:ext uri="{FF2B5EF4-FFF2-40B4-BE49-F238E27FC236}">
                <a16:creationId xmlns:a16="http://schemas.microsoft.com/office/drawing/2014/main" id="{5E308982-04A5-444F-BB26-624C9926A05E}"/>
              </a:ext>
            </a:extLst>
          </p:cNvPr>
          <p:cNvSpPr txBox="1">
            <a:spLocks/>
          </p:cNvSpPr>
          <p:nvPr/>
        </p:nvSpPr>
        <p:spPr>
          <a:xfrm>
            <a:off x="1065640" y="4709315"/>
            <a:ext cx="7699988"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500">
                <a:solidFill>
                  <a:srgbClr val="E9E642"/>
                </a:solidFill>
                <a:latin typeface="Branding Black"/>
              </a:rPr>
              <a:t>Programme Héros des milieux humides</a:t>
            </a:r>
            <a:endParaRPr lang="fr-FR">
              <a:solidFill>
                <a:srgbClr val="E9E642"/>
              </a:solidFill>
              <a:cs typeface="Calibri"/>
            </a:endParaRPr>
          </a:p>
          <a:p>
            <a:endParaRPr lang="fr-FR" sz="600">
              <a:solidFill>
                <a:schemeClr val="bg1"/>
              </a:solidFill>
              <a:latin typeface="Branding Black"/>
              <a:cs typeface="Calibri"/>
            </a:endParaRPr>
          </a:p>
          <a:p>
            <a:r>
              <a:rPr lang="fr-FR" sz="1800">
                <a:solidFill>
                  <a:schemeClr val="bg1"/>
                </a:solidFill>
                <a:latin typeface="Branding SemiBoldItalic" pitchFamily="2" charset="77"/>
                <a:cs typeface="Calibri"/>
              </a:rPr>
              <a:t>Rendre hommage aux jeunes chefs de file qui font œuvre utile pour nos milieux humides</a:t>
            </a:r>
            <a:endParaRPr lang="fr-FR" sz="1800">
              <a:solidFill>
                <a:schemeClr val="bg1"/>
              </a:solidFill>
              <a:latin typeface="Branding SemiBoldItalic" pitchFamily="2" charset="77"/>
            </a:endParaRPr>
          </a:p>
        </p:txBody>
      </p:sp>
      <p:pic>
        <p:nvPicPr>
          <p:cNvPr id="5" name="Picture 4">
            <a:extLst>
              <a:ext uri="{FF2B5EF4-FFF2-40B4-BE49-F238E27FC236}">
                <a16:creationId xmlns:a16="http://schemas.microsoft.com/office/drawing/2014/main" id="{C3923342-945D-884B-AEA3-ED1A1CD05D64}"/>
              </a:ext>
            </a:extLst>
          </p:cNvPr>
          <p:cNvPicPr>
            <a:picLocks noChangeAspect="1"/>
          </p:cNvPicPr>
          <p:nvPr/>
        </p:nvPicPr>
        <p:blipFill>
          <a:blip r:embed="rId4"/>
          <a:stretch>
            <a:fillRect/>
          </a:stretch>
        </p:blipFill>
        <p:spPr>
          <a:xfrm>
            <a:off x="0" y="1382795"/>
            <a:ext cx="12192000" cy="3200400"/>
          </a:xfrm>
          <a:prstGeom prst="rect">
            <a:avLst/>
          </a:prstGeom>
        </p:spPr>
      </p:pic>
    </p:spTree>
    <p:extLst>
      <p:ext uri="{BB962C8B-B14F-4D97-AF65-F5344CB8AC3E}">
        <p14:creationId xmlns:p14="http://schemas.microsoft.com/office/powerpoint/2010/main" val="4114655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70E1B0-B95C-4448-9ACD-B4712D158DCF}"/>
              </a:ext>
            </a:extLst>
          </p:cNvPr>
          <p:cNvPicPr>
            <a:picLocks noChangeAspect="1"/>
          </p:cNvPicPr>
          <p:nvPr>
            <p:custDataLst>
              <p:tags r:id="rId1"/>
            </p:custDataLst>
          </p:nvPr>
        </p:nvPicPr>
        <p:blipFill>
          <a:blip r:embed="rId5"/>
          <a:stretch>
            <a:fillRect/>
          </a:stretch>
        </p:blipFill>
        <p:spPr>
          <a:xfrm>
            <a:off x="9499467" y="5962918"/>
            <a:ext cx="1093989" cy="895082"/>
          </a:xfrm>
          <a:prstGeom prst="rect">
            <a:avLst/>
          </a:prstGeom>
        </p:spPr>
      </p:pic>
      <p:sp>
        <p:nvSpPr>
          <p:cNvPr id="6" name="Title 1">
            <a:extLst>
              <a:ext uri="{FF2B5EF4-FFF2-40B4-BE49-F238E27FC236}">
                <a16:creationId xmlns:a16="http://schemas.microsoft.com/office/drawing/2014/main" id="{BB6E768F-21AD-0B40-BB61-19A1A58A4218}"/>
              </a:ext>
            </a:extLst>
          </p:cNvPr>
          <p:cNvSpPr txBox="1">
            <a:spLocks/>
          </p:cNvSpPr>
          <p:nvPr>
            <p:custDataLst>
              <p:tags r:id="rId2"/>
            </p:custDataLst>
          </p:nvPr>
        </p:nvSpPr>
        <p:spPr>
          <a:xfrm>
            <a:off x="1574733" y="1333352"/>
            <a:ext cx="9018723" cy="284854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ts val="6000"/>
              </a:lnSpc>
              <a:spcBef>
                <a:spcPct val="0"/>
              </a:spcBef>
              <a:spcAft>
                <a:spcPts val="0"/>
              </a:spcAft>
              <a:buClrTx/>
              <a:buSzTx/>
              <a:buFontTx/>
              <a:buNone/>
              <a:tabLst/>
              <a:defRPr/>
            </a:pPr>
            <a:r>
              <a:rPr kumimoji="0" lang="en-CA" sz="5000" b="1" i="0" u="none" strike="noStrike" kern="1200" cap="none" spc="0" normalizeH="0" baseline="0" noProof="0">
                <a:ln>
                  <a:noFill/>
                </a:ln>
                <a:solidFill>
                  <a:srgbClr val="FFFFFF"/>
                </a:solidFill>
                <a:effectLst/>
                <a:uLnTx/>
                <a:uFillTx/>
                <a:latin typeface="Branding Black"/>
                <a:ea typeface="+mj-ea"/>
                <a:cs typeface="+mj-cs"/>
              </a:rPr>
              <a:t>NOUS SOMMES LA CAUSE DES CHANGEMENTS CLIMATIQUES </a:t>
            </a:r>
            <a:r>
              <a:rPr kumimoji="0" lang="en-CA" sz="5000" b="1" i="0" u="none" strike="noStrike" kern="1200" cap="none" spc="0" normalizeH="0" baseline="0" noProof="0">
                <a:ln>
                  <a:noFill/>
                </a:ln>
                <a:solidFill>
                  <a:srgbClr val="E9E642"/>
                </a:solidFill>
                <a:effectLst/>
                <a:uLnTx/>
                <a:uFillTx/>
                <a:latin typeface="Branding Black"/>
                <a:ea typeface="+mj-ea"/>
                <a:cs typeface="+mj-cs"/>
              </a:rPr>
              <a:t>MAIS NOUS SOMMES AUSSI    LA SOLUTION</a:t>
            </a:r>
            <a:endParaRPr kumimoji="0" lang="en-CA" sz="5000" b="1" i="0" u="none" strike="noStrike" kern="1200" cap="none" spc="0" normalizeH="0" baseline="0" noProof="0">
              <a:ln>
                <a:noFill/>
              </a:ln>
              <a:solidFill>
                <a:srgbClr val="FFFFFF"/>
              </a:solidFill>
              <a:effectLst/>
              <a:uLnTx/>
              <a:uFillTx/>
              <a:latin typeface="Branding Black"/>
              <a:ea typeface="+mj-ea"/>
              <a:cs typeface="+mj-cs"/>
            </a:endParaRPr>
          </a:p>
        </p:txBody>
      </p:sp>
    </p:spTree>
    <p:extLst>
      <p:ext uri="{BB962C8B-B14F-4D97-AF65-F5344CB8AC3E}">
        <p14:creationId xmlns:p14="http://schemas.microsoft.com/office/powerpoint/2010/main" val="24145533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70EBF7-9C1E-484D-B283-E7769D77CD55}"/>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7F642C46-97BF-C347-AC63-75BFA81F9A25}"/>
              </a:ext>
            </a:extLst>
          </p:cNvPr>
          <p:cNvSpPr txBox="1">
            <a:spLocks/>
          </p:cNvSpPr>
          <p:nvPr/>
        </p:nvSpPr>
        <p:spPr>
          <a:xfrm>
            <a:off x="1055129" y="787638"/>
            <a:ext cx="9993788" cy="415012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400"/>
              </a:lnSpc>
            </a:pPr>
            <a:r>
              <a:rPr lang="fr-FR" sz="5400" dirty="0">
                <a:solidFill>
                  <a:srgbClr val="E9E642"/>
                </a:solidFill>
                <a:latin typeface="Branding BlackItalic"/>
              </a:rPr>
              <a:t>On change de rythme!</a:t>
            </a:r>
            <a:endParaRPr lang="fr-FR" sz="5400" dirty="0">
              <a:solidFill>
                <a:srgbClr val="E9E642"/>
              </a:solidFill>
              <a:latin typeface="Branding BlackItalic" pitchFamily="2" charset="77"/>
            </a:endParaRPr>
          </a:p>
          <a:p>
            <a:pPr>
              <a:lnSpc>
                <a:spcPts val="5400"/>
              </a:lnSpc>
            </a:pPr>
            <a:r>
              <a:rPr lang="fr-FR" sz="5400" dirty="0">
                <a:solidFill>
                  <a:schemeClr val="bg1"/>
                </a:solidFill>
                <a:latin typeface="Branding SemiBoldItalic"/>
              </a:rPr>
              <a:t>Prenez une pause de 45-minutes pour faire l’exercice </a:t>
            </a:r>
            <a:r>
              <a:rPr lang="fr-FR" i="1" dirty="0">
                <a:solidFill>
                  <a:schemeClr val="bg1"/>
                </a:solidFill>
              </a:rPr>
              <a:t>«</a:t>
            </a:r>
            <a:r>
              <a:rPr lang="fr-FR" sz="5400" i="1" dirty="0">
                <a:solidFill>
                  <a:schemeClr val="bg1"/>
                </a:solidFill>
              </a:rPr>
              <a:t> Mon passe-temps, notre climat </a:t>
            </a:r>
            <a:r>
              <a:rPr lang="fr-FR" i="1" dirty="0">
                <a:solidFill>
                  <a:schemeClr val="bg1"/>
                </a:solidFill>
              </a:rPr>
              <a:t>».</a:t>
            </a:r>
            <a:br>
              <a:rPr lang="fr-FR" sz="5400" dirty="0">
                <a:latin typeface="Branding SemiBoldItalic" pitchFamily="2" charset="77"/>
              </a:rPr>
            </a:br>
            <a:endParaRPr lang="fr-FR" sz="5400" dirty="0">
              <a:solidFill>
                <a:schemeClr val="bg1"/>
              </a:solidFill>
              <a:latin typeface="Branding SemiBoldItalic" pitchFamily="2" charset="77"/>
            </a:endParaRPr>
          </a:p>
          <a:p>
            <a:pPr>
              <a:lnSpc>
                <a:spcPts val="5400"/>
              </a:lnSpc>
            </a:pPr>
            <a:r>
              <a:rPr lang="fr-FR" sz="3600" b="0" dirty="0">
                <a:solidFill>
                  <a:schemeClr val="bg1"/>
                </a:solidFill>
                <a:latin typeface="Branding SemiLightItalic"/>
              </a:rPr>
              <a:t>(Sinon, enchaînez avec la diapositive 54.)</a:t>
            </a:r>
          </a:p>
        </p:txBody>
      </p:sp>
    </p:spTree>
    <p:extLst>
      <p:ext uri="{BB962C8B-B14F-4D97-AF65-F5344CB8AC3E}">
        <p14:creationId xmlns:p14="http://schemas.microsoft.com/office/powerpoint/2010/main" val="3085348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2F42801-DC99-D745-8C10-4B2CAC4E6072}"/>
              </a:ext>
            </a:extLst>
          </p:cNvPr>
          <p:cNvPicPr>
            <a:picLocks noChangeAspect="1"/>
          </p:cNvPicPr>
          <p:nvPr/>
        </p:nvPicPr>
        <p:blipFill>
          <a:blip r:embed="rId3"/>
          <a:stretch>
            <a:fillRect/>
          </a:stretch>
        </p:blipFill>
        <p:spPr>
          <a:xfrm>
            <a:off x="0" y="468923"/>
            <a:ext cx="12192000" cy="6858000"/>
          </a:xfrm>
          <a:prstGeom prst="rect">
            <a:avLst/>
          </a:prstGeom>
        </p:spPr>
      </p:pic>
      <p:pic>
        <p:nvPicPr>
          <p:cNvPr id="5" name="Picture 4">
            <a:extLst>
              <a:ext uri="{FF2B5EF4-FFF2-40B4-BE49-F238E27FC236}">
                <a16:creationId xmlns:a16="http://schemas.microsoft.com/office/drawing/2014/main" id="{6DE4C712-FD18-5D4A-8389-2CFB4564F314}"/>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A0175601-D23D-554B-8498-2C5EE77B73F6}"/>
              </a:ext>
            </a:extLst>
          </p:cNvPr>
          <p:cNvSpPr txBox="1">
            <a:spLocks/>
          </p:cNvSpPr>
          <p:nvPr/>
        </p:nvSpPr>
        <p:spPr>
          <a:xfrm>
            <a:off x="1055129" y="787639"/>
            <a:ext cx="9993788" cy="166127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400"/>
              </a:lnSpc>
            </a:pPr>
            <a:r>
              <a:rPr lang="fr-FR" sz="5300">
                <a:solidFill>
                  <a:schemeClr val="bg1"/>
                </a:solidFill>
                <a:latin typeface="Branding BlackItalic"/>
              </a:rPr>
              <a:t>Faites la connaissance de cinq adolescents d’un océan à l’autre</a:t>
            </a:r>
            <a:endParaRPr lang="fr-FR" sz="5300">
              <a:solidFill>
                <a:schemeClr val="bg1"/>
              </a:solidFill>
              <a:latin typeface="Branding BlackItalic" pitchFamily="2" charset="77"/>
            </a:endParaRPr>
          </a:p>
        </p:txBody>
      </p:sp>
    </p:spTree>
    <p:extLst>
      <p:ext uri="{BB962C8B-B14F-4D97-AF65-F5344CB8AC3E}">
        <p14:creationId xmlns:p14="http://schemas.microsoft.com/office/powerpoint/2010/main" val="13210565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9AF037-B49A-7C4C-B8FA-87124E7BE81B}"/>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4" name="Title 1">
            <a:extLst>
              <a:ext uri="{FF2B5EF4-FFF2-40B4-BE49-F238E27FC236}">
                <a16:creationId xmlns:a16="http://schemas.microsoft.com/office/drawing/2014/main" id="{E98538AE-F314-8042-9AD4-4EE9622B378A}"/>
              </a:ext>
            </a:extLst>
          </p:cNvPr>
          <p:cNvSpPr txBox="1">
            <a:spLocks/>
          </p:cNvSpPr>
          <p:nvPr/>
        </p:nvSpPr>
        <p:spPr>
          <a:xfrm>
            <a:off x="1055129" y="787639"/>
            <a:ext cx="9993788" cy="166127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5400"/>
              </a:lnSpc>
            </a:pPr>
            <a:r>
              <a:rPr lang="fr-FR" sz="5400">
                <a:solidFill>
                  <a:schemeClr val="bg1"/>
                </a:solidFill>
                <a:latin typeface="Branding BlackItalic" pitchFamily="2" charset="77"/>
              </a:rPr>
              <a:t>Quelles sont vos </a:t>
            </a:r>
            <a:r>
              <a:rPr lang="fr-FR" sz="5400">
                <a:solidFill>
                  <a:srgbClr val="E9E642"/>
                </a:solidFill>
                <a:latin typeface="Branding BlackItalic" pitchFamily="2" charset="77"/>
              </a:rPr>
              <a:t>activités préférées ?</a:t>
            </a:r>
          </a:p>
        </p:txBody>
      </p:sp>
    </p:spTree>
    <p:extLst>
      <p:ext uri="{BB962C8B-B14F-4D97-AF65-F5344CB8AC3E}">
        <p14:creationId xmlns:p14="http://schemas.microsoft.com/office/powerpoint/2010/main" val="1951797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643C601-CB88-9946-B919-DAABDDDC9B0D}"/>
              </a:ext>
            </a:extLst>
          </p:cNvPr>
          <p:cNvSpPr txBox="1">
            <a:spLocks/>
          </p:cNvSpPr>
          <p:nvPr/>
        </p:nvSpPr>
        <p:spPr>
          <a:xfrm>
            <a:off x="1299887" y="861604"/>
            <a:ext cx="10298555"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fr-FR" sz="7000">
                <a:solidFill>
                  <a:schemeClr val="bg1"/>
                </a:solidFill>
                <a:latin typeface="Branding SemiBold" pitchFamily="2" charset="77"/>
              </a:rPr>
              <a:t>VOICI TOUS LES BIENFAITS QUE NOUS RÉCOLTERONS SI NOUS </a:t>
            </a:r>
            <a:r>
              <a:rPr lang="fr-FR" sz="7000">
                <a:solidFill>
                  <a:srgbClr val="E9E642"/>
                </a:solidFill>
                <a:latin typeface="Branding SemiBold" pitchFamily="2" charset="77"/>
              </a:rPr>
              <a:t>LUTTONS CONTRE LA CRISE CLIMATIQUE</a:t>
            </a:r>
            <a:endParaRPr lang="fr-FR" sz="7000">
              <a:solidFill>
                <a:srgbClr val="E9E642"/>
              </a:solidFill>
              <a:latin typeface="Branding Black" pitchFamily="2" charset="77"/>
            </a:endParaRPr>
          </a:p>
        </p:txBody>
      </p:sp>
      <p:pic>
        <p:nvPicPr>
          <p:cNvPr id="4" name="Picture 3">
            <a:extLst>
              <a:ext uri="{FF2B5EF4-FFF2-40B4-BE49-F238E27FC236}">
                <a16:creationId xmlns:a16="http://schemas.microsoft.com/office/drawing/2014/main" id="{C03B79DA-B251-5149-9A89-1FD3CCC890FE}"/>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5944582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6220C0F-556C-FB4B-85BF-19DAA2A8C068}"/>
              </a:ext>
            </a:extLst>
          </p:cNvPr>
          <p:cNvSpPr txBox="1">
            <a:spLocks/>
          </p:cNvSpPr>
          <p:nvPr/>
        </p:nvSpPr>
        <p:spPr>
          <a:xfrm>
            <a:off x="1299887" y="861605"/>
            <a:ext cx="10298555" cy="186171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L’AVENIR N’EST  </a:t>
            </a:r>
            <a:br>
              <a:rPr lang="en-CA" sz="8000">
                <a:solidFill>
                  <a:schemeClr val="bg1"/>
                </a:solidFill>
                <a:latin typeface="Branding SemiBold" pitchFamily="2" charset="77"/>
              </a:rPr>
            </a:br>
            <a:r>
              <a:rPr lang="en-CA" sz="8000">
                <a:solidFill>
                  <a:srgbClr val="E9E642"/>
                </a:solidFill>
                <a:latin typeface="Branding Black" pitchFamily="2" charset="77"/>
              </a:rPr>
              <a:t>PAS ENCORE ÉCRIT</a:t>
            </a:r>
          </a:p>
        </p:txBody>
      </p:sp>
      <p:sp>
        <p:nvSpPr>
          <p:cNvPr id="7" name="Title 1">
            <a:extLst>
              <a:ext uri="{FF2B5EF4-FFF2-40B4-BE49-F238E27FC236}">
                <a16:creationId xmlns:a16="http://schemas.microsoft.com/office/drawing/2014/main" id="{4C9FA9C1-D2EB-6B49-BC51-88D1334EB567}"/>
              </a:ext>
            </a:extLst>
          </p:cNvPr>
          <p:cNvSpPr txBox="1">
            <a:spLocks/>
          </p:cNvSpPr>
          <p:nvPr/>
        </p:nvSpPr>
        <p:spPr>
          <a:xfrm>
            <a:off x="1299887" y="2938601"/>
            <a:ext cx="7009226"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Oui, notre avenir sera différent. Or, il nous appartient de décider de quoi il aura l’air. Vous pouvez choisir un parcours différent ! </a:t>
            </a:r>
          </a:p>
          <a:p>
            <a:endParaRPr lang="en-CA" sz="2800">
              <a:solidFill>
                <a:schemeClr val="bg1"/>
              </a:solidFill>
              <a:latin typeface="Branding SemiBoldItalic" pitchFamily="2" charset="77"/>
            </a:endParaRPr>
          </a:p>
        </p:txBody>
      </p:sp>
      <p:pic>
        <p:nvPicPr>
          <p:cNvPr id="8" name="Picture 7">
            <a:extLst>
              <a:ext uri="{FF2B5EF4-FFF2-40B4-BE49-F238E27FC236}">
                <a16:creationId xmlns:a16="http://schemas.microsoft.com/office/drawing/2014/main" id="{31BD988B-7B65-FE43-96B1-20F040631ADD}"/>
              </a:ext>
            </a:extLst>
          </p:cNvPr>
          <p:cNvPicPr>
            <a:picLocks noChangeAspect="1"/>
          </p:cNvPicPr>
          <p:nvPr/>
        </p:nvPicPr>
        <p:blipFill>
          <a:blip r:embed="rId3"/>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40846238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B322534-F3C7-764D-9302-9DD1E545A365}"/>
              </a:ext>
            </a:extLst>
          </p:cNvPr>
          <p:cNvSpPr txBox="1">
            <a:spLocks/>
          </p:cNvSpPr>
          <p:nvPr/>
        </p:nvSpPr>
        <p:spPr>
          <a:xfrm>
            <a:off x="1299887" y="861604"/>
            <a:ext cx="8708817" cy="290532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fr-FR" sz="8000">
                <a:solidFill>
                  <a:schemeClr val="bg1"/>
                </a:solidFill>
                <a:latin typeface="Branding SemiBold" pitchFamily="2" charset="77"/>
              </a:rPr>
              <a:t>CHANGER DE COMPORTEMENT</a:t>
            </a:r>
            <a:r>
              <a:rPr lang="fr-FR" sz="8000">
                <a:solidFill>
                  <a:srgbClr val="E9E642"/>
                </a:solidFill>
                <a:latin typeface="Branding Black" pitchFamily="2" charset="77"/>
              </a:rPr>
              <a:t> POUR UN AVENIR PLUS VERT</a:t>
            </a:r>
          </a:p>
        </p:txBody>
      </p:sp>
      <p:sp>
        <p:nvSpPr>
          <p:cNvPr id="5" name="Title 1">
            <a:extLst>
              <a:ext uri="{FF2B5EF4-FFF2-40B4-BE49-F238E27FC236}">
                <a16:creationId xmlns:a16="http://schemas.microsoft.com/office/drawing/2014/main" id="{B9E7EA6F-CA1C-6846-8CAE-DCB13CB7FDA1}"/>
              </a:ext>
            </a:extLst>
          </p:cNvPr>
          <p:cNvSpPr txBox="1">
            <a:spLocks/>
          </p:cNvSpPr>
          <p:nvPr/>
        </p:nvSpPr>
        <p:spPr>
          <a:xfrm>
            <a:off x="1299887" y="4560812"/>
            <a:ext cx="9315104" cy="143558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À l’échelle personnelle comme à l’échelle sociétale, les collectivités, les villes, les provinces et les pays doivent changer de comportements.</a:t>
            </a:r>
          </a:p>
        </p:txBody>
      </p:sp>
      <p:pic>
        <p:nvPicPr>
          <p:cNvPr id="6" name="Picture 5">
            <a:extLst>
              <a:ext uri="{FF2B5EF4-FFF2-40B4-BE49-F238E27FC236}">
                <a16:creationId xmlns:a16="http://schemas.microsoft.com/office/drawing/2014/main" id="{50BA0676-27C5-1C46-969B-75235DB75AB5}"/>
              </a:ext>
            </a:extLst>
          </p:cNvPr>
          <p:cNvPicPr>
            <a:picLocks noChangeAspect="1"/>
          </p:cNvPicPr>
          <p:nvPr/>
        </p:nvPicPr>
        <p:blipFill>
          <a:blip r:embed="rId2"/>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0297475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34A2354-FF7C-3B40-84B3-2D7A2ECC6491}"/>
              </a:ext>
            </a:extLst>
          </p:cNvPr>
          <p:cNvSpPr txBox="1">
            <a:spLocks/>
          </p:cNvSpPr>
          <p:nvPr>
            <p:custDataLst>
              <p:tags r:id="rId1"/>
            </p:custDataLst>
          </p:nvPr>
        </p:nvSpPr>
        <p:spPr>
          <a:xfrm>
            <a:off x="1065639" y="753246"/>
            <a:ext cx="999378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4000" b="1" i="0" u="none" strike="noStrike" kern="1200" cap="none" spc="0" normalizeH="0" baseline="0" noProof="0">
                <a:ln>
                  <a:noFill/>
                </a:ln>
                <a:solidFill>
                  <a:srgbClr val="E9E642"/>
                </a:solidFill>
                <a:effectLst/>
                <a:uLnTx/>
                <a:uFillTx/>
                <a:latin typeface="Branding Black" pitchFamily="2" charset="77"/>
                <a:ea typeface="+mj-ea"/>
                <a:cs typeface="+mj-cs"/>
              </a:rPr>
              <a:t>Pourquoi le changement est-il difficile ?</a:t>
            </a:r>
          </a:p>
        </p:txBody>
      </p:sp>
      <p:sp>
        <p:nvSpPr>
          <p:cNvPr id="5" name="Title 1">
            <a:extLst>
              <a:ext uri="{FF2B5EF4-FFF2-40B4-BE49-F238E27FC236}">
                <a16:creationId xmlns:a16="http://schemas.microsoft.com/office/drawing/2014/main" id="{847BFFF5-7818-0E4B-A9C9-4A4B9CC3DD0F}"/>
              </a:ext>
            </a:extLst>
          </p:cNvPr>
          <p:cNvSpPr txBox="1">
            <a:spLocks/>
          </p:cNvSpPr>
          <p:nvPr>
            <p:custDataLst>
              <p:tags r:id="rId2"/>
            </p:custDataLst>
          </p:nvPr>
        </p:nvSpPr>
        <p:spPr>
          <a:xfrm>
            <a:off x="1065638" y="1709257"/>
            <a:ext cx="8956903" cy="41548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457200" marR="0" lvl="0" indent="-457200" algn="l" defTabSz="914400" rtl="0" eaLnBrk="1" fontAlgn="auto" latinLnBrk="0" hangingPunct="1">
              <a:lnSpc>
                <a:spcPct val="90000"/>
              </a:lnSpc>
              <a:spcBef>
                <a:spcPct val="0"/>
              </a:spcBef>
              <a:spcAft>
                <a:spcPts val="2000"/>
              </a:spcAft>
              <a:buClr>
                <a:srgbClr val="E9E642"/>
              </a:buClr>
              <a:buSzTx/>
              <a:buFont typeface="Wingdings" pitchFamily="2" charset="2"/>
              <a:buChar char="Ø"/>
              <a:tabLst/>
              <a:defRPr/>
            </a:pPr>
            <a:r>
              <a:rPr kumimoji="0" lang="fr-FR" sz="2800" b="1" i="0" u="none" strike="noStrike" kern="1200" cap="none" spc="0" normalizeH="0" baseline="0" noProof="0">
                <a:ln>
                  <a:noFill/>
                </a:ln>
                <a:solidFill>
                  <a:srgbClr val="FFFFFF"/>
                </a:solidFill>
                <a:effectLst/>
                <a:uLnTx/>
                <a:uFillTx/>
                <a:latin typeface="Branding SemiBoldItalic" pitchFamily="2" charset="77"/>
                <a:ea typeface="+mj-ea"/>
                <a:cs typeface="+mj-cs"/>
              </a:rPr>
              <a:t>La peur de perdre : nous avons plus peur de perdre ce que nous avons que ce que nous pouvons gagner</a:t>
            </a:r>
          </a:p>
          <a:p>
            <a:pPr marL="457200" marR="0" lvl="0" indent="-457200" algn="l" defTabSz="914400" rtl="0" eaLnBrk="1" fontAlgn="auto" latinLnBrk="0" hangingPunct="1">
              <a:lnSpc>
                <a:spcPct val="90000"/>
              </a:lnSpc>
              <a:spcBef>
                <a:spcPct val="0"/>
              </a:spcBef>
              <a:spcAft>
                <a:spcPts val="2000"/>
              </a:spcAft>
              <a:buClr>
                <a:srgbClr val="E9E642"/>
              </a:buClr>
              <a:buSzTx/>
              <a:buFont typeface="Wingdings" pitchFamily="2" charset="2"/>
              <a:buChar char="Ø"/>
              <a:tabLst/>
              <a:defRPr/>
            </a:pPr>
            <a:r>
              <a:rPr kumimoji="0" lang="fr-FR" sz="2800" b="1" i="0" u="none" strike="noStrike" kern="1200" cap="none" spc="0" normalizeH="0" baseline="0" noProof="0">
                <a:ln>
                  <a:noFill/>
                </a:ln>
                <a:solidFill>
                  <a:srgbClr val="FFFFFF"/>
                </a:solidFill>
                <a:effectLst/>
                <a:uLnTx/>
                <a:uFillTx/>
                <a:latin typeface="Branding SemiBoldItalic" pitchFamily="2" charset="77"/>
                <a:ea typeface="+mj-ea"/>
                <a:cs typeface="+mj-cs"/>
              </a:rPr>
              <a:t>Sachant que ça les actions à prendre seront difficiles</a:t>
            </a:r>
          </a:p>
          <a:p>
            <a:pPr marL="457200" marR="0" lvl="0" indent="-457200" algn="l" defTabSz="914400" rtl="0" eaLnBrk="1" fontAlgn="auto" latinLnBrk="0" hangingPunct="1">
              <a:lnSpc>
                <a:spcPct val="90000"/>
              </a:lnSpc>
              <a:spcBef>
                <a:spcPct val="0"/>
              </a:spcBef>
              <a:spcAft>
                <a:spcPts val="2000"/>
              </a:spcAft>
              <a:buClr>
                <a:srgbClr val="E9E642"/>
              </a:buClr>
              <a:buSzTx/>
              <a:buFont typeface="Wingdings" pitchFamily="2" charset="2"/>
              <a:buChar char="Ø"/>
              <a:tabLst/>
              <a:defRPr/>
            </a:pPr>
            <a:r>
              <a:rPr kumimoji="0" lang="fr-FR" sz="2800" b="1" i="0" u="none" strike="noStrike" kern="1200" cap="none" spc="0" normalizeH="0" baseline="0" noProof="0">
                <a:ln>
                  <a:noFill/>
                </a:ln>
                <a:solidFill>
                  <a:srgbClr val="FFFFFF"/>
                </a:solidFill>
                <a:effectLst/>
                <a:uLnTx/>
                <a:uFillTx/>
                <a:latin typeface="Branding SemiBoldItalic" pitchFamily="2" charset="77"/>
                <a:ea typeface="+mj-ea"/>
                <a:cs typeface="+mj-cs"/>
              </a:rPr>
              <a:t>C’est frustrant à cause de l’incertitude qui règne</a:t>
            </a:r>
          </a:p>
          <a:p>
            <a:pPr marL="457200" marR="0" lvl="0" indent="-457200" algn="l" defTabSz="914400" rtl="0" eaLnBrk="1" fontAlgn="auto" latinLnBrk="0" hangingPunct="1">
              <a:lnSpc>
                <a:spcPct val="90000"/>
              </a:lnSpc>
              <a:spcBef>
                <a:spcPct val="0"/>
              </a:spcBef>
              <a:spcAft>
                <a:spcPts val="2000"/>
              </a:spcAft>
              <a:buClr>
                <a:srgbClr val="E9E642"/>
              </a:buClr>
              <a:buSzTx/>
              <a:buFont typeface="Wingdings" pitchFamily="2" charset="2"/>
              <a:buChar char="Ø"/>
              <a:tabLst/>
              <a:defRPr/>
            </a:pPr>
            <a:r>
              <a:rPr kumimoji="0" lang="fr-FR" sz="2800" b="1" i="0" u="none" strike="noStrike" kern="1200" cap="none" spc="0" normalizeH="0" baseline="0" noProof="0">
                <a:ln>
                  <a:noFill/>
                </a:ln>
                <a:solidFill>
                  <a:srgbClr val="FFFFFF"/>
                </a:solidFill>
                <a:effectLst/>
                <a:uLnTx/>
                <a:uFillTx/>
                <a:latin typeface="Branding SemiBoldItalic" pitchFamily="2" charset="77"/>
                <a:ea typeface="+mj-ea"/>
                <a:cs typeface="+mj-cs"/>
              </a:rPr>
              <a:t>On pense tout ou rien, ce qui est contreproductif pour atteindre notre objectif. Créer du changement c’est graduel et comporte des obstacles, ce qui est normal !</a:t>
            </a:r>
          </a:p>
        </p:txBody>
      </p:sp>
      <p:pic>
        <p:nvPicPr>
          <p:cNvPr id="6" name="Picture 5">
            <a:extLst>
              <a:ext uri="{FF2B5EF4-FFF2-40B4-BE49-F238E27FC236}">
                <a16:creationId xmlns:a16="http://schemas.microsoft.com/office/drawing/2014/main" id="{50861CD0-BB01-A549-A0CC-88B7F78AF733}"/>
              </a:ext>
            </a:extLst>
          </p:cNvPr>
          <p:cNvPicPr>
            <a:picLocks noChangeAspect="1"/>
          </p:cNvPicPr>
          <p:nvPr>
            <p:custDataLst>
              <p:tags r:id="rId3"/>
            </p:custDataLst>
          </p:nvPr>
        </p:nvPicPr>
        <p:blipFill>
          <a:blip r:embed="rId6"/>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38734368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455087C-3C51-CD43-BD08-EFD5AE075412}"/>
              </a:ext>
            </a:extLst>
          </p:cNvPr>
          <p:cNvSpPr txBox="1">
            <a:spLocks/>
          </p:cNvSpPr>
          <p:nvPr>
            <p:custDataLst>
              <p:tags r:id="rId1"/>
            </p:custDataLst>
          </p:nvPr>
        </p:nvSpPr>
        <p:spPr>
          <a:xfrm>
            <a:off x="1299887" y="861604"/>
            <a:ext cx="10298555" cy="510131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0" marR="0" lvl="0" indent="0" algn="l" defTabSz="914400" rtl="0" eaLnBrk="1" fontAlgn="auto" latinLnBrk="0" hangingPunct="1">
              <a:lnSpc>
                <a:spcPts val="7200"/>
              </a:lnSpc>
              <a:spcBef>
                <a:spcPct val="0"/>
              </a:spcBef>
              <a:spcAft>
                <a:spcPts val="0"/>
              </a:spcAft>
              <a:buClrTx/>
              <a:buSzTx/>
              <a:buFontTx/>
              <a:buNone/>
              <a:tabLst/>
              <a:defRPr/>
            </a:pPr>
            <a:r>
              <a:rPr kumimoji="0" lang="fr-FR" sz="8000" b="1" i="0" u="none" strike="noStrike" kern="1200" cap="none" spc="0" normalizeH="0" baseline="0" noProof="0">
                <a:ln>
                  <a:noFill/>
                </a:ln>
                <a:solidFill>
                  <a:srgbClr val="FFFFFF"/>
                </a:solidFill>
                <a:effectLst/>
                <a:uLnTx/>
                <a:uFillTx/>
                <a:latin typeface="Branding SemiBold"/>
                <a:ea typeface="+mj-ea"/>
                <a:cs typeface="+mj-cs"/>
              </a:rPr>
              <a:t>RAPPELEZ-VOUS: </a:t>
            </a:r>
            <a:br>
              <a:rPr kumimoji="0" lang="fr-FR" sz="8000" b="1" i="0" u="none" strike="noStrike" kern="1200" cap="none" spc="0" normalizeH="0" baseline="0" noProof="0">
                <a:ln>
                  <a:noFill/>
                </a:ln>
                <a:solidFill>
                  <a:srgbClr val="007A61"/>
                </a:solidFill>
                <a:effectLst/>
                <a:uLnTx/>
                <a:uFillTx/>
                <a:latin typeface="Branding SemiBold" pitchFamily="2" charset="77"/>
                <a:ea typeface="+mj-ea"/>
                <a:cs typeface="+mj-cs"/>
              </a:rPr>
            </a:br>
            <a:r>
              <a:rPr kumimoji="0" lang="fr-FR" sz="8000" b="1" i="0" u="none" strike="noStrike" kern="1200" cap="none" spc="0" normalizeH="0" baseline="0" noProof="0">
                <a:ln>
                  <a:noFill/>
                </a:ln>
                <a:solidFill>
                  <a:srgbClr val="E9E642"/>
                </a:solidFill>
                <a:effectLst/>
                <a:uLnTx/>
                <a:uFillTx/>
                <a:latin typeface="Branding Black"/>
                <a:ea typeface="+mj-ea"/>
                <a:cs typeface="+mj-cs"/>
              </a:rPr>
              <a:t>LE CHANGEMENT </a:t>
            </a:r>
          </a:p>
          <a:p>
            <a:pPr marL="0" marR="0" lvl="0" indent="0" algn="l" defTabSz="914400" rtl="0" eaLnBrk="1" fontAlgn="auto" latinLnBrk="0" hangingPunct="1">
              <a:lnSpc>
                <a:spcPts val="7200"/>
              </a:lnSpc>
              <a:spcBef>
                <a:spcPct val="0"/>
              </a:spcBef>
              <a:spcAft>
                <a:spcPts val="0"/>
              </a:spcAft>
              <a:buClrTx/>
              <a:buSzTx/>
              <a:buFontTx/>
              <a:buNone/>
              <a:tabLst/>
              <a:defRPr/>
            </a:pPr>
            <a:r>
              <a:rPr kumimoji="0" lang="fr-FR" sz="8000" b="1" i="0" u="none" strike="noStrike" kern="1200" cap="none" spc="0" normalizeH="0" baseline="0" noProof="0">
                <a:ln>
                  <a:noFill/>
                </a:ln>
                <a:solidFill>
                  <a:srgbClr val="E9E642"/>
                </a:solidFill>
                <a:effectLst/>
                <a:uLnTx/>
                <a:uFillTx/>
                <a:latin typeface="Branding Black"/>
                <a:ea typeface="+mj-ea"/>
                <a:cs typeface="+mj-cs"/>
              </a:rPr>
              <a:t>SE PRODUIT </a:t>
            </a:r>
          </a:p>
          <a:p>
            <a:pPr marL="0" marR="0" lvl="0" indent="0" algn="l" defTabSz="914400" rtl="0" eaLnBrk="1" fontAlgn="auto" latinLnBrk="0" hangingPunct="1">
              <a:lnSpc>
                <a:spcPts val="9600"/>
              </a:lnSpc>
              <a:spcBef>
                <a:spcPct val="0"/>
              </a:spcBef>
              <a:spcAft>
                <a:spcPts val="0"/>
              </a:spcAft>
              <a:buClrTx/>
              <a:buSzTx/>
              <a:buFontTx/>
              <a:buNone/>
              <a:tabLst/>
              <a:defRPr/>
            </a:pPr>
            <a:r>
              <a:rPr kumimoji="0" lang="fr-FR" sz="4000" b="1" i="0" u="none" strike="noStrike" kern="1200" cap="none" spc="0" normalizeH="0" baseline="0" noProof="0">
                <a:ln>
                  <a:noFill/>
                </a:ln>
                <a:solidFill>
                  <a:srgbClr val="FFFFFF"/>
                </a:solidFill>
                <a:effectLst/>
                <a:uLnTx/>
                <a:uFillTx/>
                <a:latin typeface="Branding BlackItalic" pitchFamily="2" charset="77"/>
                <a:ea typeface="+mj-ea"/>
                <a:cs typeface="+mj-cs"/>
              </a:rPr>
              <a:t>...et les jeunes en font partie!</a:t>
            </a:r>
          </a:p>
        </p:txBody>
      </p:sp>
      <p:pic>
        <p:nvPicPr>
          <p:cNvPr id="4" name="Picture 3">
            <a:extLst>
              <a:ext uri="{FF2B5EF4-FFF2-40B4-BE49-F238E27FC236}">
                <a16:creationId xmlns:a16="http://schemas.microsoft.com/office/drawing/2014/main" id="{2917ACCA-C71C-4940-BAAF-1454DBA2C619}"/>
              </a:ext>
            </a:extLst>
          </p:cNvPr>
          <p:cNvPicPr>
            <a:picLocks noChangeAspect="1"/>
          </p:cNvPicPr>
          <p:nvPr>
            <p:custDataLst>
              <p:tags r:id="rId2"/>
            </p:custDataLst>
          </p:nvPr>
        </p:nvPicPr>
        <p:blipFill>
          <a:blip r:embed="rId5"/>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9943646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137C74A-DDD0-A046-80EF-A9F3549B3A09}"/>
              </a:ext>
            </a:extLst>
          </p:cNvPr>
          <p:cNvSpPr txBox="1">
            <a:spLocks/>
          </p:cNvSpPr>
          <p:nvPr/>
        </p:nvSpPr>
        <p:spPr>
          <a:xfrm>
            <a:off x="1065639" y="451306"/>
            <a:ext cx="9993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SemiBold" pitchFamily="2" charset="77"/>
              </a:rPr>
              <a:t>Exemple: </a:t>
            </a:r>
            <a:r>
              <a:rPr lang="fr-FR" sz="4000">
                <a:solidFill>
                  <a:schemeClr val="bg1"/>
                </a:solidFill>
                <a:latin typeface="Branding Black" pitchFamily="2" charset="77"/>
              </a:rPr>
              <a:t>Le Printemps érable (2012) – Les étudiants du Québec manifestent contre la hausse des droits de scolarité</a:t>
            </a:r>
          </a:p>
        </p:txBody>
      </p:sp>
      <p:pic>
        <p:nvPicPr>
          <p:cNvPr id="4" name="Picture 3">
            <a:extLst>
              <a:ext uri="{FF2B5EF4-FFF2-40B4-BE49-F238E27FC236}">
                <a16:creationId xmlns:a16="http://schemas.microsoft.com/office/drawing/2014/main" id="{A7824732-3352-C640-8D7A-4FA0BD61513B}"/>
              </a:ext>
            </a:extLst>
          </p:cNvPr>
          <p:cNvPicPr>
            <a:picLocks noChangeAspect="1"/>
          </p:cNvPicPr>
          <p:nvPr/>
        </p:nvPicPr>
        <p:blipFill>
          <a:blip r:embed="rId3"/>
          <a:stretch>
            <a:fillRect/>
          </a:stretch>
        </p:blipFill>
        <p:spPr>
          <a:xfrm>
            <a:off x="0" y="2586891"/>
            <a:ext cx="12192000" cy="4927600"/>
          </a:xfrm>
          <a:prstGeom prst="rect">
            <a:avLst/>
          </a:prstGeom>
        </p:spPr>
      </p:pic>
      <p:pic>
        <p:nvPicPr>
          <p:cNvPr id="9" name="Picture 8">
            <a:extLst>
              <a:ext uri="{FF2B5EF4-FFF2-40B4-BE49-F238E27FC236}">
                <a16:creationId xmlns:a16="http://schemas.microsoft.com/office/drawing/2014/main" id="{E702C739-B191-E044-8C1D-8C0C88810349}"/>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4F944610-4CE5-4322-9066-265960175171}"/>
              </a:ext>
            </a:extLst>
          </p:cNvPr>
          <p:cNvSpPr txBox="1">
            <a:spLocks/>
          </p:cNvSpPr>
          <p:nvPr/>
        </p:nvSpPr>
        <p:spPr>
          <a:xfrm>
            <a:off x="6727570" y="2586891"/>
            <a:ext cx="5543794" cy="1857693"/>
          </a:xfrm>
          <a:prstGeom prst="rect">
            <a:avLst/>
          </a:prstGeom>
          <a:solidFill>
            <a:schemeClr val="bg1">
              <a:lumMod val="85000"/>
              <a:alpha val="30000"/>
            </a:schemeClr>
          </a:solidFill>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err="1">
                <a:solidFill>
                  <a:srgbClr val="E9E642"/>
                </a:solidFill>
                <a:latin typeface="Branding SemiBold" pitchFamily="2" charset="77"/>
              </a:rPr>
              <a:t>Résultat</a:t>
            </a:r>
            <a:r>
              <a:rPr lang="en-CA" sz="4000" dirty="0">
                <a:solidFill>
                  <a:srgbClr val="E9E642"/>
                </a:solidFill>
                <a:latin typeface="Branding SemiBold" pitchFamily="2" charset="77"/>
              </a:rPr>
              <a:t>: </a:t>
            </a:r>
            <a:r>
              <a:rPr lang="en-CA" sz="4000" dirty="0">
                <a:solidFill>
                  <a:schemeClr val="bg1"/>
                </a:solidFill>
                <a:latin typeface="Branding Black"/>
              </a:rPr>
              <a:t>Annulation de </a:t>
            </a:r>
            <a:r>
              <a:rPr lang="fr-CA" sz="4000" dirty="0">
                <a:solidFill>
                  <a:schemeClr val="bg1"/>
                </a:solidFill>
                <a:latin typeface="Branding Black"/>
              </a:rPr>
              <a:t> la hausse des droits de scolarité</a:t>
            </a:r>
            <a:endParaRPr lang="en-CA" sz="4000" dirty="0">
              <a:solidFill>
                <a:schemeClr val="bg1"/>
              </a:solidFill>
              <a:latin typeface="Branding Black"/>
            </a:endParaRPr>
          </a:p>
        </p:txBody>
      </p:sp>
    </p:spTree>
    <p:extLst>
      <p:ext uri="{BB962C8B-B14F-4D97-AF65-F5344CB8AC3E}">
        <p14:creationId xmlns:p14="http://schemas.microsoft.com/office/powerpoint/2010/main" val="41317737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350BDC-557A-0949-9D99-EF7E2FEDEEAD}"/>
              </a:ext>
            </a:extLst>
          </p:cNvPr>
          <p:cNvPicPr>
            <a:picLocks noChangeAspect="1"/>
          </p:cNvPicPr>
          <p:nvPr/>
        </p:nvPicPr>
        <p:blipFill>
          <a:blip r:embed="rId3"/>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3058B3AB-74DE-5145-95C2-2AAE88026083}"/>
              </a:ext>
            </a:extLst>
          </p:cNvPr>
          <p:cNvSpPr txBox="1"/>
          <p:nvPr/>
        </p:nvSpPr>
        <p:spPr>
          <a:xfrm rot="16200000">
            <a:off x="10495724" y="2850232"/>
            <a:ext cx="2882348" cy="276999"/>
          </a:xfrm>
          <a:prstGeom prst="rect">
            <a:avLst/>
          </a:prstGeom>
          <a:noFill/>
        </p:spPr>
        <p:txBody>
          <a:bodyPr wrap="square" rtlCol="0">
            <a:spAutoFit/>
          </a:bodyPr>
          <a:lstStyle/>
          <a:p>
            <a:r>
              <a:rPr lang="en-US" sz="1200" cap="all">
                <a:solidFill>
                  <a:schemeClr val="bg1"/>
                </a:solidFill>
                <a:latin typeface="Branding MediumItalic" pitchFamily="2" charset="77"/>
              </a:rPr>
              <a:t>PHOTO © MANUEL ELIAS</a:t>
            </a:r>
            <a:endParaRPr lang="en-CA" sz="1200">
              <a:solidFill>
                <a:schemeClr val="bg1"/>
              </a:solidFill>
              <a:latin typeface="Branding MediumItalic" pitchFamily="2" charset="77"/>
            </a:endParaRPr>
          </a:p>
        </p:txBody>
      </p:sp>
      <p:sp>
        <p:nvSpPr>
          <p:cNvPr id="9" name="Title 1">
            <a:extLst>
              <a:ext uri="{FF2B5EF4-FFF2-40B4-BE49-F238E27FC236}">
                <a16:creationId xmlns:a16="http://schemas.microsoft.com/office/drawing/2014/main" id="{C7F39F9D-FD97-5741-8296-58B52768EA4C}"/>
              </a:ext>
            </a:extLst>
          </p:cNvPr>
          <p:cNvSpPr txBox="1">
            <a:spLocks/>
          </p:cNvSpPr>
          <p:nvPr/>
        </p:nvSpPr>
        <p:spPr>
          <a:xfrm>
            <a:off x="5178056" y="451306"/>
            <a:ext cx="6620341" cy="355416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3500" dirty="0">
                <a:solidFill>
                  <a:srgbClr val="E9E642"/>
                </a:solidFill>
                <a:latin typeface="Branding SemiBold"/>
              </a:rPr>
              <a:t>Exemple: </a:t>
            </a:r>
            <a:r>
              <a:rPr lang="fr-FR" sz="3500" dirty="0" err="1">
                <a:solidFill>
                  <a:schemeClr val="bg1"/>
                </a:solidFill>
                <a:latin typeface="Branding Black"/>
              </a:rPr>
              <a:t>Autumn</a:t>
            </a:r>
            <a:r>
              <a:rPr lang="fr-FR" sz="3500" dirty="0">
                <a:solidFill>
                  <a:schemeClr val="bg1"/>
                </a:solidFill>
                <a:latin typeface="Branding Black"/>
              </a:rPr>
              <a:t> Peltier, 13 ans </a:t>
            </a:r>
          </a:p>
          <a:p>
            <a:endParaRPr lang="fr-FR" sz="3500" dirty="0">
              <a:solidFill>
                <a:schemeClr val="bg1"/>
              </a:solidFill>
              <a:latin typeface="Branding Black"/>
            </a:endParaRPr>
          </a:p>
          <a:p>
            <a:r>
              <a:rPr lang="fr-FR" sz="3500" dirty="0" err="1">
                <a:solidFill>
                  <a:srgbClr val="E9E642"/>
                </a:solidFill>
                <a:latin typeface="Branding SemiBold"/>
              </a:rPr>
              <a:t>Résulat</a:t>
            </a:r>
            <a:r>
              <a:rPr lang="fr-FR" sz="3500" dirty="0">
                <a:solidFill>
                  <a:srgbClr val="E9E642"/>
                </a:solidFill>
                <a:latin typeface="Branding SemiBold"/>
              </a:rPr>
              <a:t>: </a:t>
            </a:r>
            <a:r>
              <a:rPr lang="fr-FR" sz="3500" dirty="0">
                <a:solidFill>
                  <a:schemeClr val="bg1"/>
                </a:solidFill>
                <a:latin typeface="Branding Black"/>
              </a:rPr>
              <a:t>Le Fond </a:t>
            </a:r>
            <a:r>
              <a:rPr lang="fr-FR" sz="3500" dirty="0" err="1">
                <a:solidFill>
                  <a:schemeClr val="bg1"/>
                </a:solidFill>
                <a:latin typeface="Branding Black"/>
              </a:rPr>
              <a:t>Niabi</a:t>
            </a:r>
            <a:r>
              <a:rPr lang="fr-FR" sz="3500" dirty="0">
                <a:solidFill>
                  <a:schemeClr val="bg1"/>
                </a:solidFill>
                <a:latin typeface="Branding Black"/>
              </a:rPr>
              <a:t> </a:t>
            </a:r>
            <a:r>
              <a:rPr lang="fr-FR" sz="3500" dirty="0" err="1">
                <a:solidFill>
                  <a:schemeClr val="bg1"/>
                </a:solidFill>
                <a:latin typeface="Branding Black"/>
              </a:rPr>
              <a:t>Odacidae</a:t>
            </a:r>
            <a:r>
              <a:rPr lang="fr-FR" sz="3500" dirty="0">
                <a:solidFill>
                  <a:schemeClr val="bg1"/>
                </a:solidFill>
                <a:latin typeface="Branding Black"/>
              </a:rPr>
              <a:t> est créé afin de protéger l’eau pour les générations futures.</a:t>
            </a:r>
            <a:endParaRPr lang="fr-FR" sz="3500" dirty="0">
              <a:solidFill>
                <a:schemeClr val="bg1"/>
              </a:solidFill>
            </a:endParaRPr>
          </a:p>
        </p:txBody>
      </p:sp>
      <p:pic>
        <p:nvPicPr>
          <p:cNvPr id="10" name="Picture 9">
            <a:extLst>
              <a:ext uri="{FF2B5EF4-FFF2-40B4-BE49-F238E27FC236}">
                <a16:creationId xmlns:a16="http://schemas.microsoft.com/office/drawing/2014/main" id="{C38C71EB-658D-C74B-8F3F-E5926E00E7DF}"/>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27261410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E6E51A-2FA2-C548-A112-1F1DFF67803E}"/>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A2C698E5-B9A3-FB4C-9A1B-2639F9000FE6}"/>
              </a:ext>
            </a:extLst>
          </p:cNvPr>
          <p:cNvSpPr txBox="1">
            <a:spLocks/>
          </p:cNvSpPr>
          <p:nvPr/>
        </p:nvSpPr>
        <p:spPr>
          <a:xfrm>
            <a:off x="758595" y="2004726"/>
            <a:ext cx="10674810" cy="2848548"/>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000"/>
              </a:lnSpc>
            </a:pPr>
            <a:r>
              <a:rPr lang="fr-FR" sz="4800" dirty="0">
                <a:solidFill>
                  <a:schemeClr val="bg1"/>
                </a:solidFill>
                <a:latin typeface="Branding Black"/>
              </a:rPr>
              <a:t>Les solutions à apporter au problème des changements climatiques peuvent être </a:t>
            </a:r>
            <a:r>
              <a:rPr lang="fr-FR" sz="4800" dirty="0">
                <a:solidFill>
                  <a:srgbClr val="E9E642"/>
                </a:solidFill>
                <a:latin typeface="Branding Black"/>
              </a:rPr>
              <a:t>fondées sur la nature </a:t>
            </a:r>
            <a:r>
              <a:rPr lang="fr-FR" sz="4800" dirty="0">
                <a:solidFill>
                  <a:schemeClr val="bg1"/>
                </a:solidFill>
                <a:latin typeface="Branding Black"/>
              </a:rPr>
              <a:t>ou être </a:t>
            </a:r>
            <a:r>
              <a:rPr lang="fr-FR" sz="4800" dirty="0">
                <a:solidFill>
                  <a:srgbClr val="E9E642"/>
                </a:solidFill>
                <a:latin typeface="Branding Black"/>
              </a:rPr>
              <a:t>comportementales</a:t>
            </a:r>
          </a:p>
        </p:txBody>
      </p:sp>
    </p:spTree>
    <p:extLst>
      <p:ext uri="{BB962C8B-B14F-4D97-AF65-F5344CB8AC3E}">
        <p14:creationId xmlns:p14="http://schemas.microsoft.com/office/powerpoint/2010/main" val="15053978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05B60A-2387-A74F-9E5F-240CC629F54D}"/>
              </a:ext>
            </a:extLst>
          </p:cNvPr>
          <p:cNvPicPr>
            <a:picLocks noChangeAspect="1"/>
          </p:cNvPicPr>
          <p:nvPr/>
        </p:nvPicPr>
        <p:blipFill>
          <a:blip r:embed="rId3"/>
          <a:stretch>
            <a:fillRect/>
          </a:stretch>
        </p:blipFill>
        <p:spPr>
          <a:xfrm>
            <a:off x="0" y="1930400"/>
            <a:ext cx="12192000" cy="4927600"/>
          </a:xfrm>
          <a:prstGeom prst="rect">
            <a:avLst/>
          </a:prstGeom>
        </p:spPr>
      </p:pic>
      <p:sp>
        <p:nvSpPr>
          <p:cNvPr id="7" name="TextBox 6">
            <a:extLst>
              <a:ext uri="{FF2B5EF4-FFF2-40B4-BE49-F238E27FC236}">
                <a16:creationId xmlns:a16="http://schemas.microsoft.com/office/drawing/2014/main" id="{863FF444-7FA3-8C40-B620-C061B38E75D1}"/>
              </a:ext>
            </a:extLst>
          </p:cNvPr>
          <p:cNvSpPr txBox="1"/>
          <p:nvPr/>
        </p:nvSpPr>
        <p:spPr>
          <a:xfrm>
            <a:off x="6828395" y="1552188"/>
            <a:ext cx="5194991" cy="276999"/>
          </a:xfrm>
          <a:prstGeom prst="rect">
            <a:avLst/>
          </a:prstGeom>
          <a:noFill/>
        </p:spPr>
        <p:txBody>
          <a:bodyPr wrap="square" rtlCol="0">
            <a:spAutoFit/>
          </a:bodyPr>
          <a:lstStyle/>
          <a:p>
            <a:pPr algn="r"/>
            <a:r>
              <a:rPr lang="en-US" sz="1200" cap="all">
                <a:solidFill>
                  <a:schemeClr val="bg1"/>
                </a:solidFill>
                <a:latin typeface="Branding MediumItalic" pitchFamily="2" charset="77"/>
              </a:rPr>
              <a:t>PHOTOS © MICHAEL CAMPANELL/KATE MUNSCH</a:t>
            </a:r>
            <a:endParaRPr lang="en-CA" sz="1200">
              <a:solidFill>
                <a:schemeClr val="bg1"/>
              </a:solidFill>
              <a:latin typeface="Branding MediumItalic" pitchFamily="2" charset="77"/>
            </a:endParaRPr>
          </a:p>
        </p:txBody>
      </p:sp>
      <p:sp>
        <p:nvSpPr>
          <p:cNvPr id="8" name="Title 1">
            <a:extLst>
              <a:ext uri="{FF2B5EF4-FFF2-40B4-BE49-F238E27FC236}">
                <a16:creationId xmlns:a16="http://schemas.microsoft.com/office/drawing/2014/main" id="{5F3EA04A-652D-AB4A-96FB-DA67C76DD545}"/>
              </a:ext>
            </a:extLst>
          </p:cNvPr>
          <p:cNvSpPr txBox="1">
            <a:spLocks/>
          </p:cNvSpPr>
          <p:nvPr/>
        </p:nvSpPr>
        <p:spPr>
          <a:xfrm>
            <a:off x="1065639" y="451306"/>
            <a:ext cx="10422976"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dirty="0">
                <a:solidFill>
                  <a:srgbClr val="E9E642"/>
                </a:solidFill>
                <a:latin typeface="Branding SemiBold"/>
              </a:rPr>
              <a:t>Exemple: </a:t>
            </a:r>
            <a:r>
              <a:rPr lang="fr-FR" sz="4000" dirty="0">
                <a:solidFill>
                  <a:schemeClr val="bg1"/>
                </a:solidFill>
                <a:latin typeface="Branding Black"/>
              </a:rPr>
              <a:t>Greta </a:t>
            </a:r>
            <a:r>
              <a:rPr lang="fr-FR" sz="4000" dirty="0" err="1">
                <a:solidFill>
                  <a:schemeClr val="bg1"/>
                </a:solidFill>
                <a:latin typeface="Branding Black"/>
              </a:rPr>
              <a:t>Thunberg</a:t>
            </a:r>
            <a:r>
              <a:rPr lang="fr-FR" sz="4000" dirty="0">
                <a:solidFill>
                  <a:schemeClr val="bg1"/>
                </a:solidFill>
                <a:latin typeface="Branding Black"/>
              </a:rPr>
              <a:t>, 17 ans</a:t>
            </a:r>
          </a:p>
          <a:p>
            <a:r>
              <a:rPr lang="fr-FR" sz="4000" dirty="0">
                <a:solidFill>
                  <a:srgbClr val="E9E642"/>
                </a:solidFill>
                <a:latin typeface="Branding SemiBold"/>
              </a:rPr>
              <a:t>Résultat: </a:t>
            </a:r>
            <a:r>
              <a:rPr lang="fr-FR" sz="4000" dirty="0">
                <a:solidFill>
                  <a:schemeClr val="bg1"/>
                </a:solidFill>
                <a:latin typeface="Branding Black"/>
              </a:rPr>
              <a:t>Manifestation dans 160 pays</a:t>
            </a:r>
            <a:br>
              <a:rPr lang="fr-FR" sz="4000" dirty="0">
                <a:latin typeface="Branding Black" pitchFamily="2" charset="77"/>
              </a:rPr>
            </a:br>
            <a:endParaRPr lang="fr-FR" sz="4000" dirty="0">
              <a:solidFill>
                <a:schemeClr val="bg1"/>
              </a:solidFill>
              <a:latin typeface="Branding Black"/>
            </a:endParaRPr>
          </a:p>
        </p:txBody>
      </p:sp>
      <p:pic>
        <p:nvPicPr>
          <p:cNvPr id="9" name="Picture 8">
            <a:extLst>
              <a:ext uri="{FF2B5EF4-FFF2-40B4-BE49-F238E27FC236}">
                <a16:creationId xmlns:a16="http://schemas.microsoft.com/office/drawing/2014/main" id="{3C9576A5-CA53-FA45-8ED6-EA7326113813}"/>
              </a:ext>
            </a:extLst>
          </p:cNvPr>
          <p:cNvPicPr>
            <a:picLocks noChangeAspect="1"/>
          </p:cNvPicPr>
          <p:nvPr/>
        </p:nvPicPr>
        <p:blipFill>
          <a:blip r:embed="rId4"/>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17104289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E13BB85-1F53-3243-9217-98435B4D02FE}"/>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CB2B1B06-2FBA-6343-91DB-733C754EFDEE}"/>
              </a:ext>
            </a:extLst>
          </p:cNvPr>
          <p:cNvSpPr txBox="1">
            <a:spLocks/>
          </p:cNvSpPr>
          <p:nvPr/>
        </p:nvSpPr>
        <p:spPr>
          <a:xfrm>
            <a:off x="1065639" y="859868"/>
            <a:ext cx="6473297"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Emma Marnik, </a:t>
            </a:r>
            <a:r>
              <a:rPr lang="en-CA" sz="4000">
                <a:solidFill>
                  <a:schemeClr val="bg1"/>
                </a:solidFill>
                <a:latin typeface="Branding Black" pitchFamily="2" charset="77"/>
              </a:rPr>
              <a:t>17</a:t>
            </a:r>
          </a:p>
          <a:p>
            <a:r>
              <a:rPr lang="en-CA" sz="4000" b="0">
                <a:solidFill>
                  <a:schemeClr val="bg1"/>
                </a:solidFill>
                <a:latin typeface="Branding MediumItalic" pitchFamily="2" charset="77"/>
              </a:rPr>
              <a:t>Whitehorse, Yukon</a:t>
            </a:r>
          </a:p>
        </p:txBody>
      </p:sp>
      <p:pic>
        <p:nvPicPr>
          <p:cNvPr id="7" name="Picture 6">
            <a:extLst>
              <a:ext uri="{FF2B5EF4-FFF2-40B4-BE49-F238E27FC236}">
                <a16:creationId xmlns:a16="http://schemas.microsoft.com/office/drawing/2014/main" id="{1C10E091-F21F-F241-BAD1-CF65CEF75896}"/>
              </a:ext>
            </a:extLst>
          </p:cNvPr>
          <p:cNvPicPr>
            <a:picLocks noChangeAspect="1"/>
          </p:cNvPicPr>
          <p:nvPr/>
        </p:nvPicPr>
        <p:blipFill>
          <a:blip r:embed="rId4"/>
          <a:stretch>
            <a:fillRect/>
          </a:stretch>
        </p:blipFill>
        <p:spPr>
          <a:xfrm>
            <a:off x="1172590" y="5962918"/>
            <a:ext cx="1093989" cy="895082"/>
          </a:xfrm>
          <a:prstGeom prst="rect">
            <a:avLst/>
          </a:prstGeom>
        </p:spPr>
      </p:pic>
      <p:sp>
        <p:nvSpPr>
          <p:cNvPr id="5" name="Title 1">
            <a:extLst>
              <a:ext uri="{FF2B5EF4-FFF2-40B4-BE49-F238E27FC236}">
                <a16:creationId xmlns:a16="http://schemas.microsoft.com/office/drawing/2014/main" id="{6A8DB724-E17E-4FBF-AE50-6244CAD62820}"/>
              </a:ext>
            </a:extLst>
          </p:cNvPr>
          <p:cNvSpPr txBox="1">
            <a:spLocks/>
          </p:cNvSpPr>
          <p:nvPr/>
        </p:nvSpPr>
        <p:spPr>
          <a:xfrm>
            <a:off x="1065639" y="2500153"/>
            <a:ext cx="5030362" cy="1857693"/>
          </a:xfrm>
          <a:prstGeom prst="rect">
            <a:avLst/>
          </a:prstGeom>
          <a:solidFill>
            <a:schemeClr val="bg1">
              <a:lumMod val="85000"/>
              <a:alpha val="15000"/>
            </a:schemeClr>
          </a:solidFill>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err="1">
                <a:solidFill>
                  <a:srgbClr val="E9E642"/>
                </a:solidFill>
                <a:latin typeface="Branding SemiBold" pitchFamily="2" charset="77"/>
              </a:rPr>
              <a:t>Résultat</a:t>
            </a:r>
            <a:r>
              <a:rPr lang="en-CA" sz="4000">
                <a:solidFill>
                  <a:srgbClr val="E9E642"/>
                </a:solidFill>
                <a:latin typeface="Branding SemiBold" pitchFamily="2" charset="77"/>
              </a:rPr>
              <a:t>: </a:t>
            </a:r>
            <a:r>
              <a:rPr lang="fr-CA" sz="4000">
                <a:solidFill>
                  <a:schemeClr val="bg1"/>
                </a:solidFill>
                <a:latin typeface="Branding Black"/>
              </a:rPr>
              <a:t>La ville de Whitehorse déclare l’urgence climatique</a:t>
            </a:r>
            <a:endParaRPr lang="en-CA" sz="4000">
              <a:solidFill>
                <a:schemeClr val="bg1"/>
              </a:solidFill>
              <a:latin typeface="Branding Black"/>
            </a:endParaRPr>
          </a:p>
        </p:txBody>
      </p:sp>
    </p:spTree>
    <p:extLst>
      <p:ext uri="{BB962C8B-B14F-4D97-AF65-F5344CB8AC3E}">
        <p14:creationId xmlns:p14="http://schemas.microsoft.com/office/powerpoint/2010/main" val="16491315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DB6AD7-DEB7-624A-AB19-7047C3E5E45E}"/>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667A4BEB-4E83-3C42-A6E6-9916F7A15104}"/>
              </a:ext>
            </a:extLst>
          </p:cNvPr>
          <p:cNvSpPr txBox="1">
            <a:spLocks/>
          </p:cNvSpPr>
          <p:nvPr/>
        </p:nvSpPr>
        <p:spPr>
          <a:xfrm>
            <a:off x="6034392" y="2455205"/>
            <a:ext cx="5317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Chase Cardinal, </a:t>
            </a:r>
            <a:r>
              <a:rPr lang="en-CA" sz="4000">
                <a:solidFill>
                  <a:schemeClr val="bg1"/>
                </a:solidFill>
                <a:latin typeface="Branding Black" pitchFamily="2" charset="77"/>
              </a:rPr>
              <a:t>19</a:t>
            </a:r>
          </a:p>
          <a:p>
            <a:r>
              <a:rPr lang="en-CA" sz="4000" b="0">
                <a:solidFill>
                  <a:schemeClr val="bg1"/>
                </a:solidFill>
                <a:latin typeface="Branding MediumItalic" pitchFamily="2" charset="77"/>
              </a:rPr>
              <a:t>Calgary, Alberta</a:t>
            </a:r>
          </a:p>
        </p:txBody>
      </p:sp>
      <p:pic>
        <p:nvPicPr>
          <p:cNvPr id="7" name="Picture 6">
            <a:extLst>
              <a:ext uri="{FF2B5EF4-FFF2-40B4-BE49-F238E27FC236}">
                <a16:creationId xmlns:a16="http://schemas.microsoft.com/office/drawing/2014/main" id="{1E843F4A-BAF3-2746-B07F-CF2AF4911235}"/>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CA1E2FAF-1756-40DB-A1A1-16DE7091BDA9}"/>
              </a:ext>
            </a:extLst>
          </p:cNvPr>
          <p:cNvSpPr txBox="1">
            <a:spLocks/>
          </p:cNvSpPr>
          <p:nvPr/>
        </p:nvSpPr>
        <p:spPr>
          <a:xfrm>
            <a:off x="6096000" y="3693551"/>
            <a:ext cx="5030362" cy="1857693"/>
          </a:xfrm>
          <a:prstGeom prst="rect">
            <a:avLst/>
          </a:prstGeom>
          <a:solidFill>
            <a:schemeClr val="bg1">
              <a:lumMod val="85000"/>
              <a:alpha val="0"/>
            </a:schemeClr>
          </a:solidFill>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dirty="0" err="1">
                <a:solidFill>
                  <a:srgbClr val="E9E642"/>
                </a:solidFill>
                <a:latin typeface="Branding SemiBold" pitchFamily="2" charset="77"/>
              </a:rPr>
              <a:t>Résultat</a:t>
            </a:r>
            <a:r>
              <a:rPr lang="en-CA" sz="4000" dirty="0">
                <a:solidFill>
                  <a:srgbClr val="E9E642"/>
                </a:solidFill>
                <a:latin typeface="Branding SemiBold" pitchFamily="2" charset="77"/>
              </a:rPr>
              <a:t>: </a:t>
            </a:r>
            <a:r>
              <a:rPr lang="fr-CA" sz="4000" dirty="0">
                <a:solidFill>
                  <a:schemeClr val="bg1"/>
                </a:solidFill>
                <a:latin typeface="Branding Black"/>
              </a:rPr>
              <a:t>Le nombre de supporteurs s’est agrandi</a:t>
            </a:r>
            <a:endParaRPr lang="en-CA" sz="4000" dirty="0">
              <a:solidFill>
                <a:schemeClr val="bg1"/>
              </a:solidFill>
              <a:latin typeface="Branding Black"/>
            </a:endParaRPr>
          </a:p>
        </p:txBody>
      </p:sp>
    </p:spTree>
    <p:extLst>
      <p:ext uri="{BB962C8B-B14F-4D97-AF65-F5344CB8AC3E}">
        <p14:creationId xmlns:p14="http://schemas.microsoft.com/office/powerpoint/2010/main" val="42733630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84B70FF-71DC-5844-A390-24CB17E05426}"/>
              </a:ext>
            </a:extLst>
          </p:cNvPr>
          <p:cNvPicPr>
            <a:picLocks noChangeAspect="1"/>
          </p:cNvPicPr>
          <p:nvPr/>
        </p:nvPicPr>
        <p:blipFill>
          <a:blip r:embed="rId3"/>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65B91ABD-F000-BB4D-B4D5-32F46EF502D2}"/>
              </a:ext>
            </a:extLst>
          </p:cNvPr>
          <p:cNvSpPr txBox="1">
            <a:spLocks/>
          </p:cNvSpPr>
          <p:nvPr/>
        </p:nvSpPr>
        <p:spPr>
          <a:xfrm>
            <a:off x="6034392" y="1615926"/>
            <a:ext cx="5317788" cy="12383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a:solidFill>
                  <a:srgbClr val="E9E642"/>
                </a:solidFill>
                <a:latin typeface="Branding Black" pitchFamily="2" charset="77"/>
              </a:rPr>
              <a:t>Savi Gellatly-Ladd, </a:t>
            </a:r>
            <a:r>
              <a:rPr lang="en-CA" sz="4000">
                <a:solidFill>
                  <a:schemeClr val="bg1"/>
                </a:solidFill>
                <a:latin typeface="Branding Black" pitchFamily="2" charset="77"/>
              </a:rPr>
              <a:t>17</a:t>
            </a:r>
          </a:p>
          <a:p>
            <a:r>
              <a:rPr lang="en-CA" sz="4000" b="0">
                <a:solidFill>
                  <a:schemeClr val="bg1"/>
                </a:solidFill>
                <a:latin typeface="Branding MediumItalic" pitchFamily="2" charset="77"/>
              </a:rPr>
              <a:t>Toronto, Ontario</a:t>
            </a:r>
          </a:p>
        </p:txBody>
      </p:sp>
      <p:pic>
        <p:nvPicPr>
          <p:cNvPr id="7" name="Picture 6">
            <a:extLst>
              <a:ext uri="{FF2B5EF4-FFF2-40B4-BE49-F238E27FC236}">
                <a16:creationId xmlns:a16="http://schemas.microsoft.com/office/drawing/2014/main" id="{E88FAE11-DFCC-EC42-A0FF-9397DD8DFEE4}"/>
              </a:ext>
            </a:extLst>
          </p:cNvPr>
          <p:cNvPicPr>
            <a:picLocks noChangeAspect="1"/>
          </p:cNvPicPr>
          <p:nvPr/>
        </p:nvPicPr>
        <p:blipFill>
          <a:blip r:embed="rId4"/>
          <a:stretch>
            <a:fillRect/>
          </a:stretch>
        </p:blipFill>
        <p:spPr>
          <a:xfrm>
            <a:off x="9499467" y="5962918"/>
            <a:ext cx="1093989" cy="895082"/>
          </a:xfrm>
          <a:prstGeom prst="rect">
            <a:avLst/>
          </a:prstGeom>
        </p:spPr>
      </p:pic>
      <p:sp>
        <p:nvSpPr>
          <p:cNvPr id="8" name="Title 1">
            <a:extLst>
              <a:ext uri="{FF2B5EF4-FFF2-40B4-BE49-F238E27FC236}">
                <a16:creationId xmlns:a16="http://schemas.microsoft.com/office/drawing/2014/main" id="{DC0AE906-2894-4A5C-8F82-04B4C7FB23E6}"/>
              </a:ext>
            </a:extLst>
          </p:cNvPr>
          <p:cNvSpPr txBox="1">
            <a:spLocks/>
          </p:cNvSpPr>
          <p:nvPr/>
        </p:nvSpPr>
        <p:spPr>
          <a:xfrm>
            <a:off x="6096000" y="3693551"/>
            <a:ext cx="5599814" cy="1857693"/>
          </a:xfrm>
          <a:prstGeom prst="rect">
            <a:avLst/>
          </a:prstGeom>
          <a:solidFill>
            <a:schemeClr val="bg1">
              <a:lumMod val="85000"/>
              <a:alpha val="16000"/>
            </a:schemeClr>
          </a:solidFill>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en-CA" sz="4000" err="1">
                <a:solidFill>
                  <a:srgbClr val="E9E642"/>
                </a:solidFill>
                <a:latin typeface="Branding SemiBold" pitchFamily="2" charset="77"/>
              </a:rPr>
              <a:t>Résultat</a:t>
            </a:r>
            <a:r>
              <a:rPr lang="en-CA" sz="4000">
                <a:solidFill>
                  <a:srgbClr val="E9E642"/>
                </a:solidFill>
                <a:latin typeface="Branding SemiBold" pitchFamily="2" charset="77"/>
              </a:rPr>
              <a:t>: </a:t>
            </a:r>
            <a:r>
              <a:rPr lang="fr-CA" sz="4000">
                <a:solidFill>
                  <a:schemeClr val="bg1"/>
                </a:solidFill>
                <a:latin typeface="Branding Black"/>
              </a:rPr>
              <a:t>Des centaines de personnes se sont jointes au mouvement</a:t>
            </a:r>
            <a:endParaRPr lang="en-CA" sz="4000">
              <a:solidFill>
                <a:schemeClr val="bg1"/>
              </a:solidFill>
              <a:latin typeface="Branding Black"/>
            </a:endParaRPr>
          </a:p>
        </p:txBody>
      </p:sp>
    </p:spTree>
    <p:extLst>
      <p:ext uri="{BB962C8B-B14F-4D97-AF65-F5344CB8AC3E}">
        <p14:creationId xmlns:p14="http://schemas.microsoft.com/office/powerpoint/2010/main" val="22551412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457CAC-514C-EA4E-A24C-522DC8C0474F}"/>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6755BE38-D51E-CB43-8E68-76980FD0A7BC}"/>
              </a:ext>
            </a:extLst>
          </p:cNvPr>
          <p:cNvSpPr txBox="1">
            <a:spLocks/>
          </p:cNvSpPr>
          <p:nvPr/>
        </p:nvSpPr>
        <p:spPr>
          <a:xfrm>
            <a:off x="1299887" y="861604"/>
            <a:ext cx="7717653" cy="203925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chemeClr val="bg1"/>
                </a:solidFill>
                <a:latin typeface="Branding SemiBold" pitchFamily="2" charset="77"/>
              </a:rPr>
              <a:t>QUE PEUT-ON FAIRE </a:t>
            </a:r>
            <a:r>
              <a:rPr lang="en-CA" sz="8000">
                <a:solidFill>
                  <a:schemeClr val="bg1"/>
                </a:solidFill>
                <a:latin typeface="Branding SemiBold"/>
              </a:rPr>
              <a:t>?</a:t>
            </a:r>
          </a:p>
        </p:txBody>
      </p:sp>
      <p:sp>
        <p:nvSpPr>
          <p:cNvPr id="4" name="Title 1">
            <a:extLst>
              <a:ext uri="{FF2B5EF4-FFF2-40B4-BE49-F238E27FC236}">
                <a16:creationId xmlns:a16="http://schemas.microsoft.com/office/drawing/2014/main" id="{B345BCAB-957B-EC46-B970-7BE7021D508A}"/>
              </a:ext>
            </a:extLst>
          </p:cNvPr>
          <p:cNvSpPr txBox="1">
            <a:spLocks/>
          </p:cNvSpPr>
          <p:nvPr/>
        </p:nvSpPr>
        <p:spPr>
          <a:xfrm>
            <a:off x="1299887" y="2932139"/>
            <a:ext cx="7717653" cy="203925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r>
              <a:rPr lang="en-CA" sz="8000">
                <a:solidFill>
                  <a:srgbClr val="E9E642"/>
                </a:solidFill>
                <a:latin typeface="Branding Black" pitchFamily="2" charset="77"/>
              </a:rPr>
              <a:t>PARLONS DES</a:t>
            </a:r>
          </a:p>
          <a:p>
            <a:pPr>
              <a:lnSpc>
                <a:spcPts val="7200"/>
              </a:lnSpc>
            </a:pPr>
            <a:r>
              <a:rPr lang="en-CA" sz="8000">
                <a:solidFill>
                  <a:srgbClr val="E9E642"/>
                </a:solidFill>
                <a:latin typeface="Branding Black" pitchFamily="2" charset="77"/>
              </a:rPr>
              <a:t>SOLUTIONS !</a:t>
            </a:r>
          </a:p>
        </p:txBody>
      </p:sp>
    </p:spTree>
    <p:extLst>
      <p:ext uri="{BB962C8B-B14F-4D97-AF65-F5344CB8AC3E}">
        <p14:creationId xmlns:p14="http://schemas.microsoft.com/office/powerpoint/2010/main" val="347069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FEC7F4A-33D7-B248-B911-F1A5B91B3333}"/>
              </a:ext>
            </a:extLst>
          </p:cNvPr>
          <p:cNvPicPr>
            <a:picLocks noChangeAspect="1"/>
          </p:cNvPicPr>
          <p:nvPr/>
        </p:nvPicPr>
        <p:blipFill>
          <a:blip r:embed="rId3"/>
          <a:stretch>
            <a:fillRect/>
          </a:stretch>
        </p:blipFill>
        <p:spPr>
          <a:xfrm>
            <a:off x="0" y="3929504"/>
            <a:ext cx="4064000" cy="3657600"/>
          </a:xfrm>
          <a:prstGeom prst="rect">
            <a:avLst/>
          </a:prstGeom>
        </p:spPr>
      </p:pic>
      <p:pic>
        <p:nvPicPr>
          <p:cNvPr id="26" name="Picture 25">
            <a:extLst>
              <a:ext uri="{FF2B5EF4-FFF2-40B4-BE49-F238E27FC236}">
                <a16:creationId xmlns:a16="http://schemas.microsoft.com/office/drawing/2014/main" id="{6F83BAAD-8048-7E48-89D7-55263B6097C5}"/>
              </a:ext>
            </a:extLst>
          </p:cNvPr>
          <p:cNvPicPr>
            <a:picLocks noChangeAspect="1"/>
          </p:cNvPicPr>
          <p:nvPr/>
        </p:nvPicPr>
        <p:blipFill>
          <a:blip r:embed="rId4"/>
          <a:stretch>
            <a:fillRect/>
          </a:stretch>
        </p:blipFill>
        <p:spPr>
          <a:xfrm>
            <a:off x="4063998" y="3936975"/>
            <a:ext cx="4064000" cy="3657600"/>
          </a:xfrm>
          <a:prstGeom prst="rect">
            <a:avLst/>
          </a:prstGeom>
        </p:spPr>
      </p:pic>
      <p:pic>
        <p:nvPicPr>
          <p:cNvPr id="28" name="Picture 27">
            <a:extLst>
              <a:ext uri="{FF2B5EF4-FFF2-40B4-BE49-F238E27FC236}">
                <a16:creationId xmlns:a16="http://schemas.microsoft.com/office/drawing/2014/main" id="{2CAAC499-8F0B-024D-804B-3DCB8DB4D052}"/>
              </a:ext>
            </a:extLst>
          </p:cNvPr>
          <p:cNvPicPr>
            <a:picLocks noChangeAspect="1"/>
          </p:cNvPicPr>
          <p:nvPr/>
        </p:nvPicPr>
        <p:blipFill>
          <a:blip r:embed="rId5"/>
          <a:stretch>
            <a:fillRect/>
          </a:stretch>
        </p:blipFill>
        <p:spPr>
          <a:xfrm>
            <a:off x="8128000" y="3944446"/>
            <a:ext cx="4064000" cy="3657600"/>
          </a:xfrm>
          <a:prstGeom prst="rect">
            <a:avLst/>
          </a:prstGeom>
        </p:spPr>
      </p:pic>
      <p:pic>
        <p:nvPicPr>
          <p:cNvPr id="24" name="Picture 11" descr="Shape, rectangle&#10;&#10;Description automatically generated">
            <a:extLst>
              <a:ext uri="{FF2B5EF4-FFF2-40B4-BE49-F238E27FC236}">
                <a16:creationId xmlns:a16="http://schemas.microsoft.com/office/drawing/2014/main" id="{77FFB3C2-DD0E-E742-A4EB-05264889C31D}"/>
              </a:ext>
            </a:extLst>
          </p:cNvPr>
          <p:cNvPicPr>
            <a:picLocks noChangeAspect="1"/>
          </p:cNvPicPr>
          <p:nvPr/>
        </p:nvPicPr>
        <p:blipFill>
          <a:blip r:embed="rId6"/>
          <a:stretch>
            <a:fillRect/>
          </a:stretch>
        </p:blipFill>
        <p:spPr>
          <a:xfrm>
            <a:off x="0" y="2620063"/>
            <a:ext cx="12192000" cy="1317945"/>
          </a:xfrm>
          <a:prstGeom prst="rect">
            <a:avLst/>
          </a:prstGeom>
        </p:spPr>
      </p:pic>
      <p:pic>
        <p:nvPicPr>
          <p:cNvPr id="3" name="Picture 2">
            <a:extLst>
              <a:ext uri="{FF2B5EF4-FFF2-40B4-BE49-F238E27FC236}">
                <a16:creationId xmlns:a16="http://schemas.microsoft.com/office/drawing/2014/main" id="{DE960F75-A701-074E-AA0E-55FD982DC164}"/>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4" name="Title 1">
            <a:extLst>
              <a:ext uri="{FF2B5EF4-FFF2-40B4-BE49-F238E27FC236}">
                <a16:creationId xmlns:a16="http://schemas.microsoft.com/office/drawing/2014/main" id="{A6F50A96-5F80-5D46-A142-5DD22BE9074B}"/>
              </a:ext>
            </a:extLst>
          </p:cNvPr>
          <p:cNvSpPr txBox="1">
            <a:spLocks/>
          </p:cNvSpPr>
          <p:nvPr/>
        </p:nvSpPr>
        <p:spPr>
          <a:xfrm>
            <a:off x="1299887" y="598847"/>
            <a:ext cx="9293569" cy="1829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5400">
                <a:solidFill>
                  <a:schemeClr val="bg1"/>
                </a:solidFill>
                <a:latin typeface="Branding BoldItalic" pitchFamily="2" charset="77"/>
              </a:rPr>
              <a:t>Vous pouvez agir…</a:t>
            </a:r>
          </a:p>
          <a:p>
            <a:pPr>
              <a:lnSpc>
                <a:spcPts val="6600"/>
              </a:lnSpc>
            </a:pPr>
            <a:r>
              <a:rPr lang="en-CA" sz="7000">
                <a:solidFill>
                  <a:srgbClr val="E9E642"/>
                </a:solidFill>
                <a:latin typeface="Branding Black" pitchFamily="2" charset="77"/>
              </a:rPr>
              <a:t>DANS VOTRE ÉCOLE</a:t>
            </a:r>
          </a:p>
        </p:txBody>
      </p:sp>
      <p:sp>
        <p:nvSpPr>
          <p:cNvPr id="6" name="Title 1">
            <a:extLst>
              <a:ext uri="{FF2B5EF4-FFF2-40B4-BE49-F238E27FC236}">
                <a16:creationId xmlns:a16="http://schemas.microsoft.com/office/drawing/2014/main" id="{9A405BD4-7354-41F1-9E76-1288E8BC9D7B}"/>
              </a:ext>
            </a:extLst>
          </p:cNvPr>
          <p:cNvSpPr txBox="1">
            <a:spLocks/>
          </p:cNvSpPr>
          <p:nvPr/>
        </p:nvSpPr>
        <p:spPr>
          <a:xfrm>
            <a:off x="224121" y="4854300"/>
            <a:ext cx="9293569"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endParaRPr lang="en-CA" sz="1900">
              <a:solidFill>
                <a:schemeClr val="bg1"/>
              </a:solidFill>
              <a:latin typeface="Branding SemiBold"/>
              <a:cs typeface="Calibri"/>
            </a:endParaRPr>
          </a:p>
        </p:txBody>
      </p:sp>
      <p:sp>
        <p:nvSpPr>
          <p:cNvPr id="8" name="Title 1">
            <a:extLst>
              <a:ext uri="{FF2B5EF4-FFF2-40B4-BE49-F238E27FC236}">
                <a16:creationId xmlns:a16="http://schemas.microsoft.com/office/drawing/2014/main" id="{A07335F0-5719-4436-AA21-C2F98852E1F2}"/>
              </a:ext>
            </a:extLst>
          </p:cNvPr>
          <p:cNvSpPr txBox="1">
            <a:spLocks/>
          </p:cNvSpPr>
          <p:nvPr/>
        </p:nvSpPr>
        <p:spPr>
          <a:xfrm>
            <a:off x="4435757" y="4869242"/>
            <a:ext cx="9293569"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endParaRPr lang="en-CA" sz="1900">
              <a:solidFill>
                <a:schemeClr val="bg1"/>
              </a:solidFill>
              <a:latin typeface="Branding SemiBold"/>
              <a:cs typeface="Calibri"/>
            </a:endParaRPr>
          </a:p>
        </p:txBody>
      </p:sp>
      <p:sp>
        <p:nvSpPr>
          <p:cNvPr id="10" name="Title 1">
            <a:extLst>
              <a:ext uri="{FF2B5EF4-FFF2-40B4-BE49-F238E27FC236}">
                <a16:creationId xmlns:a16="http://schemas.microsoft.com/office/drawing/2014/main" id="{F2541B76-5E1D-4BF6-9E80-2BA71CBE9AA0}"/>
              </a:ext>
            </a:extLst>
          </p:cNvPr>
          <p:cNvSpPr txBox="1">
            <a:spLocks/>
          </p:cNvSpPr>
          <p:nvPr/>
        </p:nvSpPr>
        <p:spPr>
          <a:xfrm>
            <a:off x="8292504" y="4869241"/>
            <a:ext cx="9293569" cy="291149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7200"/>
              </a:lnSpc>
            </a:pPr>
            <a:endParaRPr lang="en-CA" sz="1900">
              <a:solidFill>
                <a:schemeClr val="bg1"/>
              </a:solidFill>
              <a:latin typeface="Branding SemiBold"/>
              <a:cs typeface="Calibri"/>
            </a:endParaRPr>
          </a:p>
        </p:txBody>
      </p:sp>
      <p:sp>
        <p:nvSpPr>
          <p:cNvPr id="16" name="Title 1">
            <a:extLst>
              <a:ext uri="{FF2B5EF4-FFF2-40B4-BE49-F238E27FC236}">
                <a16:creationId xmlns:a16="http://schemas.microsoft.com/office/drawing/2014/main" id="{F3B5687E-9FDF-B947-A892-0F898B2BC229}"/>
              </a:ext>
            </a:extLst>
          </p:cNvPr>
          <p:cNvSpPr txBox="1">
            <a:spLocks/>
          </p:cNvSpPr>
          <p:nvPr/>
        </p:nvSpPr>
        <p:spPr>
          <a:xfrm>
            <a:off x="7391" y="2984936"/>
            <a:ext cx="4061538" cy="126724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Demandez des changements dans </a:t>
            </a:r>
            <a:r>
              <a:rPr lang="fr-FR" sz="2000">
                <a:solidFill>
                  <a:srgbClr val="E9E642"/>
                </a:solidFill>
                <a:latin typeface="Branding BoldItalic" pitchFamily="2" charset="77"/>
                <a:cs typeface="Calibri"/>
              </a:rPr>
              <a:t>le cadre des programmes d’études</a:t>
            </a:r>
            <a:endParaRPr lang="fr-FR" sz="2000">
              <a:solidFill>
                <a:srgbClr val="E9E642"/>
              </a:solidFill>
              <a:latin typeface="Branding BlackItalic" pitchFamily="2" charset="77"/>
            </a:endParaRPr>
          </a:p>
        </p:txBody>
      </p:sp>
      <p:sp>
        <p:nvSpPr>
          <p:cNvPr id="17" name="Title 1">
            <a:extLst>
              <a:ext uri="{FF2B5EF4-FFF2-40B4-BE49-F238E27FC236}">
                <a16:creationId xmlns:a16="http://schemas.microsoft.com/office/drawing/2014/main" id="{5343975D-F9CB-D74D-B58C-19EAF6C8214C}"/>
              </a:ext>
            </a:extLst>
          </p:cNvPr>
          <p:cNvSpPr txBox="1">
            <a:spLocks/>
          </p:cNvSpPr>
          <p:nvPr/>
        </p:nvSpPr>
        <p:spPr>
          <a:xfrm>
            <a:off x="4061535" y="2984936"/>
            <a:ext cx="4064001"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Installez </a:t>
            </a:r>
            <a:r>
              <a:rPr lang="fr-FR" sz="2000">
                <a:solidFill>
                  <a:srgbClr val="E9E642"/>
                </a:solidFill>
                <a:latin typeface="Branding BoldItalic" pitchFamily="2" charset="77"/>
                <a:cs typeface="Calibri"/>
              </a:rPr>
              <a:t>un bac à compostage </a:t>
            </a:r>
            <a:r>
              <a:rPr lang="fr-FR" sz="2000">
                <a:solidFill>
                  <a:schemeClr val="bg1"/>
                </a:solidFill>
                <a:latin typeface="Branding BoldItalic" pitchFamily="2" charset="77"/>
                <a:cs typeface="Calibri"/>
              </a:rPr>
              <a:t>dans la cour de l’école</a:t>
            </a:r>
            <a:endParaRPr lang="fr-FR" sz="2000" b="0">
              <a:solidFill>
                <a:srgbClr val="E9E642"/>
              </a:solidFill>
              <a:latin typeface="Branding BlackItalic" pitchFamily="2" charset="77"/>
            </a:endParaRPr>
          </a:p>
        </p:txBody>
      </p:sp>
      <p:sp>
        <p:nvSpPr>
          <p:cNvPr id="18" name="Title 1">
            <a:extLst>
              <a:ext uri="{FF2B5EF4-FFF2-40B4-BE49-F238E27FC236}">
                <a16:creationId xmlns:a16="http://schemas.microsoft.com/office/drawing/2014/main" id="{013DC189-0CFB-324D-ACD9-13E224856598}"/>
              </a:ext>
            </a:extLst>
          </p:cNvPr>
          <p:cNvSpPr txBox="1">
            <a:spLocks/>
          </p:cNvSpPr>
          <p:nvPr/>
        </p:nvSpPr>
        <p:spPr>
          <a:xfrm>
            <a:off x="8123071" y="3001190"/>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Faites partie du </a:t>
            </a:r>
            <a:r>
              <a:rPr lang="fr-FR" sz="2000">
                <a:solidFill>
                  <a:srgbClr val="E9E642"/>
                </a:solidFill>
                <a:latin typeface="Branding BoldItalic" pitchFamily="2" charset="77"/>
                <a:cs typeface="Calibri"/>
              </a:rPr>
              <a:t>club environnemental</a:t>
            </a:r>
            <a:endParaRPr lang="fr-FR" sz="2000" b="0">
              <a:solidFill>
                <a:srgbClr val="E9E642"/>
              </a:solidFill>
              <a:latin typeface="Branding BlackItalic" pitchFamily="2" charset="77"/>
            </a:endParaRPr>
          </a:p>
        </p:txBody>
      </p:sp>
    </p:spTree>
    <p:extLst>
      <p:ext uri="{BB962C8B-B14F-4D97-AF65-F5344CB8AC3E}">
        <p14:creationId xmlns:p14="http://schemas.microsoft.com/office/powerpoint/2010/main" val="29136818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F19E59F8-3F4C-3E43-9572-AE83DCF4BE57}"/>
              </a:ext>
            </a:extLst>
          </p:cNvPr>
          <p:cNvPicPr>
            <a:picLocks noChangeAspect="1"/>
          </p:cNvPicPr>
          <p:nvPr/>
        </p:nvPicPr>
        <p:blipFill>
          <a:blip r:embed="rId3"/>
          <a:stretch>
            <a:fillRect/>
          </a:stretch>
        </p:blipFill>
        <p:spPr>
          <a:xfrm>
            <a:off x="4063998" y="3927231"/>
            <a:ext cx="4064000" cy="3657600"/>
          </a:xfrm>
          <a:prstGeom prst="rect">
            <a:avLst/>
          </a:prstGeom>
        </p:spPr>
      </p:pic>
      <p:pic>
        <p:nvPicPr>
          <p:cNvPr id="10" name="Picture 9">
            <a:extLst>
              <a:ext uri="{FF2B5EF4-FFF2-40B4-BE49-F238E27FC236}">
                <a16:creationId xmlns:a16="http://schemas.microsoft.com/office/drawing/2014/main" id="{6FE419AF-1860-CC4F-B128-E476B3852154}"/>
              </a:ext>
            </a:extLst>
          </p:cNvPr>
          <p:cNvPicPr>
            <a:picLocks noChangeAspect="1"/>
          </p:cNvPicPr>
          <p:nvPr/>
        </p:nvPicPr>
        <p:blipFill>
          <a:blip r:embed="rId4"/>
          <a:stretch>
            <a:fillRect/>
          </a:stretch>
        </p:blipFill>
        <p:spPr>
          <a:xfrm>
            <a:off x="8128000" y="3927231"/>
            <a:ext cx="4064000" cy="3657600"/>
          </a:xfrm>
          <a:prstGeom prst="rect">
            <a:avLst/>
          </a:prstGeom>
        </p:spPr>
      </p:pic>
      <p:pic>
        <p:nvPicPr>
          <p:cNvPr id="8" name="Picture 7">
            <a:extLst>
              <a:ext uri="{FF2B5EF4-FFF2-40B4-BE49-F238E27FC236}">
                <a16:creationId xmlns:a16="http://schemas.microsoft.com/office/drawing/2014/main" id="{41F89A5F-73EF-1845-800D-142727476D23}"/>
              </a:ext>
            </a:extLst>
          </p:cNvPr>
          <p:cNvPicPr>
            <a:picLocks noChangeAspect="1"/>
          </p:cNvPicPr>
          <p:nvPr/>
        </p:nvPicPr>
        <p:blipFill>
          <a:blip r:embed="rId5"/>
          <a:stretch>
            <a:fillRect/>
          </a:stretch>
        </p:blipFill>
        <p:spPr>
          <a:xfrm>
            <a:off x="1231" y="3927231"/>
            <a:ext cx="4064000" cy="3657600"/>
          </a:xfrm>
          <a:prstGeom prst="rect">
            <a:avLst/>
          </a:prstGeom>
        </p:spPr>
      </p:pic>
      <p:pic>
        <p:nvPicPr>
          <p:cNvPr id="11" name="Picture 11" descr="Shape, rectangle&#10;&#10;Description automatically generated">
            <a:extLst>
              <a:ext uri="{FF2B5EF4-FFF2-40B4-BE49-F238E27FC236}">
                <a16:creationId xmlns:a16="http://schemas.microsoft.com/office/drawing/2014/main" id="{7C3A684A-662E-E74C-B676-C3B9DD3727FF}"/>
              </a:ext>
            </a:extLst>
          </p:cNvPr>
          <p:cNvPicPr>
            <a:picLocks noChangeAspect="1"/>
          </p:cNvPicPr>
          <p:nvPr/>
        </p:nvPicPr>
        <p:blipFill>
          <a:blip r:embed="rId6"/>
          <a:stretch>
            <a:fillRect/>
          </a:stretch>
        </p:blipFill>
        <p:spPr>
          <a:xfrm>
            <a:off x="0" y="2620063"/>
            <a:ext cx="12192000" cy="1317945"/>
          </a:xfrm>
          <a:prstGeom prst="rect">
            <a:avLst/>
          </a:prstGeom>
        </p:spPr>
      </p:pic>
      <p:sp>
        <p:nvSpPr>
          <p:cNvPr id="16" name="Title 1">
            <a:extLst>
              <a:ext uri="{FF2B5EF4-FFF2-40B4-BE49-F238E27FC236}">
                <a16:creationId xmlns:a16="http://schemas.microsoft.com/office/drawing/2014/main" id="{31181739-8ED7-AF44-8767-E6C53327E6FD}"/>
              </a:ext>
            </a:extLst>
          </p:cNvPr>
          <p:cNvSpPr txBox="1">
            <a:spLocks/>
          </p:cNvSpPr>
          <p:nvPr/>
        </p:nvSpPr>
        <p:spPr>
          <a:xfrm>
            <a:off x="1299887" y="598847"/>
            <a:ext cx="10713437" cy="1829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5400">
                <a:solidFill>
                  <a:schemeClr val="bg1"/>
                </a:solidFill>
                <a:latin typeface="Branding BoldItalic" pitchFamily="2" charset="77"/>
              </a:rPr>
              <a:t>Vous pouvez agir…</a:t>
            </a:r>
          </a:p>
          <a:p>
            <a:pPr>
              <a:lnSpc>
                <a:spcPts val="6600"/>
              </a:lnSpc>
            </a:pPr>
            <a:r>
              <a:rPr lang="en-CA" sz="6500">
                <a:solidFill>
                  <a:srgbClr val="E9E642"/>
                </a:solidFill>
                <a:latin typeface="Branding Black" pitchFamily="2" charset="77"/>
              </a:rPr>
              <a:t>DANS VOTRE COLLECTIVITÉ</a:t>
            </a:r>
          </a:p>
        </p:txBody>
      </p:sp>
      <p:pic>
        <p:nvPicPr>
          <p:cNvPr id="21" name="Picture 11" descr="Shape, rectangle&#10;&#10;Description automatically generated">
            <a:extLst>
              <a:ext uri="{FF2B5EF4-FFF2-40B4-BE49-F238E27FC236}">
                <a16:creationId xmlns:a16="http://schemas.microsoft.com/office/drawing/2014/main" id="{7E654D45-B627-9642-B158-83F5A24A88E3}"/>
              </a:ext>
            </a:extLst>
          </p:cNvPr>
          <p:cNvPicPr>
            <a:picLocks noChangeAspect="1"/>
          </p:cNvPicPr>
          <p:nvPr/>
        </p:nvPicPr>
        <p:blipFill>
          <a:blip r:embed="rId6"/>
          <a:stretch>
            <a:fillRect/>
          </a:stretch>
        </p:blipFill>
        <p:spPr>
          <a:xfrm>
            <a:off x="-4926" y="2860637"/>
            <a:ext cx="12192000" cy="628455"/>
          </a:xfrm>
          <a:prstGeom prst="rect">
            <a:avLst/>
          </a:prstGeom>
        </p:spPr>
      </p:pic>
      <p:pic>
        <p:nvPicPr>
          <p:cNvPr id="22" name="Picture 21">
            <a:extLst>
              <a:ext uri="{FF2B5EF4-FFF2-40B4-BE49-F238E27FC236}">
                <a16:creationId xmlns:a16="http://schemas.microsoft.com/office/drawing/2014/main" id="{2C5A703E-F47F-204D-A752-04D857F1B6F0}"/>
              </a:ext>
            </a:extLst>
          </p:cNvPr>
          <p:cNvPicPr>
            <a:picLocks noChangeAspect="1"/>
          </p:cNvPicPr>
          <p:nvPr/>
        </p:nvPicPr>
        <p:blipFill>
          <a:blip r:embed="rId7"/>
          <a:stretch>
            <a:fillRect/>
          </a:stretch>
        </p:blipFill>
        <p:spPr>
          <a:xfrm>
            <a:off x="9499467" y="5962918"/>
            <a:ext cx="1093989" cy="895082"/>
          </a:xfrm>
          <a:prstGeom prst="rect">
            <a:avLst/>
          </a:prstGeom>
        </p:spPr>
      </p:pic>
      <p:sp>
        <p:nvSpPr>
          <p:cNvPr id="23" name="Title 1">
            <a:extLst>
              <a:ext uri="{FF2B5EF4-FFF2-40B4-BE49-F238E27FC236}">
                <a16:creationId xmlns:a16="http://schemas.microsoft.com/office/drawing/2014/main" id="{A66E1918-3A55-6640-B2A8-4D4925847BE2}"/>
              </a:ext>
            </a:extLst>
          </p:cNvPr>
          <p:cNvSpPr txBox="1">
            <a:spLocks/>
          </p:cNvSpPr>
          <p:nvPr/>
        </p:nvSpPr>
        <p:spPr>
          <a:xfrm>
            <a:off x="228292" y="2797457"/>
            <a:ext cx="3598794" cy="97453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Réunissez-vous avec </a:t>
            </a:r>
            <a:r>
              <a:rPr lang="fr-FR" sz="2000">
                <a:solidFill>
                  <a:srgbClr val="E9E642"/>
                </a:solidFill>
                <a:latin typeface="Branding BoldItalic" pitchFamily="2" charset="77"/>
                <a:cs typeface="Calibri"/>
              </a:rPr>
              <a:t>les dirigeants de votre municipalité</a:t>
            </a:r>
            <a:endParaRPr lang="fr-FR" sz="2000">
              <a:solidFill>
                <a:srgbClr val="E9E642"/>
              </a:solidFill>
              <a:latin typeface="Branding BlackItalic" pitchFamily="2" charset="77"/>
            </a:endParaRPr>
          </a:p>
        </p:txBody>
      </p:sp>
      <p:sp>
        <p:nvSpPr>
          <p:cNvPr id="24" name="Title 1">
            <a:extLst>
              <a:ext uri="{FF2B5EF4-FFF2-40B4-BE49-F238E27FC236}">
                <a16:creationId xmlns:a16="http://schemas.microsoft.com/office/drawing/2014/main" id="{4DD3F12D-5961-A64E-A8D2-FDEB8CC9EDD2}"/>
              </a:ext>
            </a:extLst>
          </p:cNvPr>
          <p:cNvSpPr txBox="1">
            <a:spLocks/>
          </p:cNvSpPr>
          <p:nvPr/>
        </p:nvSpPr>
        <p:spPr>
          <a:xfrm>
            <a:off x="4055378" y="2963264"/>
            <a:ext cx="4064001"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Faites partie </a:t>
            </a:r>
            <a:r>
              <a:rPr lang="fr-FR" sz="2000">
                <a:solidFill>
                  <a:srgbClr val="E9E642"/>
                </a:solidFill>
                <a:latin typeface="Branding BoldItalic" pitchFamily="2" charset="77"/>
                <a:cs typeface="Calibri"/>
              </a:rPr>
              <a:t>d’un groupe de défense ou de promotion</a:t>
            </a:r>
            <a:endParaRPr lang="fr-FR" sz="2000" b="0">
              <a:solidFill>
                <a:srgbClr val="E9E642"/>
              </a:solidFill>
              <a:latin typeface="Branding BlackItalic" pitchFamily="2" charset="77"/>
            </a:endParaRPr>
          </a:p>
        </p:txBody>
      </p:sp>
      <p:sp>
        <p:nvSpPr>
          <p:cNvPr id="25" name="Title 1">
            <a:extLst>
              <a:ext uri="{FF2B5EF4-FFF2-40B4-BE49-F238E27FC236}">
                <a16:creationId xmlns:a16="http://schemas.microsoft.com/office/drawing/2014/main" id="{2C033C16-62BC-FE45-A895-F6B65BA48245}"/>
              </a:ext>
            </a:extLst>
          </p:cNvPr>
          <p:cNvSpPr txBox="1">
            <a:spLocks/>
          </p:cNvSpPr>
          <p:nvPr/>
        </p:nvSpPr>
        <p:spPr>
          <a:xfrm>
            <a:off x="8124305" y="2912709"/>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Devenez membre </a:t>
            </a:r>
            <a:r>
              <a:rPr lang="fr-FR" sz="2000">
                <a:solidFill>
                  <a:srgbClr val="E9E642"/>
                </a:solidFill>
                <a:latin typeface="Branding BoldItalic" pitchFamily="2" charset="77"/>
                <a:cs typeface="Calibri"/>
              </a:rPr>
              <a:t>d’un jardin communautaire local</a:t>
            </a:r>
            <a:endParaRPr lang="fr-FR" sz="2000" b="0">
              <a:solidFill>
                <a:srgbClr val="E9E642"/>
              </a:solidFill>
              <a:latin typeface="Branding BlackItalic" pitchFamily="2" charset="77"/>
            </a:endParaRPr>
          </a:p>
        </p:txBody>
      </p:sp>
    </p:spTree>
    <p:extLst>
      <p:ext uri="{BB962C8B-B14F-4D97-AF65-F5344CB8AC3E}">
        <p14:creationId xmlns:p14="http://schemas.microsoft.com/office/powerpoint/2010/main" val="43050645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0AFFACC-857E-9E4B-B306-80F647D77589}"/>
              </a:ext>
            </a:extLst>
          </p:cNvPr>
          <p:cNvPicPr>
            <a:picLocks noChangeAspect="1"/>
          </p:cNvPicPr>
          <p:nvPr/>
        </p:nvPicPr>
        <p:blipFill>
          <a:blip r:embed="rId3"/>
          <a:stretch>
            <a:fillRect/>
          </a:stretch>
        </p:blipFill>
        <p:spPr>
          <a:xfrm>
            <a:off x="-4928" y="3574508"/>
            <a:ext cx="4064000" cy="3657600"/>
          </a:xfrm>
          <a:prstGeom prst="rect">
            <a:avLst/>
          </a:prstGeom>
        </p:spPr>
      </p:pic>
      <p:pic>
        <p:nvPicPr>
          <p:cNvPr id="21" name="Picture 20">
            <a:extLst>
              <a:ext uri="{FF2B5EF4-FFF2-40B4-BE49-F238E27FC236}">
                <a16:creationId xmlns:a16="http://schemas.microsoft.com/office/drawing/2014/main" id="{B9C882BF-46B9-834A-A008-93C5AD426D91}"/>
              </a:ext>
            </a:extLst>
          </p:cNvPr>
          <p:cNvPicPr>
            <a:picLocks noChangeAspect="1"/>
          </p:cNvPicPr>
          <p:nvPr/>
        </p:nvPicPr>
        <p:blipFill>
          <a:blip r:embed="rId4"/>
          <a:stretch>
            <a:fillRect/>
          </a:stretch>
        </p:blipFill>
        <p:spPr>
          <a:xfrm>
            <a:off x="8113220" y="3574508"/>
            <a:ext cx="4064000" cy="3657600"/>
          </a:xfrm>
          <a:prstGeom prst="rect">
            <a:avLst/>
          </a:prstGeom>
        </p:spPr>
      </p:pic>
      <p:pic>
        <p:nvPicPr>
          <p:cNvPr id="23" name="Picture 22">
            <a:extLst>
              <a:ext uri="{FF2B5EF4-FFF2-40B4-BE49-F238E27FC236}">
                <a16:creationId xmlns:a16="http://schemas.microsoft.com/office/drawing/2014/main" id="{37797730-CC6D-8E4C-B7CA-95206BE3C12B}"/>
              </a:ext>
            </a:extLst>
          </p:cNvPr>
          <p:cNvPicPr>
            <a:picLocks noChangeAspect="1"/>
          </p:cNvPicPr>
          <p:nvPr/>
        </p:nvPicPr>
        <p:blipFill>
          <a:blip r:embed="rId5"/>
          <a:stretch>
            <a:fillRect/>
          </a:stretch>
        </p:blipFill>
        <p:spPr>
          <a:xfrm>
            <a:off x="4056610" y="3574508"/>
            <a:ext cx="4064000" cy="3657600"/>
          </a:xfrm>
          <a:prstGeom prst="rect">
            <a:avLst/>
          </a:prstGeom>
        </p:spPr>
      </p:pic>
      <p:pic>
        <p:nvPicPr>
          <p:cNvPr id="11" name="Picture 11" descr="Shape, rectangle&#10;&#10;Description automatically generated">
            <a:extLst>
              <a:ext uri="{FF2B5EF4-FFF2-40B4-BE49-F238E27FC236}">
                <a16:creationId xmlns:a16="http://schemas.microsoft.com/office/drawing/2014/main" id="{58B575AA-9664-2147-9311-C36D6D698299}"/>
              </a:ext>
            </a:extLst>
          </p:cNvPr>
          <p:cNvPicPr>
            <a:picLocks noChangeAspect="1"/>
          </p:cNvPicPr>
          <p:nvPr/>
        </p:nvPicPr>
        <p:blipFill>
          <a:blip r:embed="rId6"/>
          <a:stretch>
            <a:fillRect/>
          </a:stretch>
        </p:blipFill>
        <p:spPr>
          <a:xfrm>
            <a:off x="0" y="2620064"/>
            <a:ext cx="12192000" cy="989420"/>
          </a:xfrm>
          <a:prstGeom prst="rect">
            <a:avLst/>
          </a:prstGeom>
        </p:spPr>
      </p:pic>
      <p:sp>
        <p:nvSpPr>
          <p:cNvPr id="15" name="Title 1">
            <a:extLst>
              <a:ext uri="{FF2B5EF4-FFF2-40B4-BE49-F238E27FC236}">
                <a16:creationId xmlns:a16="http://schemas.microsoft.com/office/drawing/2014/main" id="{3F2A9ACA-BC81-4742-B41D-302B682EB8EB}"/>
              </a:ext>
            </a:extLst>
          </p:cNvPr>
          <p:cNvSpPr txBox="1">
            <a:spLocks/>
          </p:cNvSpPr>
          <p:nvPr/>
        </p:nvSpPr>
        <p:spPr>
          <a:xfrm>
            <a:off x="1299887" y="598847"/>
            <a:ext cx="9293569" cy="182904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5400">
                <a:solidFill>
                  <a:schemeClr val="bg1"/>
                </a:solidFill>
                <a:latin typeface="Branding BoldItalic" pitchFamily="2" charset="77"/>
              </a:rPr>
              <a:t>Vous pouvez agir…</a:t>
            </a:r>
          </a:p>
          <a:p>
            <a:pPr>
              <a:lnSpc>
                <a:spcPts val="6600"/>
              </a:lnSpc>
            </a:pPr>
            <a:r>
              <a:rPr lang="en-CA" sz="7000">
                <a:solidFill>
                  <a:srgbClr val="E9E642"/>
                </a:solidFill>
                <a:latin typeface="Branding Black" pitchFamily="2" charset="77"/>
              </a:rPr>
              <a:t>PERSONNELLEMENT</a:t>
            </a:r>
          </a:p>
        </p:txBody>
      </p:sp>
      <p:sp>
        <p:nvSpPr>
          <p:cNvPr id="17" name="Title 1">
            <a:extLst>
              <a:ext uri="{FF2B5EF4-FFF2-40B4-BE49-F238E27FC236}">
                <a16:creationId xmlns:a16="http://schemas.microsoft.com/office/drawing/2014/main" id="{6E944AB8-E838-C342-BEF7-5478CBCA0DFB}"/>
              </a:ext>
            </a:extLst>
          </p:cNvPr>
          <p:cNvSpPr txBox="1">
            <a:spLocks/>
          </p:cNvSpPr>
          <p:nvPr/>
        </p:nvSpPr>
        <p:spPr>
          <a:xfrm>
            <a:off x="-2466" y="2913396"/>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Faites un </a:t>
            </a:r>
            <a:r>
              <a:rPr lang="fr-FR" sz="2000">
                <a:solidFill>
                  <a:srgbClr val="E9E642"/>
                </a:solidFill>
                <a:latin typeface="Branding BlackItalic" pitchFamily="2" charset="77"/>
                <a:cs typeface="Calibri"/>
              </a:rPr>
              <a:t>projet</a:t>
            </a:r>
            <a:endParaRPr lang="fr-FR" sz="2000">
              <a:solidFill>
                <a:srgbClr val="E9E642"/>
              </a:solidFill>
              <a:latin typeface="Branding BlackItalic" pitchFamily="2" charset="77"/>
            </a:endParaRPr>
          </a:p>
        </p:txBody>
      </p:sp>
      <p:sp>
        <p:nvSpPr>
          <p:cNvPr id="18" name="Title 1">
            <a:extLst>
              <a:ext uri="{FF2B5EF4-FFF2-40B4-BE49-F238E27FC236}">
                <a16:creationId xmlns:a16="http://schemas.microsoft.com/office/drawing/2014/main" id="{417619E8-2517-FC43-8FE6-67F9561FA6C6}"/>
              </a:ext>
            </a:extLst>
          </p:cNvPr>
          <p:cNvSpPr txBox="1">
            <a:spLocks/>
          </p:cNvSpPr>
          <p:nvPr/>
        </p:nvSpPr>
        <p:spPr>
          <a:xfrm>
            <a:off x="4063998" y="2789404"/>
            <a:ext cx="4064001"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b="0">
                <a:solidFill>
                  <a:schemeClr val="bg1"/>
                </a:solidFill>
                <a:latin typeface="Branding BlackItalic" pitchFamily="2" charset="77"/>
                <a:cs typeface="Calibri"/>
              </a:rPr>
              <a:t>Déplacez-vous </a:t>
            </a:r>
            <a:r>
              <a:rPr lang="fr-FR" sz="2000" b="0">
                <a:solidFill>
                  <a:srgbClr val="E9E642"/>
                </a:solidFill>
                <a:latin typeface="Branding BlackItalic" pitchFamily="2" charset="77"/>
                <a:cs typeface="Calibri"/>
              </a:rPr>
              <a:t>à vélo ou en covoiturage</a:t>
            </a:r>
            <a:endParaRPr lang="fr-FR" sz="2000" b="0">
              <a:solidFill>
                <a:srgbClr val="E9E642"/>
              </a:solidFill>
              <a:latin typeface="Branding BlackItalic" pitchFamily="2" charset="77"/>
            </a:endParaRPr>
          </a:p>
        </p:txBody>
      </p:sp>
      <p:sp>
        <p:nvSpPr>
          <p:cNvPr id="19" name="Title 1">
            <a:extLst>
              <a:ext uri="{FF2B5EF4-FFF2-40B4-BE49-F238E27FC236}">
                <a16:creationId xmlns:a16="http://schemas.microsoft.com/office/drawing/2014/main" id="{C57172DA-4C83-9D4B-A7CA-B838F0DDADA2}"/>
              </a:ext>
            </a:extLst>
          </p:cNvPr>
          <p:cNvSpPr txBox="1">
            <a:spLocks/>
          </p:cNvSpPr>
          <p:nvPr/>
        </p:nvSpPr>
        <p:spPr>
          <a:xfrm>
            <a:off x="8127999" y="2913396"/>
            <a:ext cx="4061538" cy="35924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fr-FR" sz="2000">
                <a:solidFill>
                  <a:schemeClr val="bg1"/>
                </a:solidFill>
                <a:latin typeface="Branding BoldItalic" pitchFamily="2" charset="77"/>
                <a:cs typeface="Calibri"/>
              </a:rPr>
              <a:t>Allez </a:t>
            </a:r>
            <a:r>
              <a:rPr lang="fr-FR" sz="2000">
                <a:solidFill>
                  <a:srgbClr val="E9E642"/>
                </a:solidFill>
                <a:latin typeface="Branding BoldItalic" pitchFamily="2" charset="77"/>
                <a:cs typeface="Calibri"/>
              </a:rPr>
              <a:t>voter</a:t>
            </a:r>
            <a:endParaRPr lang="fr-FR" sz="2000" b="0">
              <a:solidFill>
                <a:srgbClr val="E9E642"/>
              </a:solidFill>
              <a:latin typeface="Branding BlackItalic" pitchFamily="2" charset="77"/>
            </a:endParaRPr>
          </a:p>
        </p:txBody>
      </p:sp>
      <p:pic>
        <p:nvPicPr>
          <p:cNvPr id="24" name="Picture 23">
            <a:extLst>
              <a:ext uri="{FF2B5EF4-FFF2-40B4-BE49-F238E27FC236}">
                <a16:creationId xmlns:a16="http://schemas.microsoft.com/office/drawing/2014/main" id="{76C41B1D-429E-0047-BB40-0D315B859433}"/>
              </a:ext>
            </a:extLst>
          </p:cNvPr>
          <p:cNvPicPr>
            <a:picLocks noChangeAspect="1"/>
          </p:cNvPicPr>
          <p:nvPr/>
        </p:nvPicPr>
        <p:blipFill>
          <a:blip r:embed="rId7"/>
          <a:stretch>
            <a:fillRect/>
          </a:stretch>
        </p:blipFill>
        <p:spPr>
          <a:xfrm>
            <a:off x="9499467" y="5962918"/>
            <a:ext cx="1093989" cy="895082"/>
          </a:xfrm>
          <a:prstGeom prst="rect">
            <a:avLst/>
          </a:prstGeom>
        </p:spPr>
      </p:pic>
    </p:spTree>
    <p:extLst>
      <p:ext uri="{BB962C8B-B14F-4D97-AF65-F5344CB8AC3E}">
        <p14:creationId xmlns:p14="http://schemas.microsoft.com/office/powerpoint/2010/main" val="40424250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3A91C-087B-544D-8584-FA047DE3E9AC}"/>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Title 1">
            <a:extLst>
              <a:ext uri="{FF2B5EF4-FFF2-40B4-BE49-F238E27FC236}">
                <a16:creationId xmlns:a16="http://schemas.microsoft.com/office/drawing/2014/main" id="{6636AD91-3C0D-4601-AF3D-6AD18F2ADCF3}"/>
              </a:ext>
            </a:extLst>
          </p:cNvPr>
          <p:cNvSpPr txBox="1">
            <a:spLocks/>
          </p:cNvSpPr>
          <p:nvPr/>
        </p:nvSpPr>
        <p:spPr>
          <a:xfrm>
            <a:off x="1102993" y="563847"/>
            <a:ext cx="9991998"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endParaRPr lang="en-CA" sz="4500">
              <a:solidFill>
                <a:srgbClr val="E9E642"/>
              </a:solidFill>
              <a:latin typeface="Branding Black"/>
              <a:cs typeface="Calibri"/>
            </a:endParaRPr>
          </a:p>
        </p:txBody>
      </p:sp>
      <p:sp>
        <p:nvSpPr>
          <p:cNvPr id="10" name="Title 1">
            <a:extLst>
              <a:ext uri="{FF2B5EF4-FFF2-40B4-BE49-F238E27FC236}">
                <a16:creationId xmlns:a16="http://schemas.microsoft.com/office/drawing/2014/main" id="{FE2D7005-5AC2-4597-AC76-97DF79821699}"/>
              </a:ext>
            </a:extLst>
          </p:cNvPr>
          <p:cNvSpPr txBox="1">
            <a:spLocks/>
          </p:cNvSpPr>
          <p:nvPr/>
        </p:nvSpPr>
        <p:spPr>
          <a:xfrm>
            <a:off x="1095521" y="668436"/>
            <a:ext cx="9812708" cy="71436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chemeClr val="bg1"/>
                </a:solidFill>
                <a:latin typeface="Branding BoldItalic" pitchFamily="2" charset="77"/>
              </a:rPr>
              <a:t>Si vous agissez…</a:t>
            </a:r>
            <a:endParaRPr lang="fr-FR">
              <a:solidFill>
                <a:schemeClr val="bg1"/>
              </a:solidFill>
              <a:latin typeface="Branding BoldItalic" pitchFamily="2" charset="77"/>
            </a:endParaRPr>
          </a:p>
        </p:txBody>
      </p:sp>
      <p:pic>
        <p:nvPicPr>
          <p:cNvPr id="7" name="Picture 6">
            <a:extLst>
              <a:ext uri="{FF2B5EF4-FFF2-40B4-BE49-F238E27FC236}">
                <a16:creationId xmlns:a16="http://schemas.microsoft.com/office/drawing/2014/main" id="{5C3272B9-8ED5-D743-BA23-7980B3D03AC1}"/>
              </a:ext>
            </a:extLst>
          </p:cNvPr>
          <p:cNvPicPr>
            <a:picLocks noChangeAspect="1"/>
          </p:cNvPicPr>
          <p:nvPr/>
        </p:nvPicPr>
        <p:blipFill rotWithShape="1">
          <a:blip r:embed="rId4"/>
          <a:srcRect l="8482" t="-75" r="-144" b="-223"/>
          <a:stretch/>
        </p:blipFill>
        <p:spPr>
          <a:xfrm>
            <a:off x="15819" y="1374913"/>
            <a:ext cx="12186962" cy="3500483"/>
          </a:xfrm>
          <a:prstGeom prst="rect">
            <a:avLst/>
          </a:prstGeom>
        </p:spPr>
      </p:pic>
      <p:sp>
        <p:nvSpPr>
          <p:cNvPr id="8" name="Title 1">
            <a:extLst>
              <a:ext uri="{FF2B5EF4-FFF2-40B4-BE49-F238E27FC236}">
                <a16:creationId xmlns:a16="http://schemas.microsoft.com/office/drawing/2014/main" id="{97CC56B2-7CC1-A649-BF66-0AB6138FB785}"/>
              </a:ext>
            </a:extLst>
          </p:cNvPr>
          <p:cNvSpPr txBox="1">
            <a:spLocks/>
          </p:cNvSpPr>
          <p:nvPr/>
        </p:nvSpPr>
        <p:spPr>
          <a:xfrm>
            <a:off x="4631129" y="1372285"/>
            <a:ext cx="7003823" cy="992544"/>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600"/>
              </a:lnSpc>
            </a:pPr>
            <a:r>
              <a:rPr lang="en-CA" sz="7000">
                <a:solidFill>
                  <a:srgbClr val="E9E642"/>
                </a:solidFill>
                <a:latin typeface="Branding Black" pitchFamily="2" charset="77"/>
              </a:rPr>
              <a:t>DITES-LE-NOUS!</a:t>
            </a:r>
          </a:p>
        </p:txBody>
      </p:sp>
      <p:sp>
        <p:nvSpPr>
          <p:cNvPr id="9" name="Title 1">
            <a:extLst>
              <a:ext uri="{FF2B5EF4-FFF2-40B4-BE49-F238E27FC236}">
                <a16:creationId xmlns:a16="http://schemas.microsoft.com/office/drawing/2014/main" id="{3A551058-97B8-214B-9476-57B64A22D305}"/>
              </a:ext>
            </a:extLst>
          </p:cNvPr>
          <p:cNvSpPr txBox="1">
            <a:spLocks/>
          </p:cNvSpPr>
          <p:nvPr/>
        </p:nvSpPr>
        <p:spPr>
          <a:xfrm>
            <a:off x="1065639" y="4988519"/>
            <a:ext cx="8176332" cy="12010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300">
                <a:solidFill>
                  <a:srgbClr val="E9E642"/>
                </a:solidFill>
                <a:latin typeface="Branding Black"/>
              </a:rPr>
              <a:t>Proposez votre candidature de Héros des milieux humides</a:t>
            </a:r>
            <a:endParaRPr lang="fr-FR" sz="2300">
              <a:solidFill>
                <a:srgbClr val="E9E642"/>
              </a:solidFill>
              <a:cs typeface="Calibri"/>
            </a:endParaRPr>
          </a:p>
          <a:p>
            <a:endParaRPr lang="fr-FR" sz="600">
              <a:solidFill>
                <a:schemeClr val="bg1"/>
              </a:solidFill>
              <a:latin typeface="Branding Black"/>
              <a:cs typeface="Calibri"/>
            </a:endParaRPr>
          </a:p>
          <a:p>
            <a:r>
              <a:rPr lang="fr-FR" sz="1800">
                <a:solidFill>
                  <a:schemeClr val="bg1"/>
                </a:solidFill>
                <a:latin typeface="Branding SemiBoldItalic" pitchFamily="2" charset="77"/>
                <a:cs typeface="Calibri"/>
              </a:rPr>
              <a:t>Nous rendons hommage aux jeunes chefs de fille qui font œuvre utile pour nos milieux humides !</a:t>
            </a:r>
            <a:endParaRPr lang="fr-FR" sz="1800">
              <a:solidFill>
                <a:schemeClr val="bg1"/>
              </a:solidFill>
              <a:latin typeface="Branding SemiBoldItalic" pitchFamily="2" charset="77"/>
            </a:endParaRPr>
          </a:p>
        </p:txBody>
      </p:sp>
    </p:spTree>
    <p:extLst>
      <p:ext uri="{BB962C8B-B14F-4D97-AF65-F5344CB8AC3E}">
        <p14:creationId xmlns:p14="http://schemas.microsoft.com/office/powerpoint/2010/main" val="27698690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007A3D"/>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4438237-8892-BB46-ADD8-A0323E2C54CC}"/>
              </a:ext>
            </a:extLst>
          </p:cNvPr>
          <p:cNvSpPr txBox="1">
            <a:spLocks/>
          </p:cNvSpPr>
          <p:nvPr/>
        </p:nvSpPr>
        <p:spPr>
          <a:xfrm>
            <a:off x="1065639" y="668435"/>
            <a:ext cx="7710613" cy="79039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a:solidFill>
                  <a:srgbClr val="E9E642"/>
                </a:solidFill>
                <a:latin typeface="Branding Black" pitchFamily="2" charset="77"/>
              </a:rPr>
              <a:t>Quelle est votre idée?</a:t>
            </a:r>
          </a:p>
        </p:txBody>
      </p:sp>
      <p:sp>
        <p:nvSpPr>
          <p:cNvPr id="8" name="Title 1">
            <a:extLst>
              <a:ext uri="{FF2B5EF4-FFF2-40B4-BE49-F238E27FC236}">
                <a16:creationId xmlns:a16="http://schemas.microsoft.com/office/drawing/2014/main" id="{0162DBF3-E3F8-7047-9EDF-B41E2BD6C865}"/>
              </a:ext>
            </a:extLst>
          </p:cNvPr>
          <p:cNvSpPr txBox="1">
            <a:spLocks/>
          </p:cNvSpPr>
          <p:nvPr/>
        </p:nvSpPr>
        <p:spPr>
          <a:xfrm>
            <a:off x="1065638" y="1709257"/>
            <a:ext cx="10296268" cy="41548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457200" indent="-457200">
              <a:spcBef>
                <a:spcPts val="2000"/>
              </a:spcBef>
              <a:buClr>
                <a:srgbClr val="E9E642"/>
              </a:buClr>
              <a:buFont typeface="Wingdings" pitchFamily="2" charset="2"/>
              <a:buChar char="Ø"/>
            </a:pPr>
            <a:r>
              <a:rPr lang="fr-FR" sz="2800">
                <a:solidFill>
                  <a:schemeClr val="bg1"/>
                </a:solidFill>
                <a:latin typeface="Branding SemiBoldItalic"/>
              </a:rPr>
              <a:t>Nous voulons la connaître ! Adressez-nous un message par courriel </a:t>
            </a:r>
            <a:r>
              <a:rPr lang="fr-FR" sz="2800">
                <a:solidFill>
                  <a:srgbClr val="E9E642"/>
                </a:solidFill>
                <a:latin typeface="Branding SemiBoldItalic"/>
              </a:rPr>
              <a:t>(</a:t>
            </a:r>
            <a:r>
              <a:rPr lang="fr-FR" sz="2800">
                <a:solidFill>
                  <a:srgbClr val="E9E642"/>
                </a:solidFill>
                <a:latin typeface="Branding SemiBoldItalic"/>
                <a:hlinkClick r:id="rId3">
                  <a:extLst>
                    <a:ext uri="{A12FA001-AC4F-418D-AE19-62706E023703}">
                      <ahyp:hlinkClr xmlns:ahyp="http://schemas.microsoft.com/office/drawing/2018/hyperlinkcolor" val="tx"/>
                    </a:ext>
                  </a:extLst>
                </a:hlinkClick>
              </a:rPr>
              <a:t>education@ducks.ca</a:t>
            </a:r>
            <a:r>
              <a:rPr lang="fr-FR" sz="2800">
                <a:solidFill>
                  <a:srgbClr val="E9E642"/>
                </a:solidFill>
                <a:latin typeface="Branding SemiBoldItalic"/>
              </a:rPr>
              <a:t>)</a:t>
            </a:r>
          </a:p>
          <a:p>
            <a:pPr marL="457200" indent="-457200">
              <a:spcBef>
                <a:spcPts val="2000"/>
              </a:spcBef>
              <a:buClr>
                <a:srgbClr val="E9E642"/>
              </a:buClr>
              <a:buFont typeface="Wingdings" pitchFamily="2" charset="2"/>
              <a:buChar char="Ø"/>
            </a:pPr>
            <a:r>
              <a:rPr lang="fr-FR" sz="2800">
                <a:solidFill>
                  <a:schemeClr val="bg1"/>
                </a:solidFill>
                <a:latin typeface="Branding SemiBoldItalic" pitchFamily="2" charset="77"/>
              </a:rPr>
              <a:t>Un bon plan permet de faire d’une idée une réalité. Consultez notre </a:t>
            </a:r>
            <a:r>
              <a:rPr lang="fr-FR" sz="2800">
                <a:solidFill>
                  <a:srgbClr val="E9E642"/>
                </a:solidFill>
                <a:latin typeface="Branding SemiBoldItalic" pitchFamily="2" charset="77"/>
              </a:rPr>
              <a:t>guide de planification des étudiants </a:t>
            </a:r>
            <a:r>
              <a:rPr lang="fr-FR" sz="2800">
                <a:solidFill>
                  <a:schemeClr val="bg1"/>
                </a:solidFill>
                <a:latin typeface="Branding SemiBoldItalic" pitchFamily="2" charset="77"/>
              </a:rPr>
              <a:t>pour assurer le succès de votre projet</a:t>
            </a:r>
          </a:p>
          <a:p>
            <a:pPr marL="457200" indent="-457200">
              <a:spcBef>
                <a:spcPts val="2000"/>
              </a:spcBef>
              <a:buClr>
                <a:srgbClr val="E9E642"/>
              </a:buClr>
              <a:buFont typeface="Wingdings" pitchFamily="2" charset="2"/>
              <a:buChar char="Ø"/>
            </a:pPr>
            <a:r>
              <a:rPr lang="fr-FR" sz="2800">
                <a:solidFill>
                  <a:schemeClr val="bg1"/>
                </a:solidFill>
                <a:latin typeface="Branding SemiBoldItalic"/>
              </a:rPr>
              <a:t>Déposez votre candidature de Héros des milieux humides : </a:t>
            </a:r>
            <a:r>
              <a:rPr lang="fr-FR" sz="2800">
                <a:solidFill>
                  <a:srgbClr val="E9E642"/>
                </a:solidFill>
                <a:latin typeface="Branding SemiBoldItalic"/>
                <a:ea typeface="+mn-lt"/>
                <a:cs typeface="+mn-lt"/>
                <a:hlinkClick r:id="rId4">
                  <a:extLst>
                    <a:ext uri="{A12FA001-AC4F-418D-AE19-62706E023703}">
                      <ahyp:hlinkClr xmlns:ahyp="http://schemas.microsoft.com/office/drawing/2018/hyperlinkcolor" val="tx"/>
                    </a:ext>
                  </a:extLst>
                </a:hlinkClick>
              </a:rPr>
              <a:t>www.canards.ca/</a:t>
            </a:r>
            <a:r>
              <a:rPr lang="fr-FR" sz="2800" u="sng">
                <a:solidFill>
                  <a:srgbClr val="E9E642"/>
                </a:solidFill>
                <a:latin typeface="Branding SemiBoldItalic"/>
                <a:ea typeface="+mn-lt"/>
                <a:cs typeface="+mn-lt"/>
              </a:rPr>
              <a:t>les-heros-des-milieux-humides</a:t>
            </a:r>
          </a:p>
          <a:p>
            <a:pPr marL="457200" indent="-457200">
              <a:spcBef>
                <a:spcPts val="2000"/>
              </a:spcBef>
              <a:buClr>
                <a:srgbClr val="E9E642"/>
              </a:buClr>
              <a:buFont typeface="Wingdings" pitchFamily="2" charset="2"/>
              <a:buChar char="Ø"/>
            </a:pPr>
            <a:r>
              <a:rPr lang="fr-FR" sz="2800">
                <a:solidFill>
                  <a:srgbClr val="EEECD9"/>
                </a:solidFill>
                <a:latin typeface="Branding SemiBoldItalic"/>
                <a:cs typeface="Calibri"/>
              </a:rPr>
              <a:t>Aimez-nous sur Facebook: </a:t>
            </a:r>
            <a:r>
              <a:rPr lang="fr-FR" sz="2800">
                <a:solidFill>
                  <a:srgbClr val="E9E642"/>
                </a:solidFill>
                <a:latin typeface="Branding SemiBoldItalic"/>
                <a:cs typeface="Calibri"/>
              </a:rPr>
              <a:t>@educationducks</a:t>
            </a:r>
          </a:p>
          <a:p>
            <a:pPr marL="457200" indent="-457200">
              <a:spcBef>
                <a:spcPts val="2000"/>
              </a:spcBef>
              <a:buClr>
                <a:srgbClr val="E9E642"/>
              </a:buClr>
              <a:buFont typeface="Wingdings" pitchFamily="2" charset="2"/>
              <a:buChar char="Ø"/>
            </a:pPr>
            <a:endParaRPr lang="fr-FR" sz="2800">
              <a:solidFill>
                <a:srgbClr val="FFFFFF"/>
              </a:solidFill>
              <a:latin typeface="Branding SemiBoldItalic"/>
              <a:cs typeface="Calibri"/>
            </a:endParaRPr>
          </a:p>
          <a:p>
            <a:pPr marL="457200" indent="-457200">
              <a:spcBef>
                <a:spcPts val="2000"/>
              </a:spcBef>
              <a:buClr>
                <a:srgbClr val="E9E642"/>
              </a:buClr>
              <a:buFont typeface="Wingdings" pitchFamily="2" charset="2"/>
              <a:buChar char="Ø"/>
            </a:pPr>
            <a:endParaRPr lang="fr-FR" sz="2800">
              <a:solidFill>
                <a:srgbClr val="FFFFFF"/>
              </a:solidFill>
              <a:latin typeface="Branding SemiBoldItalic"/>
              <a:cs typeface="Calibri"/>
            </a:endParaRPr>
          </a:p>
        </p:txBody>
      </p:sp>
      <p:pic>
        <p:nvPicPr>
          <p:cNvPr id="9" name="Picture 8">
            <a:extLst>
              <a:ext uri="{FF2B5EF4-FFF2-40B4-BE49-F238E27FC236}">
                <a16:creationId xmlns:a16="http://schemas.microsoft.com/office/drawing/2014/main" id="{028A8A0C-DB41-4A42-B7E6-42621913381D}"/>
              </a:ext>
            </a:extLst>
          </p:cNvPr>
          <p:cNvPicPr>
            <a:picLocks noChangeAspect="1"/>
          </p:cNvPicPr>
          <p:nvPr/>
        </p:nvPicPr>
        <p:blipFill>
          <a:blip r:embed="rId5"/>
          <a:stretch>
            <a:fillRect/>
          </a:stretch>
        </p:blipFill>
        <p:spPr>
          <a:xfrm>
            <a:off x="9499467" y="5962918"/>
            <a:ext cx="1093989" cy="895082"/>
          </a:xfrm>
          <a:prstGeom prst="rect">
            <a:avLst/>
          </a:prstGeom>
        </p:spPr>
      </p:pic>
      <p:sp>
        <p:nvSpPr>
          <p:cNvPr id="7" name="Title 1">
            <a:extLst>
              <a:ext uri="{FF2B5EF4-FFF2-40B4-BE49-F238E27FC236}">
                <a16:creationId xmlns:a16="http://schemas.microsoft.com/office/drawing/2014/main" id="{D647E6BE-F9C3-4B21-8672-5F6CF855331B}"/>
              </a:ext>
            </a:extLst>
          </p:cNvPr>
          <p:cNvSpPr txBox="1">
            <a:spLocks/>
          </p:cNvSpPr>
          <p:nvPr/>
        </p:nvSpPr>
        <p:spPr>
          <a:xfrm>
            <a:off x="1678227" y="5616374"/>
            <a:ext cx="10430738" cy="4154829"/>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marL="457200" indent="-457200">
              <a:spcBef>
                <a:spcPts val="2000"/>
              </a:spcBef>
              <a:buClr>
                <a:srgbClr val="E9E642"/>
              </a:buClr>
              <a:buFont typeface="Wingdings" pitchFamily="2" charset="2"/>
              <a:buChar char="Ø"/>
            </a:pPr>
            <a:endParaRPr lang="en-CA" sz="2800">
              <a:solidFill>
                <a:schemeClr val="bg1"/>
              </a:solidFill>
              <a:latin typeface="Branding SemiBoldItalic"/>
              <a:cs typeface="Calibri"/>
            </a:endParaRPr>
          </a:p>
          <a:p>
            <a:pPr marL="457200" indent="-457200">
              <a:spcBef>
                <a:spcPts val="2000"/>
              </a:spcBef>
              <a:buClr>
                <a:srgbClr val="E9E642"/>
              </a:buClr>
              <a:buFont typeface="Wingdings" pitchFamily="2" charset="2"/>
              <a:buChar char="Ø"/>
            </a:pPr>
            <a:endParaRPr lang="en-CA" sz="2800">
              <a:solidFill>
                <a:srgbClr val="FFFFFF"/>
              </a:solidFill>
              <a:latin typeface="Branding SemiBoldItalic"/>
              <a:cs typeface="Calibri"/>
            </a:endParaRPr>
          </a:p>
        </p:txBody>
      </p:sp>
    </p:spTree>
    <p:extLst>
      <p:ext uri="{BB962C8B-B14F-4D97-AF65-F5344CB8AC3E}">
        <p14:creationId xmlns:p14="http://schemas.microsoft.com/office/powerpoint/2010/main" val="2906237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E6E51A-2FA2-C548-A112-1F1DFF67803E}"/>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A2C698E5-B9A3-FB4C-9A1B-2639F9000FE6}"/>
              </a:ext>
            </a:extLst>
          </p:cNvPr>
          <p:cNvSpPr txBox="1">
            <a:spLocks/>
          </p:cNvSpPr>
          <p:nvPr/>
        </p:nvSpPr>
        <p:spPr>
          <a:xfrm>
            <a:off x="932750" y="1106905"/>
            <a:ext cx="10326500" cy="376241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nSpc>
                <a:spcPts val="6000"/>
              </a:lnSpc>
            </a:pPr>
            <a:r>
              <a:rPr lang="fr-FR" sz="4800">
                <a:solidFill>
                  <a:schemeClr val="bg1"/>
                </a:solidFill>
                <a:latin typeface="Branding Black"/>
              </a:rPr>
              <a:t>Les solutions fondées sur la nature consistent à </a:t>
            </a:r>
            <a:r>
              <a:rPr lang="fr-FR" sz="4800">
                <a:solidFill>
                  <a:srgbClr val="E9E642"/>
                </a:solidFill>
                <a:latin typeface="Branding Black"/>
              </a:rPr>
              <a:t>protéger la nature</a:t>
            </a:r>
          </a:p>
          <a:p>
            <a:pPr>
              <a:lnSpc>
                <a:spcPts val="6000"/>
              </a:lnSpc>
            </a:pPr>
            <a:endParaRPr lang="fr-FR" sz="2000">
              <a:solidFill>
                <a:schemeClr val="bg1"/>
              </a:solidFill>
              <a:latin typeface="Branding Black"/>
            </a:endParaRPr>
          </a:p>
          <a:p>
            <a:pPr>
              <a:lnSpc>
                <a:spcPts val="6000"/>
              </a:lnSpc>
            </a:pPr>
            <a:r>
              <a:rPr lang="fr-FR" sz="4800">
                <a:solidFill>
                  <a:schemeClr val="bg1"/>
                </a:solidFill>
                <a:latin typeface="Branding Black"/>
              </a:rPr>
              <a:t>Les solutions comportementales sont des </a:t>
            </a:r>
            <a:r>
              <a:rPr lang="fr-FR" sz="4800">
                <a:solidFill>
                  <a:srgbClr val="E9E642"/>
                </a:solidFill>
                <a:latin typeface="Branding Black"/>
              </a:rPr>
              <a:t>actions quotidiennes</a:t>
            </a:r>
          </a:p>
        </p:txBody>
      </p:sp>
    </p:spTree>
    <p:extLst>
      <p:ext uri="{BB962C8B-B14F-4D97-AF65-F5344CB8AC3E}">
        <p14:creationId xmlns:p14="http://schemas.microsoft.com/office/powerpoint/2010/main" val="3048778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A61"/>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82B62FA-00CB-BA48-9500-D09BD7C9602D}"/>
              </a:ext>
            </a:extLst>
          </p:cNvPr>
          <p:cNvSpPr txBox="1">
            <a:spLocks/>
          </p:cNvSpPr>
          <p:nvPr/>
        </p:nvSpPr>
        <p:spPr>
          <a:xfrm>
            <a:off x="1521268" y="1231718"/>
            <a:ext cx="9503047" cy="3928110"/>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lnSpc>
                <a:spcPts val="7200"/>
              </a:lnSpc>
            </a:pPr>
            <a:r>
              <a:rPr lang="fr-FR" sz="6000" b="0">
                <a:solidFill>
                  <a:schemeClr val="bg1"/>
                </a:solidFill>
                <a:latin typeface="Branding SemiBold" pitchFamily="2" charset="77"/>
              </a:rPr>
              <a:t>AVEZ-VOUS DÉJÀ ENTDENU PARLER DE/DU ________ COMME </a:t>
            </a:r>
            <a:r>
              <a:rPr lang="fr-FR" sz="6000" b="0">
                <a:solidFill>
                  <a:srgbClr val="E9E642"/>
                </a:solidFill>
                <a:latin typeface="Branding SemiBold" pitchFamily="2" charset="77"/>
              </a:rPr>
              <a:t>SOLUTION POUR LES CHANGEMENTS CLIMATIQUES ?</a:t>
            </a:r>
            <a:endParaRPr lang="fr-FR" sz="6000">
              <a:solidFill>
                <a:srgbClr val="E9E642"/>
              </a:solidFill>
              <a:latin typeface="Branding Black" pitchFamily="2" charset="77"/>
            </a:endParaRPr>
          </a:p>
        </p:txBody>
      </p:sp>
      <p:pic>
        <p:nvPicPr>
          <p:cNvPr id="8" name="Picture 7">
            <a:extLst>
              <a:ext uri="{FF2B5EF4-FFF2-40B4-BE49-F238E27FC236}">
                <a16:creationId xmlns:a16="http://schemas.microsoft.com/office/drawing/2014/main" id="{8EEF1F3C-3424-2F46-9CE0-9E83F5C0A61F}"/>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2" name="Rectangle 1">
            <a:extLst>
              <a:ext uri="{FF2B5EF4-FFF2-40B4-BE49-F238E27FC236}">
                <a16:creationId xmlns:a16="http://schemas.microsoft.com/office/drawing/2014/main" id="{DB932351-00AD-EC49-AABD-DA646FBEAC5D}"/>
              </a:ext>
            </a:extLst>
          </p:cNvPr>
          <p:cNvSpPr/>
          <p:nvPr/>
        </p:nvSpPr>
        <p:spPr>
          <a:xfrm>
            <a:off x="-1" y="0"/>
            <a:ext cx="4419601" cy="805544"/>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5" name="Title 1">
            <a:extLst>
              <a:ext uri="{FF2B5EF4-FFF2-40B4-BE49-F238E27FC236}">
                <a16:creationId xmlns:a16="http://schemas.microsoft.com/office/drawing/2014/main" id="{577A0F87-3DC1-E949-828C-334A196537A2}"/>
              </a:ext>
            </a:extLst>
          </p:cNvPr>
          <p:cNvSpPr txBox="1">
            <a:spLocks/>
          </p:cNvSpPr>
          <p:nvPr/>
        </p:nvSpPr>
        <p:spPr>
          <a:xfrm>
            <a:off x="145747" y="164132"/>
            <a:ext cx="4060371" cy="607546"/>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pPr algn="ctr"/>
            <a:r>
              <a:rPr lang="en-CA" sz="4000">
                <a:solidFill>
                  <a:srgbClr val="E9E642"/>
                </a:solidFill>
                <a:latin typeface="Branding BlackItalic" pitchFamily="2" charset="77"/>
              </a:rPr>
              <a:t>À nous de jouer !</a:t>
            </a:r>
          </a:p>
        </p:txBody>
      </p:sp>
    </p:spTree>
    <p:extLst>
      <p:ext uri="{BB962C8B-B14F-4D97-AF65-F5344CB8AC3E}">
        <p14:creationId xmlns:p14="http://schemas.microsoft.com/office/powerpoint/2010/main" val="3756187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5744"/>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E07A99-1C33-F243-92FA-B8B22C2D0AF1}"/>
              </a:ext>
            </a:extLst>
          </p:cNvPr>
          <p:cNvPicPr>
            <a:picLocks noChangeAspect="1"/>
          </p:cNvPicPr>
          <p:nvPr/>
        </p:nvPicPr>
        <p:blipFill>
          <a:blip r:embed="rId3"/>
          <a:stretch>
            <a:fillRect/>
          </a:stretch>
        </p:blipFill>
        <p:spPr>
          <a:xfrm>
            <a:off x="9499467" y="5962918"/>
            <a:ext cx="1093989" cy="895082"/>
          </a:xfrm>
          <a:prstGeom prst="rect">
            <a:avLst/>
          </a:prstGeom>
        </p:spPr>
      </p:pic>
      <p:sp>
        <p:nvSpPr>
          <p:cNvPr id="5" name="Title 1">
            <a:extLst>
              <a:ext uri="{FF2B5EF4-FFF2-40B4-BE49-F238E27FC236}">
                <a16:creationId xmlns:a16="http://schemas.microsoft.com/office/drawing/2014/main" id="{1C636D6C-7451-DC49-9704-2E5BDACDAE57}"/>
              </a:ext>
            </a:extLst>
          </p:cNvPr>
          <p:cNvSpPr txBox="1">
            <a:spLocks/>
          </p:cNvSpPr>
          <p:nvPr/>
        </p:nvSpPr>
        <p:spPr>
          <a:xfrm>
            <a:off x="715618" y="1500195"/>
            <a:ext cx="7108372" cy="1429682"/>
          </a:xfrm>
          <a:prstGeom prst="rect">
            <a:avLst/>
          </a:prstGeom>
        </p:spPr>
        <p:txBody>
          <a:bodyPr vert="horz" lIns="91440" tIns="45720" rIns="91440" bIns="45720" rtlCol="0" anchor="t">
            <a:normAutofit fontScale="85000"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4000" dirty="0">
                <a:solidFill>
                  <a:srgbClr val="E9E642"/>
                </a:solidFill>
                <a:latin typeface="Branding Black" pitchFamily="2" charset="77"/>
              </a:rPr>
              <a:t>Covoiturage, vélo, déplacements à pied pour se rendre à l’école et transports commun</a:t>
            </a:r>
          </a:p>
        </p:txBody>
      </p:sp>
      <p:pic>
        <p:nvPicPr>
          <p:cNvPr id="7" name="Picture 6">
            <a:extLst>
              <a:ext uri="{FF2B5EF4-FFF2-40B4-BE49-F238E27FC236}">
                <a16:creationId xmlns:a16="http://schemas.microsoft.com/office/drawing/2014/main" id="{A36FA56B-52F0-8345-B1EB-6F88B3FB7530}"/>
              </a:ext>
            </a:extLst>
          </p:cNvPr>
          <p:cNvPicPr>
            <a:picLocks noChangeAspect="1"/>
          </p:cNvPicPr>
          <p:nvPr/>
        </p:nvPicPr>
        <p:blipFill>
          <a:blip r:embed="rId4"/>
          <a:stretch>
            <a:fillRect/>
          </a:stretch>
        </p:blipFill>
        <p:spPr>
          <a:xfrm>
            <a:off x="1603014" y="3346628"/>
            <a:ext cx="2247138" cy="2328483"/>
          </a:xfrm>
          <a:prstGeom prst="rect">
            <a:avLst/>
          </a:prstGeom>
        </p:spPr>
      </p:pic>
      <p:pic>
        <p:nvPicPr>
          <p:cNvPr id="9" name="Picture 8">
            <a:extLst>
              <a:ext uri="{FF2B5EF4-FFF2-40B4-BE49-F238E27FC236}">
                <a16:creationId xmlns:a16="http://schemas.microsoft.com/office/drawing/2014/main" id="{8373AD0D-7C51-3C42-8DEB-8794489E7B9B}"/>
              </a:ext>
            </a:extLst>
          </p:cNvPr>
          <p:cNvPicPr>
            <a:picLocks noChangeAspect="1"/>
          </p:cNvPicPr>
          <p:nvPr/>
        </p:nvPicPr>
        <p:blipFill>
          <a:blip r:embed="rId5"/>
          <a:stretch>
            <a:fillRect/>
          </a:stretch>
        </p:blipFill>
        <p:spPr>
          <a:xfrm>
            <a:off x="5465104" y="3346627"/>
            <a:ext cx="1085973" cy="2328484"/>
          </a:xfrm>
          <a:prstGeom prst="rect">
            <a:avLst/>
          </a:prstGeom>
        </p:spPr>
      </p:pic>
      <p:pic>
        <p:nvPicPr>
          <p:cNvPr id="11" name="Picture 10">
            <a:extLst>
              <a:ext uri="{FF2B5EF4-FFF2-40B4-BE49-F238E27FC236}">
                <a16:creationId xmlns:a16="http://schemas.microsoft.com/office/drawing/2014/main" id="{834B196F-EC6E-C647-9C22-9DDD7E69AF75}"/>
              </a:ext>
            </a:extLst>
          </p:cNvPr>
          <p:cNvPicPr>
            <a:picLocks noChangeAspect="1"/>
          </p:cNvPicPr>
          <p:nvPr/>
        </p:nvPicPr>
        <p:blipFill>
          <a:blip r:embed="rId6"/>
          <a:stretch>
            <a:fillRect/>
          </a:stretch>
        </p:blipFill>
        <p:spPr>
          <a:xfrm>
            <a:off x="7969815" y="2506133"/>
            <a:ext cx="2850876" cy="3127661"/>
          </a:xfrm>
          <a:prstGeom prst="rect">
            <a:avLst/>
          </a:prstGeom>
        </p:spPr>
      </p:pic>
      <p:sp>
        <p:nvSpPr>
          <p:cNvPr id="8" name="Rectangle 7">
            <a:extLst>
              <a:ext uri="{FF2B5EF4-FFF2-40B4-BE49-F238E27FC236}">
                <a16:creationId xmlns:a16="http://schemas.microsoft.com/office/drawing/2014/main" id="{F5376AC8-25EF-CA46-9B56-505823A098F6}"/>
              </a:ext>
            </a:extLst>
          </p:cNvPr>
          <p:cNvSpPr/>
          <p:nvPr/>
        </p:nvSpPr>
        <p:spPr>
          <a:xfrm>
            <a:off x="-1" y="-1"/>
            <a:ext cx="12192001" cy="118289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10" name="Title 1">
            <a:extLst>
              <a:ext uri="{FF2B5EF4-FFF2-40B4-BE49-F238E27FC236}">
                <a16:creationId xmlns:a16="http://schemas.microsoft.com/office/drawing/2014/main" id="{1FD16EA9-E076-2D41-BBCE-847E1603F3BE}"/>
              </a:ext>
            </a:extLst>
          </p:cNvPr>
          <p:cNvSpPr txBox="1">
            <a:spLocks/>
          </p:cNvSpPr>
          <p:nvPr/>
        </p:nvSpPr>
        <p:spPr>
          <a:xfrm>
            <a:off x="772885" y="188320"/>
            <a:ext cx="11397343" cy="805544"/>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a:lstStyle>
          <a:p>
            <a:r>
              <a:rPr lang="fr-FR" sz="2800">
                <a:solidFill>
                  <a:schemeClr val="bg1"/>
                </a:solidFill>
                <a:latin typeface="Branding SemiBoldItalic" pitchFamily="2" charset="77"/>
              </a:rPr>
              <a:t>Avez-vous déjà entendu parler de/du_______ comme </a:t>
            </a:r>
            <a:r>
              <a:rPr lang="fr-FR" sz="2800">
                <a:solidFill>
                  <a:srgbClr val="E9E642"/>
                </a:solidFill>
                <a:latin typeface="Branding SemiBoldItalic" pitchFamily="2" charset="77"/>
              </a:rPr>
              <a:t>solution</a:t>
            </a:r>
            <a:r>
              <a:rPr lang="fr-FR" sz="2800">
                <a:solidFill>
                  <a:schemeClr val="bg1"/>
                </a:solidFill>
                <a:latin typeface="Branding SemiBoldItalic" pitchFamily="2" charset="77"/>
              </a:rPr>
              <a:t> pour les changements climatiques ?</a:t>
            </a:r>
            <a:endParaRPr lang="fr-FR" sz="2800">
              <a:solidFill>
                <a:srgbClr val="E9E642"/>
              </a:solidFill>
              <a:latin typeface="Branding BlackItalic" pitchFamily="2" charset="77"/>
            </a:endParaRPr>
          </a:p>
        </p:txBody>
      </p:sp>
    </p:spTree>
    <p:extLst>
      <p:ext uri="{BB962C8B-B14F-4D97-AF65-F5344CB8AC3E}">
        <p14:creationId xmlns:p14="http://schemas.microsoft.com/office/powerpoint/2010/main" val="197328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0"/>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7.xml><?xml version="1.0" encoding="utf-8"?>
<p:tagLst xmlns:a="http://schemas.openxmlformats.org/drawingml/2006/main" xmlns:r="http://schemas.openxmlformats.org/officeDocument/2006/relationships" xmlns:p="http://schemas.openxmlformats.org/presentationml/2006/main">
  <p:tag name="NUM" val="7"/>
</p:tagLst>
</file>

<file path=ppt/tags/tag8.xml><?xml version="1.0" encoding="utf-8"?>
<p:tagLst xmlns:a="http://schemas.openxmlformats.org/drawingml/2006/main" xmlns:r="http://schemas.openxmlformats.org/officeDocument/2006/relationships" xmlns:p="http://schemas.openxmlformats.org/presentationml/2006/main">
  <p:tag name="NUM" val="8"/>
</p:tagLst>
</file>

<file path=ppt/tags/tag9.xml><?xml version="1.0" encoding="utf-8"?>
<p:tagLst xmlns:a="http://schemas.openxmlformats.org/drawingml/2006/main" xmlns:r="http://schemas.openxmlformats.org/officeDocument/2006/relationships" xmlns:p="http://schemas.openxmlformats.org/presentationml/2006/main">
  <p:tag name="NUM" val="9"/>
</p:tagLst>
</file>

<file path=ppt/theme/theme1.xml><?xml version="1.0" encoding="utf-8"?>
<a:theme xmlns:a="http://schemas.openxmlformats.org/drawingml/2006/main" name="WCE ppt template">
  <a:themeElements>
    <a:clrScheme name="WCE">
      <a:dk1>
        <a:srgbClr val="000000"/>
      </a:dk1>
      <a:lt1>
        <a:srgbClr val="FFFFFF"/>
      </a:lt1>
      <a:dk2>
        <a:srgbClr val="016450"/>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CE ppt template" id="{1EBD2B95-38D0-40FA-A5BB-64C56D6F5599}" vid="{81ECBE70-3B39-4A74-B9C8-3BCB9DD17D3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2" ma:contentTypeDescription="Create a new document." ma:contentTypeScope="" ma:versionID="7b8daddedb6aafa0e962ee7534bd88ed">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30ff16bc0f1792ee546b80d035c7c5e5"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FCFCD8-DC43-4297-9AA9-89FFF99B3007}">
  <ds:schemaRefs>
    <ds:schemaRef ds:uri="http://schemas.microsoft.com/sharepoint/v3/contenttype/forms"/>
  </ds:schemaRefs>
</ds:datastoreItem>
</file>

<file path=customXml/itemProps2.xml><?xml version="1.0" encoding="utf-8"?>
<ds:datastoreItem xmlns:ds="http://schemas.openxmlformats.org/officeDocument/2006/customXml" ds:itemID="{121DA5CD-5667-4323-A4D5-44F19A1BC7B6}">
  <ds:schemaRefs>
    <ds:schemaRef ds:uri="51c7e85f-3b6d-46b7-a9e5-37fdb3392937"/>
    <ds:schemaRef ds:uri="http://purl.org/dc/terms/"/>
    <ds:schemaRef ds:uri="http://schemas.openxmlformats.org/package/2006/metadata/core-properties"/>
    <ds:schemaRef ds:uri="http://schemas.microsoft.com/office/2006/documentManagement/types"/>
    <ds:schemaRef ds:uri="36490c9d-2490-4592-8806-263b5593b936"/>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253BDFFE-43A8-4408-9A4B-6CA6158E15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490c9d-2490-4592-8806-263b5593b936"/>
    <ds:schemaRef ds:uri="51c7e85f-3b6d-46b7-a9e5-37fdb33929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8668</Words>
  <Application>Microsoft Office PowerPoint</Application>
  <PresentationFormat>Widescreen</PresentationFormat>
  <Paragraphs>572</Paragraphs>
  <Slides>69</Slides>
  <Notes>68</Notes>
  <HiddenSlides>0</HiddenSlides>
  <MMClips>1</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WCE ppt template</vt:lpstr>
      <vt:lpstr>PowerPoint Presentation</vt:lpstr>
      <vt:lpstr>Rappel des changements climatiques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Wetlands to the rescue!  How wetlands are a natural tool to limit the climate crisis</dc:title>
  <dc:creator>Mariane Bolla</dc:creator>
  <cp:lastModifiedBy>word2</cp:lastModifiedBy>
  <cp:revision>4</cp:revision>
  <dcterms:created xsi:type="dcterms:W3CDTF">2020-07-13T15:07:07Z</dcterms:created>
  <dcterms:modified xsi:type="dcterms:W3CDTF">2023-04-14T17:42:17Z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ies>
</file>